
<file path=[Content_Types].xml><?xml version="1.0" encoding="utf-8"?>
<Types xmlns="http://schemas.openxmlformats.org/package/2006/content-types">
  <Default Extension="png" ContentType="image/png"/>
  <Default Extension="jpeg" ContentType="image/jpeg"/>
  <Default Extension="webp" ContentType="video/unknown"/>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9" r:id="rId1"/>
    <p:sldMasterId id="2147483761" r:id="rId2"/>
    <p:sldMasterId id="2147483773" r:id="rId3"/>
    <p:sldMasterId id="2147483785" r:id="rId4"/>
    <p:sldMasterId id="2147483797" r:id="rId5"/>
  </p:sldMasterIdLst>
  <p:notesMasterIdLst>
    <p:notesMasterId r:id="rId156"/>
  </p:notesMasterIdLst>
  <p:sldIdLst>
    <p:sldId id="650" r:id="rId6"/>
    <p:sldId id="656" r:id="rId7"/>
    <p:sldId id="257" r:id="rId8"/>
    <p:sldId id="682" r:id="rId9"/>
    <p:sldId id="269" r:id="rId10"/>
    <p:sldId id="258" r:id="rId11"/>
    <p:sldId id="680" r:id="rId12"/>
    <p:sldId id="1012" r:id="rId13"/>
    <p:sldId id="561" r:id="rId14"/>
    <p:sldId id="502" r:id="rId15"/>
    <p:sldId id="1015" r:id="rId16"/>
    <p:sldId id="683" r:id="rId17"/>
    <p:sldId id="1016" r:id="rId18"/>
    <p:sldId id="1018" r:id="rId19"/>
    <p:sldId id="1019" r:id="rId20"/>
    <p:sldId id="1017" r:id="rId21"/>
    <p:sldId id="684" r:id="rId22"/>
    <p:sldId id="688" r:id="rId23"/>
    <p:sldId id="1020" r:id="rId24"/>
    <p:sldId id="1013" r:id="rId25"/>
    <p:sldId id="1014" r:id="rId26"/>
    <p:sldId id="698" r:id="rId27"/>
    <p:sldId id="739" r:id="rId28"/>
    <p:sldId id="700" r:id="rId29"/>
    <p:sldId id="800" r:id="rId30"/>
    <p:sldId id="1127" r:id="rId31"/>
    <p:sldId id="1128" r:id="rId32"/>
    <p:sldId id="1129" r:id="rId33"/>
    <p:sldId id="1130" r:id="rId34"/>
    <p:sldId id="1131" r:id="rId35"/>
    <p:sldId id="1117" r:id="rId36"/>
    <p:sldId id="1115" r:id="rId37"/>
    <p:sldId id="1119" r:id="rId38"/>
    <p:sldId id="1125" r:id="rId39"/>
    <p:sldId id="1126" r:id="rId40"/>
    <p:sldId id="732" r:id="rId41"/>
    <p:sldId id="738" r:id="rId42"/>
    <p:sldId id="772" r:id="rId43"/>
    <p:sldId id="741" r:id="rId44"/>
    <p:sldId id="799" r:id="rId45"/>
    <p:sldId id="1132" r:id="rId46"/>
    <p:sldId id="1133" r:id="rId47"/>
    <p:sldId id="1135" r:id="rId48"/>
    <p:sldId id="1136" r:id="rId49"/>
    <p:sldId id="1137" r:id="rId50"/>
    <p:sldId id="1168" r:id="rId51"/>
    <p:sldId id="760" r:id="rId52"/>
    <p:sldId id="763" r:id="rId53"/>
    <p:sldId id="769" r:id="rId54"/>
    <p:sldId id="770" r:id="rId55"/>
    <p:sldId id="771" r:id="rId56"/>
    <p:sldId id="807" r:id="rId57"/>
    <p:sldId id="1023" r:id="rId58"/>
    <p:sldId id="1024" r:id="rId59"/>
    <p:sldId id="1026" r:id="rId60"/>
    <p:sldId id="1139" r:id="rId61"/>
    <p:sldId id="1138" r:id="rId62"/>
    <p:sldId id="1140" r:id="rId63"/>
    <p:sldId id="1141" r:id="rId64"/>
    <p:sldId id="1142" r:id="rId65"/>
    <p:sldId id="1055" r:id="rId66"/>
    <p:sldId id="1056" r:id="rId67"/>
    <p:sldId id="1060" r:id="rId68"/>
    <p:sldId id="1065" r:id="rId69"/>
    <p:sldId id="1066" r:id="rId70"/>
    <p:sldId id="1067" r:id="rId71"/>
    <p:sldId id="808" r:id="rId72"/>
    <p:sldId id="809" r:id="rId73"/>
    <p:sldId id="811" r:id="rId74"/>
    <p:sldId id="812" r:id="rId75"/>
    <p:sldId id="813" r:id="rId76"/>
    <p:sldId id="1143" r:id="rId77"/>
    <p:sldId id="1144" r:id="rId78"/>
    <p:sldId id="1145" r:id="rId79"/>
    <p:sldId id="1146" r:id="rId80"/>
    <p:sldId id="1147" r:id="rId81"/>
    <p:sldId id="842" r:id="rId82"/>
    <p:sldId id="843" r:id="rId83"/>
    <p:sldId id="845" r:id="rId84"/>
    <p:sldId id="847" r:id="rId85"/>
    <p:sldId id="853" r:id="rId86"/>
    <p:sldId id="854" r:id="rId87"/>
    <p:sldId id="859" r:id="rId88"/>
    <p:sldId id="860" r:id="rId89"/>
    <p:sldId id="862" r:id="rId90"/>
    <p:sldId id="864" r:id="rId91"/>
    <p:sldId id="1148" r:id="rId92"/>
    <p:sldId id="1149" r:id="rId93"/>
    <p:sldId id="1150" r:id="rId94"/>
    <p:sldId id="1151" r:id="rId95"/>
    <p:sldId id="1152" r:id="rId96"/>
    <p:sldId id="883" r:id="rId97"/>
    <p:sldId id="884" r:id="rId98"/>
    <p:sldId id="887" r:id="rId99"/>
    <p:sldId id="889" r:id="rId100"/>
    <p:sldId id="895" r:id="rId101"/>
    <p:sldId id="897" r:id="rId102"/>
    <p:sldId id="905" r:id="rId103"/>
    <p:sldId id="906" r:id="rId104"/>
    <p:sldId id="908" r:id="rId105"/>
    <p:sldId id="909" r:id="rId106"/>
    <p:sldId id="1153" r:id="rId107"/>
    <p:sldId id="1154" r:id="rId108"/>
    <p:sldId id="1155" r:id="rId109"/>
    <p:sldId id="1156" r:id="rId110"/>
    <p:sldId id="933" r:id="rId111"/>
    <p:sldId id="934" r:id="rId112"/>
    <p:sldId id="937" r:id="rId113"/>
    <p:sldId id="939" r:id="rId114"/>
    <p:sldId id="943" r:id="rId115"/>
    <p:sldId id="945" r:id="rId116"/>
    <p:sldId id="946" r:id="rId117"/>
    <p:sldId id="956" r:id="rId118"/>
    <p:sldId id="957" r:id="rId119"/>
    <p:sldId id="1081" r:id="rId120"/>
    <p:sldId id="1083" r:id="rId121"/>
    <p:sldId id="1157" r:id="rId122"/>
    <p:sldId id="1158" r:id="rId123"/>
    <p:sldId id="1159" r:id="rId124"/>
    <p:sldId id="1160" r:id="rId125"/>
    <p:sldId id="1161" r:id="rId126"/>
    <p:sldId id="1100" r:id="rId127"/>
    <p:sldId id="1101" r:id="rId128"/>
    <p:sldId id="1104" r:id="rId129"/>
    <p:sldId id="1106" r:id="rId130"/>
    <p:sldId id="1112" r:id="rId131"/>
    <p:sldId id="1113" r:id="rId132"/>
    <p:sldId id="994" r:id="rId133"/>
    <p:sldId id="995" r:id="rId134"/>
    <p:sldId id="959" r:id="rId135"/>
    <p:sldId id="997" r:id="rId136"/>
    <p:sldId id="960" r:id="rId137"/>
    <p:sldId id="1162" r:id="rId138"/>
    <p:sldId id="1163" r:id="rId139"/>
    <p:sldId id="1164" r:id="rId140"/>
    <p:sldId id="1165" r:id="rId141"/>
    <p:sldId id="1166" r:id="rId142"/>
    <p:sldId id="1167" r:id="rId143"/>
    <p:sldId id="980" r:id="rId144"/>
    <p:sldId id="981" r:id="rId145"/>
    <p:sldId id="984" r:id="rId146"/>
    <p:sldId id="986" r:id="rId147"/>
    <p:sldId id="991" r:id="rId148"/>
    <p:sldId id="992" r:id="rId149"/>
    <p:sldId id="1022" r:id="rId150"/>
    <p:sldId id="993" r:id="rId151"/>
    <p:sldId id="734" r:id="rId152"/>
    <p:sldId id="735" r:id="rId153"/>
    <p:sldId id="740" r:id="rId154"/>
    <p:sldId id="736" r:id="rId15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81" autoAdjust="0"/>
    <p:restoredTop sz="94660"/>
  </p:normalViewPr>
  <p:slideViewPr>
    <p:cSldViewPr snapToGrid="0">
      <p:cViewPr>
        <p:scale>
          <a:sx n="90" d="100"/>
          <a:sy n="90" d="100"/>
        </p:scale>
        <p:origin x="558"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38" Type="http://schemas.openxmlformats.org/officeDocument/2006/relationships/slide" Target="slides/slide133.xml"/><Relationship Id="rId154" Type="http://schemas.openxmlformats.org/officeDocument/2006/relationships/slide" Target="slides/slide149.xml"/><Relationship Id="rId159" Type="http://schemas.openxmlformats.org/officeDocument/2006/relationships/theme" Target="theme/theme1.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144" Type="http://schemas.openxmlformats.org/officeDocument/2006/relationships/slide" Target="slides/slide139.xml"/><Relationship Id="rId149" Type="http://schemas.openxmlformats.org/officeDocument/2006/relationships/slide" Target="slides/slide144.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160" Type="http://schemas.openxmlformats.org/officeDocument/2006/relationships/tableStyles" Target="tableStyle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slide" Target="slides/slide145.xml"/><Relationship Id="rId155" Type="http://schemas.openxmlformats.org/officeDocument/2006/relationships/slide" Target="slides/slide15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32" Type="http://schemas.openxmlformats.org/officeDocument/2006/relationships/slide" Target="slides/slide127.xml"/><Relationship Id="rId140" Type="http://schemas.openxmlformats.org/officeDocument/2006/relationships/slide" Target="slides/slide135.xml"/><Relationship Id="rId145" Type="http://schemas.openxmlformats.org/officeDocument/2006/relationships/slide" Target="slides/slide140.xml"/><Relationship Id="rId153" Type="http://schemas.openxmlformats.org/officeDocument/2006/relationships/slide" Target="slides/slide148.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slide" Target="slides/slide114.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30" Type="http://schemas.openxmlformats.org/officeDocument/2006/relationships/slide" Target="slides/slide125.xml"/><Relationship Id="rId135" Type="http://schemas.openxmlformats.org/officeDocument/2006/relationships/slide" Target="slides/slide130.xml"/><Relationship Id="rId143" Type="http://schemas.openxmlformats.org/officeDocument/2006/relationships/slide" Target="slides/slide138.xml"/><Relationship Id="rId148" Type="http://schemas.openxmlformats.org/officeDocument/2006/relationships/slide" Target="slides/slide143.xml"/><Relationship Id="rId151" Type="http://schemas.openxmlformats.org/officeDocument/2006/relationships/slide" Target="slides/slide146.xml"/><Relationship Id="rId156"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presProps" Target="presProps.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B45C53-DD53-4B7A-ACDF-97F4DC8580A0}" type="doc">
      <dgm:prSet loTypeId="urn:microsoft.com/office/officeart/2008/layout/HorizontalMultiLevelHierarchy" loCatId="hierarchy" qsTypeId="urn:microsoft.com/office/officeart/2005/8/quickstyle/simple1" qsCatId="simple" csTypeId="urn:microsoft.com/office/officeart/2005/8/colors/accent1_5" csCatId="accent1" phldr="1"/>
      <dgm:spPr/>
      <dgm:t>
        <a:bodyPr/>
        <a:lstStyle/>
        <a:p>
          <a:endParaRPr lang="en-US"/>
        </a:p>
      </dgm:t>
    </dgm:pt>
    <dgm:pt modelId="{0995BB92-11F5-4948-813B-1BD917E36B98}">
      <dgm:prSet phldrT="[Text]" custT="1"/>
      <dgm:spPr>
        <a:xfrm>
          <a:off x="2006098" y="708576"/>
          <a:ext cx="832656" cy="416328"/>
        </a:xfrm>
        <a:solidFill>
          <a:schemeClr val="accent1">
            <a:lumMod val="50000"/>
            <a:alpha val="80000"/>
          </a:schemeClr>
        </a:solidFill>
        <a:ln>
          <a:solidFill>
            <a:schemeClr val="tx1"/>
          </a:solidFill>
        </a:ln>
      </dgm:spPr>
      <dgm:t>
        <a:bodyPr/>
        <a:lstStyle/>
        <a:p>
          <a:r>
            <a:rPr lang="fa-IR" sz="3200" b="1" dirty="0" smtClean="0">
              <a:solidFill>
                <a:schemeClr val="bg1"/>
              </a:solidFill>
              <a:latin typeface="Calibri" panose="020F0502020204030204"/>
              <a:ea typeface="+mn-ea"/>
              <a:cs typeface="B Titr" panose="00000700000000000000" pitchFamily="2" charset="-78"/>
            </a:rPr>
            <a:t>فهرست مطالب</a:t>
          </a:r>
          <a:endParaRPr lang="en-US" sz="3200" b="1" dirty="0">
            <a:solidFill>
              <a:schemeClr val="bg1"/>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dgm:t>
        <a:bodyPr/>
        <a:lstStyle/>
        <a:p>
          <a:endParaRPr lang="en-US" sz="1000" b="1">
            <a:cs typeface="B Zar" panose="00000400000000000000" pitchFamily="2" charset="-78"/>
          </a:endParaRPr>
        </a:p>
      </dgm:t>
    </dgm:pt>
    <dgm:pt modelId="{4C401668-99C9-4FCB-A79A-265A063EB605}">
      <dgm:prSet phldrT="[Text]" custT="1"/>
      <dgm:spPr>
        <a:xfrm>
          <a:off x="539666" y="0"/>
          <a:ext cx="1108265" cy="416328"/>
        </a:xfrm>
        <a:solidFill>
          <a:schemeClr val="accent1">
            <a:lumMod val="40000"/>
            <a:lumOff val="60000"/>
            <a:alpha val="50000"/>
          </a:schemeClr>
        </a:solidFill>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ضرورت رجوع به قرآن در نبرد ذهن‌ها و دل‌ها</a:t>
          </a:r>
          <a:endParaRPr lang="en-US" sz="1600" b="1" dirty="0">
            <a:solidFill>
              <a:srgbClr val="002060"/>
            </a:solidFill>
            <a:latin typeface="Calibri" panose="020F0502020204030204"/>
            <a:ea typeface="+mn-ea"/>
            <a:cs typeface="B Titr" panose="00000700000000000000" pitchFamily="2" charset="-78"/>
          </a:endParaRPr>
        </a:p>
      </dgm:t>
    </dgm:pt>
    <dgm:pt modelId="{FBD75A89-DF81-4630-839C-E32079ACC047}" type="parTrans" cxnId="{9F4FF76C-A3BF-4629-BD97-10F30C607803}">
      <dgm:prSet custT="1"/>
      <dgm:spPr>
        <a:xfrm rot="14591075">
          <a:off x="1430037" y="542237"/>
          <a:ext cx="793954" cy="40429"/>
        </a:xfrm>
        <a:ln>
          <a:solidFill>
            <a:schemeClr val="tx1"/>
          </a:solidFill>
        </a:ln>
      </dgm:spPr>
      <dgm:t>
        <a:bodyPr/>
        <a:lstStyle/>
        <a:p>
          <a:endParaRPr lang="en-US" sz="2400" b="1">
            <a:solidFill>
              <a:sysClr val="windowText" lastClr="000000">
                <a:hueOff val="0"/>
                <a:satOff val="0"/>
                <a:lumOff val="0"/>
                <a:alphaOff val="0"/>
              </a:sysClr>
            </a:solidFill>
            <a:latin typeface="Calibri" panose="020F0502020204030204"/>
            <a:ea typeface="+mn-ea"/>
            <a:cs typeface="B Zar" panose="00000400000000000000" pitchFamily="2" charset="-78"/>
          </a:endParaRPr>
        </a:p>
      </dgm:t>
    </dgm:pt>
    <dgm:pt modelId="{320D94AF-8EAE-4915-B9B6-1CD762D49DAE}" type="sibTrans" cxnId="{9F4FF76C-A3BF-4629-BD97-10F30C607803}">
      <dgm:prSet/>
      <dgm:spPr/>
      <dgm:t>
        <a:bodyPr/>
        <a:lstStyle/>
        <a:p>
          <a:endParaRPr lang="en-US" sz="1000" b="1">
            <a:cs typeface="B Zar" panose="00000400000000000000" pitchFamily="2" charset="-78"/>
          </a:endParaRPr>
        </a:p>
      </dgm:t>
    </dgm:pt>
    <dgm:pt modelId="{4C2213B9-E435-4BEC-A672-FC1EA8B79B77}">
      <dgm:prSet phldrT="[Text]" custT="1"/>
      <dgm:spPr>
        <a:xfrm>
          <a:off x="544687" y="489271"/>
          <a:ext cx="1108265" cy="416328"/>
        </a:xfrm>
        <a:ln>
          <a:solidFill>
            <a:schemeClr val="tx1"/>
          </a:solidFill>
        </a:ln>
      </dgm:spPr>
      <dgm:t>
        <a:bodyPr/>
        <a:lstStyle/>
        <a:p>
          <a:r>
            <a:rPr lang="fa-IR" sz="1600" b="1" smtClean="0">
              <a:solidFill>
                <a:srgbClr val="002060"/>
              </a:solidFill>
              <a:latin typeface="Calibri" panose="020F0502020204030204"/>
              <a:ea typeface="+mn-ea"/>
              <a:cs typeface="B Titr" panose="00000700000000000000" pitchFamily="2" charset="-78"/>
            </a:rPr>
            <a:t>ایمان نصرت‌ساز و یقین آفرین</a:t>
          </a:r>
          <a:endParaRPr lang="en-US" sz="1600" b="1" dirty="0">
            <a:solidFill>
              <a:srgbClr val="002060"/>
            </a:solidFill>
            <a:latin typeface="Calibri" panose="020F0502020204030204"/>
            <a:ea typeface="+mn-ea"/>
            <a:cs typeface="B Titr" panose="00000700000000000000" pitchFamily="2" charset="-78"/>
          </a:endParaRPr>
        </a:p>
      </dgm:t>
    </dgm:pt>
    <dgm:pt modelId="{6CAB8CAC-CAA7-485F-A797-C7E14117D5EB}" type="parTrans" cxnId="{1799695F-36AD-4AF7-BA12-988519D19BAB}">
      <dgm:prSet custT="1"/>
      <dgm:spPr>
        <a:xfrm rot="12710426">
          <a:off x="1621675" y="786873"/>
          <a:ext cx="415700" cy="40429"/>
        </a:xfrm>
        <a:ln>
          <a:solidFill>
            <a:schemeClr val="tx1"/>
          </a:solidFill>
        </a:ln>
      </dgm:spPr>
      <dgm:t>
        <a:bodyPr/>
        <a:lstStyle/>
        <a:p>
          <a:endParaRPr lang="en-US" sz="2400" b="1">
            <a:solidFill>
              <a:sysClr val="windowText" lastClr="000000">
                <a:hueOff val="0"/>
                <a:satOff val="0"/>
                <a:lumOff val="0"/>
                <a:alphaOff val="0"/>
              </a:sysClr>
            </a:solidFill>
            <a:latin typeface="Calibri" panose="020F0502020204030204"/>
            <a:ea typeface="+mn-ea"/>
            <a:cs typeface="B Zar" panose="00000400000000000000" pitchFamily="2" charset="-78"/>
          </a:endParaRPr>
        </a:p>
      </dgm:t>
    </dgm:pt>
    <dgm:pt modelId="{3DF19403-94CE-4EF0-AA38-C5E557E08D0B}" type="sibTrans" cxnId="{1799695F-36AD-4AF7-BA12-988519D19BAB}">
      <dgm:prSet/>
      <dgm:spPr/>
      <dgm:t>
        <a:bodyPr/>
        <a:lstStyle/>
        <a:p>
          <a:endParaRPr lang="en-US" sz="1000" b="1">
            <a:cs typeface="B Zar" panose="00000400000000000000" pitchFamily="2" charset="-78"/>
          </a:endParaRPr>
        </a:p>
      </dgm:t>
    </dgm:pt>
    <dgm:pt modelId="{78CBD983-1AB4-4CFD-952D-06B78A5C20A1}">
      <dgm:prSet custT="1"/>
      <dgm:spPr>
        <a:solidFill>
          <a:schemeClr val="accent4">
            <a:lumMod val="20000"/>
            <a:lumOff val="80000"/>
            <a:alpha val="70000"/>
          </a:schemeClr>
        </a:solidFill>
        <a:ln>
          <a:solidFill>
            <a:schemeClr val="tx1"/>
          </a:solidFill>
        </a:ln>
      </dgm:spPr>
      <dgm:t>
        <a:bodyPr/>
        <a:lstStyle/>
        <a:p>
          <a:r>
            <a:rPr lang="fa-IR" sz="2800" b="1" dirty="0" smtClean="0">
              <a:solidFill>
                <a:srgbClr val="002060"/>
              </a:solidFill>
              <a:cs typeface="B Titr" panose="00000700000000000000" pitchFamily="2" charset="-78"/>
            </a:rPr>
            <a:t>بخش اول</a:t>
          </a:r>
        </a:p>
        <a:p>
          <a:r>
            <a:rPr lang="fa-IR" sz="1400" b="1" dirty="0" smtClean="0">
              <a:solidFill>
                <a:srgbClr val="002060"/>
              </a:solidFill>
              <a:cs typeface="B Titr" panose="00000700000000000000" pitchFamily="2" charset="-78"/>
            </a:rPr>
            <a:t>مبانی، چارچوب و منطق حاکم بر منظومه قرآنی</a:t>
          </a:r>
          <a:endParaRPr lang="en-US" sz="1400" b="1" dirty="0" smtClean="0">
            <a:solidFill>
              <a:srgbClr val="002060"/>
            </a:solidFill>
            <a:cs typeface="B Titr" panose="00000700000000000000" pitchFamily="2" charset="-78"/>
          </a:endParaRPr>
        </a:p>
        <a:p>
          <a:endParaRPr lang="en-US" sz="2800" b="1" dirty="0">
            <a:solidFill>
              <a:srgbClr val="002060"/>
            </a:solidFill>
            <a:cs typeface="B Titr" panose="00000700000000000000" pitchFamily="2" charset="-78"/>
          </a:endParaRPr>
        </a:p>
      </dgm:t>
    </dgm:pt>
    <dgm:pt modelId="{8739D011-AC94-406D-BA33-599BB524262B}" type="parTrans" cxnId="{D0F9FF1A-AAA0-403A-9BD3-E8E9325FE6EC}">
      <dgm:prSet/>
      <dgm:spPr>
        <a:ln>
          <a:solidFill>
            <a:schemeClr val="tx1"/>
          </a:solidFill>
        </a:ln>
      </dgm:spPr>
      <dgm:t>
        <a:bodyPr/>
        <a:lstStyle/>
        <a:p>
          <a:endParaRPr lang="en-US"/>
        </a:p>
      </dgm:t>
    </dgm:pt>
    <dgm:pt modelId="{31594576-D2E8-426E-A065-D9BDD78D78EF}" type="sibTrans" cxnId="{D0F9FF1A-AAA0-403A-9BD3-E8E9325FE6EC}">
      <dgm:prSet/>
      <dgm:spPr/>
      <dgm:t>
        <a:bodyPr/>
        <a:lstStyle/>
        <a:p>
          <a:endParaRPr lang="en-US"/>
        </a:p>
      </dgm:t>
    </dgm:pt>
    <dgm:pt modelId="{C28DD876-EEDE-4A8D-8799-71C651A5B3EC}">
      <dgm:prSet phldrT="[Text]" custT="1"/>
      <dgm:spPr>
        <a:xfrm>
          <a:off x="539666" y="0"/>
          <a:ext cx="1108265" cy="416328"/>
        </a:xfrm>
        <a:solidFill>
          <a:schemeClr val="accent1">
            <a:lumMod val="40000"/>
            <a:lumOff val="60000"/>
            <a:alpha val="50000"/>
          </a:schemeClr>
        </a:solidFill>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هدف و چرایی منظومه قرآنی مدیریت شرایط</a:t>
          </a:r>
          <a:endParaRPr lang="en-US" sz="1600" b="1" dirty="0">
            <a:solidFill>
              <a:srgbClr val="002060"/>
            </a:solidFill>
            <a:latin typeface="Calibri" panose="020F0502020204030204"/>
            <a:ea typeface="+mn-ea"/>
            <a:cs typeface="B Titr" panose="00000700000000000000" pitchFamily="2" charset="-78"/>
          </a:endParaRPr>
        </a:p>
      </dgm:t>
    </dgm:pt>
    <dgm:pt modelId="{3CAA1EEF-DD83-420B-BD5B-72AA9041A699}" type="parTrans" cxnId="{90BC6D2A-597E-4BA8-BBAD-6E34A4A61C00}">
      <dgm:prSet/>
      <dgm:spPr>
        <a:ln>
          <a:solidFill>
            <a:schemeClr val="tx1"/>
          </a:solidFill>
        </a:ln>
      </dgm:spPr>
      <dgm:t>
        <a:bodyPr/>
        <a:lstStyle/>
        <a:p>
          <a:endParaRPr lang="en-US"/>
        </a:p>
      </dgm:t>
    </dgm:pt>
    <dgm:pt modelId="{05F86CFA-BFDB-4D68-961C-DDE5C0C0DDD2}" type="sibTrans" cxnId="{90BC6D2A-597E-4BA8-BBAD-6E34A4A61C00}">
      <dgm:prSet/>
      <dgm:spPr/>
      <dgm:t>
        <a:bodyPr/>
        <a:lstStyle/>
        <a:p>
          <a:endParaRPr lang="en-US"/>
        </a:p>
      </dgm:t>
    </dgm:pt>
    <dgm:pt modelId="{DA033F6E-0AF8-4DCE-8E2C-EBECD8951450}">
      <dgm:prSet phldrT="[Text]" custT="1"/>
      <dgm:spPr>
        <a:xfrm>
          <a:off x="539666" y="0"/>
          <a:ext cx="1108265" cy="416328"/>
        </a:xfrm>
        <a:solidFill>
          <a:schemeClr val="accent1">
            <a:lumMod val="40000"/>
            <a:lumOff val="60000"/>
            <a:alpha val="50000"/>
          </a:schemeClr>
        </a:solidFill>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مهندسی معارف قرآنی برای مدیریت میدان‌های سخت</a:t>
          </a:r>
          <a:endParaRPr lang="en-US" sz="1600" b="1" dirty="0">
            <a:solidFill>
              <a:srgbClr val="002060"/>
            </a:solidFill>
            <a:latin typeface="Calibri" panose="020F0502020204030204"/>
            <a:ea typeface="+mn-ea"/>
            <a:cs typeface="B Titr" panose="00000700000000000000" pitchFamily="2" charset="-78"/>
          </a:endParaRPr>
        </a:p>
      </dgm:t>
    </dgm:pt>
    <dgm:pt modelId="{D941D7B6-8691-4183-BBB8-7BB1B5D8F429}" type="parTrans" cxnId="{B5A5D64A-3EEF-4E82-A95B-3CEA956AE480}">
      <dgm:prSet/>
      <dgm:spPr>
        <a:ln>
          <a:solidFill>
            <a:schemeClr val="tx1"/>
          </a:solidFill>
        </a:ln>
      </dgm:spPr>
      <dgm:t>
        <a:bodyPr/>
        <a:lstStyle/>
        <a:p>
          <a:endParaRPr lang="en-US"/>
        </a:p>
      </dgm:t>
    </dgm:pt>
    <dgm:pt modelId="{60A10243-07BA-46F9-B99D-A1FE9ED6CB84}" type="sibTrans" cxnId="{B5A5D64A-3EEF-4E82-A95B-3CEA956AE480}">
      <dgm:prSet/>
      <dgm:spPr/>
      <dgm:t>
        <a:bodyPr/>
        <a:lstStyle/>
        <a:p>
          <a:endParaRPr lang="en-US"/>
        </a:p>
      </dgm:t>
    </dgm:pt>
    <dgm:pt modelId="{CC76A354-371A-4016-BD43-845DD080CEF1}">
      <dgm:prSet custT="1"/>
      <dgm:spPr>
        <a:solidFill>
          <a:schemeClr val="accent4">
            <a:lumMod val="20000"/>
            <a:lumOff val="80000"/>
            <a:alpha val="70000"/>
          </a:schemeClr>
        </a:solidFill>
        <a:ln>
          <a:solidFill>
            <a:schemeClr val="tx1"/>
          </a:solidFill>
        </a:ln>
      </dgm:spPr>
      <dgm:t>
        <a:bodyPr/>
        <a:lstStyle/>
        <a:p>
          <a:r>
            <a:rPr lang="fa-IR" sz="2800" b="1" dirty="0" smtClean="0">
              <a:solidFill>
                <a:srgbClr val="002060"/>
              </a:solidFill>
              <a:cs typeface="B Titr" panose="00000700000000000000" pitchFamily="2" charset="-78"/>
            </a:rPr>
            <a:t>بخش دوم</a:t>
          </a:r>
        </a:p>
        <a:p>
          <a:r>
            <a:rPr lang="fa-IR" sz="1600" b="1" dirty="0" smtClean="0">
              <a:solidFill>
                <a:srgbClr val="002060"/>
              </a:solidFill>
              <a:cs typeface="B Titr" panose="00000700000000000000" pitchFamily="2" charset="-78"/>
            </a:rPr>
            <a:t>محورهای منظومه قرآنی در مدیریت  میدان</a:t>
          </a:r>
          <a:endParaRPr lang="en-US" sz="1600" b="1" dirty="0">
            <a:solidFill>
              <a:srgbClr val="002060"/>
            </a:solidFill>
            <a:cs typeface="B Titr" panose="00000700000000000000" pitchFamily="2" charset="-78"/>
          </a:endParaRPr>
        </a:p>
      </dgm:t>
    </dgm:pt>
    <dgm:pt modelId="{E34E10D0-BF40-429F-8CD9-5473C8473AA8}" type="parTrans" cxnId="{B95E69A4-1298-4087-9546-563B614030D2}">
      <dgm:prSet/>
      <dgm:spPr>
        <a:ln>
          <a:solidFill>
            <a:schemeClr val="tx1"/>
          </a:solidFill>
        </a:ln>
      </dgm:spPr>
      <dgm:t>
        <a:bodyPr/>
        <a:lstStyle/>
        <a:p>
          <a:endParaRPr lang="en-US"/>
        </a:p>
      </dgm:t>
    </dgm:pt>
    <dgm:pt modelId="{F6AB9FAF-46F1-4DB4-878A-9B8958819888}" type="sibTrans" cxnId="{B95E69A4-1298-4087-9546-563B614030D2}">
      <dgm:prSet/>
      <dgm:spPr/>
      <dgm:t>
        <a:bodyPr/>
        <a:lstStyle/>
        <a:p>
          <a:endParaRPr lang="en-US"/>
        </a:p>
      </dgm:t>
    </dgm:pt>
    <dgm:pt modelId="{27576C7C-8260-4623-B907-D0846F1D714B}">
      <dgm:prSet phldrT="[Text]" custT="1"/>
      <dgm:spPr>
        <a:xfrm>
          <a:off x="544687" y="489271"/>
          <a:ext cx="1108265" cy="416328"/>
        </a:xfrm>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سنت‌های قطعی الهی در شکست و پیروزی</a:t>
          </a:r>
          <a:endParaRPr lang="en-US" sz="1600" b="1" dirty="0">
            <a:solidFill>
              <a:srgbClr val="002060"/>
            </a:solidFill>
            <a:latin typeface="Calibri" panose="020F0502020204030204"/>
            <a:ea typeface="+mn-ea"/>
            <a:cs typeface="B Titr" panose="00000700000000000000" pitchFamily="2" charset="-78"/>
          </a:endParaRPr>
        </a:p>
      </dgm:t>
    </dgm:pt>
    <dgm:pt modelId="{9CD811AE-C72F-4BAB-AD0E-BD2477993F80}" type="parTrans" cxnId="{43FEDE93-7E85-4C03-ADF5-F0C095927DF4}">
      <dgm:prSet/>
      <dgm:spPr>
        <a:ln>
          <a:solidFill>
            <a:schemeClr val="tx1"/>
          </a:solidFill>
        </a:ln>
      </dgm:spPr>
      <dgm:t>
        <a:bodyPr/>
        <a:lstStyle/>
        <a:p>
          <a:endParaRPr lang="en-US"/>
        </a:p>
      </dgm:t>
    </dgm:pt>
    <dgm:pt modelId="{2FD7EA23-BB0C-421C-88D3-59A936C802AC}" type="sibTrans" cxnId="{43FEDE93-7E85-4C03-ADF5-F0C095927DF4}">
      <dgm:prSet/>
      <dgm:spPr/>
      <dgm:t>
        <a:bodyPr/>
        <a:lstStyle/>
        <a:p>
          <a:endParaRPr lang="en-US"/>
        </a:p>
      </dgm:t>
    </dgm:pt>
    <dgm:pt modelId="{C66D0536-E595-4B1A-B71A-902C03D0D1FF}">
      <dgm:prSet phldrT="[Text]" custT="1"/>
      <dgm:spPr>
        <a:xfrm>
          <a:off x="544687" y="489271"/>
          <a:ext cx="1108265" cy="416328"/>
        </a:xfrm>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مقاومت سازمان یافته و الگوی ربیون</a:t>
          </a:r>
          <a:endParaRPr lang="en-US" sz="1600" b="1" dirty="0">
            <a:solidFill>
              <a:srgbClr val="002060"/>
            </a:solidFill>
            <a:latin typeface="Calibri" panose="020F0502020204030204"/>
            <a:ea typeface="+mn-ea"/>
            <a:cs typeface="B Titr" panose="00000700000000000000" pitchFamily="2" charset="-78"/>
          </a:endParaRPr>
        </a:p>
      </dgm:t>
    </dgm:pt>
    <dgm:pt modelId="{C9D2A2EB-79E0-48AA-9AD6-43046C23F080}" type="parTrans" cxnId="{FE581598-AA2B-4DA4-9F10-95DCDB0F4DAC}">
      <dgm:prSet/>
      <dgm:spPr>
        <a:ln>
          <a:solidFill>
            <a:schemeClr val="tx1"/>
          </a:solidFill>
        </a:ln>
      </dgm:spPr>
      <dgm:t>
        <a:bodyPr/>
        <a:lstStyle/>
        <a:p>
          <a:endParaRPr lang="en-US"/>
        </a:p>
      </dgm:t>
    </dgm:pt>
    <dgm:pt modelId="{B4FFE260-625E-426C-9BA3-0FF7FCE9C302}" type="sibTrans" cxnId="{FE581598-AA2B-4DA4-9F10-95DCDB0F4DAC}">
      <dgm:prSet/>
      <dgm:spPr/>
      <dgm:t>
        <a:bodyPr/>
        <a:lstStyle/>
        <a:p>
          <a:endParaRPr lang="en-US"/>
        </a:p>
      </dgm:t>
    </dgm:pt>
    <dgm:pt modelId="{86F63FBF-F8D7-4D1D-8E75-4E09123B5464}">
      <dgm:prSet phldrT="[Text]" custT="1"/>
      <dgm:spPr>
        <a:xfrm>
          <a:off x="539666" y="0"/>
          <a:ext cx="1108265" cy="416328"/>
        </a:xfrm>
        <a:solidFill>
          <a:schemeClr val="accent1">
            <a:lumMod val="40000"/>
            <a:lumOff val="60000"/>
            <a:alpha val="50000"/>
          </a:schemeClr>
        </a:solidFill>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معادله قرآنی غلبه حق بر باطل</a:t>
          </a:r>
          <a:endParaRPr lang="en-US" sz="1600" b="1" dirty="0">
            <a:solidFill>
              <a:srgbClr val="002060"/>
            </a:solidFill>
            <a:latin typeface="Calibri" panose="020F0502020204030204"/>
            <a:ea typeface="+mn-ea"/>
            <a:cs typeface="B Titr" panose="00000700000000000000" pitchFamily="2" charset="-78"/>
          </a:endParaRPr>
        </a:p>
      </dgm:t>
    </dgm:pt>
    <dgm:pt modelId="{428EFEC3-9B1A-4434-BF9C-C9F401D9A9B9}" type="parTrans" cxnId="{E660C139-C63E-474B-B8A9-089E33DAA20D}">
      <dgm:prSet/>
      <dgm:spPr>
        <a:ln>
          <a:solidFill>
            <a:schemeClr val="tx1"/>
          </a:solidFill>
        </a:ln>
      </dgm:spPr>
      <dgm:t>
        <a:bodyPr/>
        <a:lstStyle/>
        <a:p>
          <a:endParaRPr lang="en-US"/>
        </a:p>
      </dgm:t>
    </dgm:pt>
    <dgm:pt modelId="{22A95101-099F-4A20-8FAD-94DBC784A3FB}" type="sibTrans" cxnId="{E660C139-C63E-474B-B8A9-089E33DAA20D}">
      <dgm:prSet/>
      <dgm:spPr/>
      <dgm:t>
        <a:bodyPr/>
        <a:lstStyle/>
        <a:p>
          <a:endParaRPr lang="en-US"/>
        </a:p>
      </dgm:t>
    </dgm:pt>
    <dgm:pt modelId="{F4FE50FD-E2CE-432E-8CED-5291D9C07FA4}">
      <dgm:prSet phldrT="[Text]" custT="1"/>
      <dgm:spPr>
        <a:xfrm>
          <a:off x="544687" y="489271"/>
          <a:ext cx="1108265" cy="416328"/>
        </a:xfrm>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جهاد همه جانبه در میدان‌های نوین</a:t>
          </a:r>
          <a:endParaRPr lang="en-US" sz="1600" b="1" dirty="0">
            <a:solidFill>
              <a:srgbClr val="002060"/>
            </a:solidFill>
            <a:latin typeface="Calibri" panose="020F0502020204030204"/>
            <a:ea typeface="+mn-ea"/>
            <a:cs typeface="B Titr" panose="00000700000000000000" pitchFamily="2" charset="-78"/>
          </a:endParaRPr>
        </a:p>
      </dgm:t>
    </dgm:pt>
    <dgm:pt modelId="{3DB57303-C08E-4B28-B622-148D906D5276}" type="parTrans" cxnId="{57E0A742-8C18-4D83-8181-CDFABB93D43A}">
      <dgm:prSet/>
      <dgm:spPr>
        <a:ln>
          <a:solidFill>
            <a:schemeClr val="tx1"/>
          </a:solidFill>
        </a:ln>
      </dgm:spPr>
      <dgm:t>
        <a:bodyPr/>
        <a:lstStyle/>
        <a:p>
          <a:endParaRPr lang="en-US"/>
        </a:p>
      </dgm:t>
    </dgm:pt>
    <dgm:pt modelId="{1E0906A1-198D-462F-8C3F-8330274E4D53}" type="sibTrans" cxnId="{57E0A742-8C18-4D83-8181-CDFABB93D43A}">
      <dgm:prSet/>
      <dgm:spPr/>
      <dgm:t>
        <a:bodyPr/>
        <a:lstStyle/>
        <a:p>
          <a:endParaRPr lang="en-US"/>
        </a:p>
      </dgm:t>
    </dgm:pt>
    <dgm:pt modelId="{EA4A5880-FB63-498C-9D5A-65336CEE8797}">
      <dgm:prSet phldrT="[Text]" custT="1"/>
      <dgm:spPr>
        <a:xfrm>
          <a:off x="544687" y="489271"/>
          <a:ext cx="1108265" cy="416328"/>
        </a:xfrm>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بصیرت و ایمنی‌سازی شناختی</a:t>
          </a:r>
          <a:endParaRPr lang="en-US" sz="1600" b="1" dirty="0">
            <a:solidFill>
              <a:srgbClr val="002060"/>
            </a:solidFill>
            <a:latin typeface="Calibri" panose="020F0502020204030204"/>
            <a:ea typeface="+mn-ea"/>
            <a:cs typeface="B Titr" panose="00000700000000000000" pitchFamily="2" charset="-78"/>
          </a:endParaRPr>
        </a:p>
      </dgm:t>
    </dgm:pt>
    <dgm:pt modelId="{AC792DEC-47C9-4A4A-BC55-23679D0310AE}" type="parTrans" cxnId="{F68DFD42-856C-45C1-89C1-0DE7C22A2166}">
      <dgm:prSet/>
      <dgm:spPr>
        <a:ln>
          <a:solidFill>
            <a:schemeClr val="tx1"/>
          </a:solidFill>
        </a:ln>
      </dgm:spPr>
      <dgm:t>
        <a:bodyPr/>
        <a:lstStyle/>
        <a:p>
          <a:endParaRPr lang="en-US"/>
        </a:p>
      </dgm:t>
    </dgm:pt>
    <dgm:pt modelId="{AE2F13C4-456E-4C4F-876A-90C9B8176BF7}" type="sibTrans" cxnId="{F68DFD42-856C-45C1-89C1-0DE7C22A2166}">
      <dgm:prSet/>
      <dgm:spPr/>
      <dgm:t>
        <a:bodyPr/>
        <a:lstStyle/>
        <a:p>
          <a:endParaRPr lang="en-US"/>
        </a:p>
      </dgm:t>
    </dgm:pt>
    <dgm:pt modelId="{8126CF3D-C3AE-4BB3-B925-0A0DAD5F9972}">
      <dgm:prSet phldrT="[Text]" custT="1"/>
      <dgm:spPr>
        <a:xfrm>
          <a:off x="544687" y="489271"/>
          <a:ext cx="1108265" cy="416328"/>
        </a:xfrm>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انسجام اجتماعی و مقابله با آشوب و بغی</a:t>
          </a:r>
          <a:endParaRPr lang="en-US" sz="1600" b="1" dirty="0">
            <a:solidFill>
              <a:srgbClr val="002060"/>
            </a:solidFill>
            <a:latin typeface="Calibri" panose="020F0502020204030204"/>
            <a:ea typeface="+mn-ea"/>
            <a:cs typeface="B Titr" panose="00000700000000000000" pitchFamily="2" charset="-78"/>
          </a:endParaRPr>
        </a:p>
      </dgm:t>
    </dgm:pt>
    <dgm:pt modelId="{DD32A2C2-6A5E-496D-8ED0-99A0B645FD37}" type="parTrans" cxnId="{C6105757-1414-421F-8C61-08F1FC36B5DB}">
      <dgm:prSet/>
      <dgm:spPr>
        <a:ln>
          <a:solidFill>
            <a:schemeClr val="tx1"/>
          </a:solidFill>
        </a:ln>
      </dgm:spPr>
      <dgm:t>
        <a:bodyPr/>
        <a:lstStyle/>
        <a:p>
          <a:endParaRPr lang="en-US"/>
        </a:p>
      </dgm:t>
    </dgm:pt>
    <dgm:pt modelId="{A20B9CB6-6399-4460-84F8-871BCCA5CC85}" type="sibTrans" cxnId="{C6105757-1414-421F-8C61-08F1FC36B5DB}">
      <dgm:prSet/>
      <dgm:spPr/>
      <dgm:t>
        <a:bodyPr/>
        <a:lstStyle/>
        <a:p>
          <a:endParaRPr lang="en-US"/>
        </a:p>
      </dgm:t>
    </dgm:pt>
    <dgm:pt modelId="{536B1FA6-5E98-45DA-A437-72F17F5423D9}">
      <dgm:prSet phldrT="[Text]" custT="1"/>
      <dgm:spPr>
        <a:xfrm>
          <a:off x="544687" y="489271"/>
          <a:ext cx="1108265" cy="416328"/>
        </a:xfrm>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ولایت‌مداری و حفظ فرماندهی واحد</a:t>
          </a:r>
          <a:endParaRPr lang="en-US" sz="1600" b="1" dirty="0">
            <a:solidFill>
              <a:srgbClr val="002060"/>
            </a:solidFill>
            <a:latin typeface="Calibri" panose="020F0502020204030204"/>
            <a:ea typeface="+mn-ea"/>
            <a:cs typeface="B Titr" panose="00000700000000000000" pitchFamily="2" charset="-78"/>
          </a:endParaRPr>
        </a:p>
      </dgm:t>
    </dgm:pt>
    <dgm:pt modelId="{CB7FF6E2-8962-4E99-87F9-9378E10E8B45}" type="parTrans" cxnId="{F70940B7-4456-4507-942F-CA1AEA7173F2}">
      <dgm:prSet/>
      <dgm:spPr>
        <a:ln>
          <a:solidFill>
            <a:schemeClr val="tx1"/>
          </a:solidFill>
        </a:ln>
      </dgm:spPr>
      <dgm:t>
        <a:bodyPr/>
        <a:lstStyle/>
        <a:p>
          <a:endParaRPr lang="en-US"/>
        </a:p>
      </dgm:t>
    </dgm:pt>
    <dgm:pt modelId="{0FEFEF42-F3FA-40EC-9ED1-8D318538BFA4}" type="sibTrans" cxnId="{F70940B7-4456-4507-942F-CA1AEA7173F2}">
      <dgm:prSet/>
      <dgm:spPr/>
      <dgm:t>
        <a:bodyPr/>
        <a:lstStyle/>
        <a:p>
          <a:endParaRPr lang="en-US"/>
        </a:p>
      </dgm:t>
    </dgm:pt>
    <dgm:pt modelId="{CD0AF2FC-D61B-4812-B2F0-6D7A37BA08C9}">
      <dgm:prSet phldrT="[Text]" custT="1"/>
      <dgm:spPr>
        <a:xfrm>
          <a:off x="544687" y="489271"/>
          <a:ext cx="1108265" cy="416328"/>
        </a:xfrm>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عدالت، مردم‌داری و روحیه جهادی</a:t>
          </a:r>
          <a:endParaRPr lang="en-US" sz="1600" b="1" dirty="0">
            <a:solidFill>
              <a:srgbClr val="002060"/>
            </a:solidFill>
            <a:latin typeface="Calibri" panose="020F0502020204030204"/>
            <a:ea typeface="+mn-ea"/>
            <a:cs typeface="B Titr" panose="00000700000000000000" pitchFamily="2" charset="-78"/>
          </a:endParaRPr>
        </a:p>
      </dgm:t>
    </dgm:pt>
    <dgm:pt modelId="{3A2880F2-8A33-4A5A-8D72-DEBFDF026504}" type="parTrans" cxnId="{2BFC7EFA-0CC0-45D1-A8B7-B45C3CE2B235}">
      <dgm:prSet/>
      <dgm:spPr>
        <a:ln>
          <a:solidFill>
            <a:schemeClr val="tx1"/>
          </a:solidFill>
        </a:ln>
      </dgm:spPr>
      <dgm:t>
        <a:bodyPr/>
        <a:lstStyle/>
        <a:p>
          <a:endParaRPr lang="en-US"/>
        </a:p>
      </dgm:t>
    </dgm:pt>
    <dgm:pt modelId="{FF5DB92A-B092-4F83-AA7F-0741C651E4BE}" type="sibTrans" cxnId="{2BFC7EFA-0CC0-45D1-A8B7-B45C3CE2B235}">
      <dgm:prSet/>
      <dgm:spPr/>
      <dgm:t>
        <a:bodyPr/>
        <a:lstStyle/>
        <a:p>
          <a:endParaRPr lang="en-US"/>
        </a:p>
      </dgm:t>
    </dgm:pt>
    <dgm:pt modelId="{6E7B33E4-1034-40CD-9CD5-D5999C98DE52}" type="pres">
      <dgm:prSet presAssocID="{09B45C53-DD53-4B7A-ACDF-97F4DC8580A0}" presName="Name0" presStyleCnt="0">
        <dgm:presLayoutVars>
          <dgm:chPref val="1"/>
          <dgm:dir val="rev"/>
          <dgm:animOne val="branch"/>
          <dgm:animLvl val="lvl"/>
          <dgm:resizeHandles val="exact"/>
        </dgm:presLayoutVars>
      </dgm:prSet>
      <dgm:spPr/>
      <dgm:t>
        <a:bodyPr/>
        <a:lstStyle/>
        <a:p>
          <a:endParaRPr lang="en-US"/>
        </a:p>
      </dgm:t>
    </dgm:pt>
    <dgm:pt modelId="{CCF793F2-936C-42FC-8806-3D85F1FEE37E}" type="pres">
      <dgm:prSet presAssocID="{0995BB92-11F5-4948-813B-1BD917E36B98}" presName="root1" presStyleCnt="0"/>
      <dgm:spPr/>
      <dgm:t>
        <a:bodyPr/>
        <a:lstStyle/>
        <a:p>
          <a:endParaRPr lang="en-US"/>
        </a:p>
      </dgm:t>
    </dgm:pt>
    <dgm:pt modelId="{87887D8B-AF1C-4419-BE4E-6ED13A9089B8}" type="pres">
      <dgm:prSet presAssocID="{0995BB92-11F5-4948-813B-1BD917E36B98}" presName="LevelOneTextNode" presStyleLbl="node0" presStyleIdx="0" presStyleCnt="1" custAng="10800000" custScaleX="340367" custScaleY="123037" custLinFactNeighborY="18819">
        <dgm:presLayoutVars>
          <dgm:chPref val="3"/>
        </dgm:presLayoutVars>
      </dgm:prSet>
      <dgm:spPr/>
      <dgm:t>
        <a:bodyPr/>
        <a:lstStyle/>
        <a:p>
          <a:endParaRPr lang="en-US"/>
        </a:p>
      </dgm:t>
    </dgm:pt>
    <dgm:pt modelId="{03789E4E-6ADE-48D1-8FF7-F10DD20AC605}" type="pres">
      <dgm:prSet presAssocID="{0995BB92-11F5-4948-813B-1BD917E36B98}" presName="level2hierChild" presStyleCnt="0"/>
      <dgm:spPr/>
      <dgm:t>
        <a:bodyPr/>
        <a:lstStyle/>
        <a:p>
          <a:endParaRPr lang="en-US"/>
        </a:p>
      </dgm:t>
    </dgm:pt>
    <dgm:pt modelId="{C37527E2-8D35-4A58-BEED-72370A1F16C3}" type="pres">
      <dgm:prSet presAssocID="{8739D011-AC94-406D-BA33-599BB524262B}" presName="conn2-1" presStyleLbl="parChTrans1D2" presStyleIdx="0" presStyleCnt="2" custSzX="4572003" custScaleY="582493"/>
      <dgm:spPr/>
      <dgm:t>
        <a:bodyPr/>
        <a:lstStyle/>
        <a:p>
          <a:endParaRPr lang="en-US"/>
        </a:p>
      </dgm:t>
    </dgm:pt>
    <dgm:pt modelId="{E431D3BF-C2BA-4149-B36C-C146B14C01E3}" type="pres">
      <dgm:prSet presAssocID="{8739D011-AC94-406D-BA33-599BB524262B}" presName="connTx" presStyleLbl="parChTrans1D2" presStyleIdx="0" presStyleCnt="2"/>
      <dgm:spPr/>
      <dgm:t>
        <a:bodyPr/>
        <a:lstStyle/>
        <a:p>
          <a:endParaRPr lang="en-US"/>
        </a:p>
      </dgm:t>
    </dgm:pt>
    <dgm:pt modelId="{C7BA27CF-9C12-4492-A410-330D262A7496}" type="pres">
      <dgm:prSet presAssocID="{78CBD983-1AB4-4CFD-952D-06B78A5C20A1}" presName="root2" presStyleCnt="0"/>
      <dgm:spPr/>
      <dgm:t>
        <a:bodyPr/>
        <a:lstStyle/>
        <a:p>
          <a:endParaRPr lang="en-US"/>
        </a:p>
      </dgm:t>
    </dgm:pt>
    <dgm:pt modelId="{B5E049D0-23EB-4A47-A201-B7ABF19BC6ED}" type="pres">
      <dgm:prSet presAssocID="{78CBD983-1AB4-4CFD-952D-06B78A5C20A1}" presName="LevelTwoTextNode" presStyleLbl="node2" presStyleIdx="0" presStyleCnt="2" custScaleX="254202" custScaleY="386519" custLinFactNeighborX="-3235" custLinFactNeighborY="77820">
        <dgm:presLayoutVars>
          <dgm:chPref val="3"/>
        </dgm:presLayoutVars>
      </dgm:prSet>
      <dgm:spPr/>
      <dgm:t>
        <a:bodyPr/>
        <a:lstStyle/>
        <a:p>
          <a:endParaRPr lang="en-US"/>
        </a:p>
      </dgm:t>
    </dgm:pt>
    <dgm:pt modelId="{7BBC7590-50D9-4C8C-987A-2BC3D9C43AC8}" type="pres">
      <dgm:prSet presAssocID="{78CBD983-1AB4-4CFD-952D-06B78A5C20A1}" presName="level3hierChild" presStyleCnt="0"/>
      <dgm:spPr/>
      <dgm:t>
        <a:bodyPr/>
        <a:lstStyle/>
        <a:p>
          <a:endParaRPr lang="en-US"/>
        </a:p>
      </dgm:t>
    </dgm:pt>
    <dgm:pt modelId="{E7F1CAF7-23D4-4571-A90F-820D03F25589}" type="pres">
      <dgm:prSet presAssocID="{FBD75A89-DF81-4630-839C-E32079ACC047}" presName="conn2-1" presStyleLbl="parChTrans1D3" presStyleIdx="0" presStyleCnt="12" custSzX="4572003" custScaleY="582493"/>
      <dgm:spPr/>
      <dgm:t>
        <a:bodyPr/>
        <a:lstStyle/>
        <a:p>
          <a:endParaRPr lang="en-US"/>
        </a:p>
      </dgm:t>
    </dgm:pt>
    <dgm:pt modelId="{3388B5D3-B71A-4442-91A2-C0EDEF2688DC}" type="pres">
      <dgm:prSet presAssocID="{FBD75A89-DF81-4630-839C-E32079ACC047}" presName="connTx" presStyleLbl="parChTrans1D3" presStyleIdx="0" presStyleCnt="12"/>
      <dgm:spPr/>
      <dgm:t>
        <a:bodyPr/>
        <a:lstStyle/>
        <a:p>
          <a:endParaRPr lang="en-US"/>
        </a:p>
      </dgm:t>
    </dgm:pt>
    <dgm:pt modelId="{C4B37038-F2FD-46C5-B3C7-3ABAB35B2AE1}" type="pres">
      <dgm:prSet presAssocID="{4C401668-99C9-4FCB-A79A-265A063EB605}" presName="root2" presStyleCnt="0"/>
      <dgm:spPr/>
      <dgm:t>
        <a:bodyPr/>
        <a:lstStyle/>
        <a:p>
          <a:endParaRPr lang="en-US"/>
        </a:p>
      </dgm:t>
    </dgm:pt>
    <dgm:pt modelId="{ABA0AF39-C5CC-424E-8794-C02100F848FD}" type="pres">
      <dgm:prSet presAssocID="{4C401668-99C9-4FCB-A79A-265A063EB605}" presName="LevelTwoTextNode" presStyleLbl="node3" presStyleIdx="0" presStyleCnt="12" custScaleX="317752" custScaleY="98425">
        <dgm:presLayoutVars>
          <dgm:chPref val="3"/>
        </dgm:presLayoutVars>
      </dgm:prSet>
      <dgm:spPr/>
      <dgm:t>
        <a:bodyPr/>
        <a:lstStyle/>
        <a:p>
          <a:endParaRPr lang="en-US"/>
        </a:p>
      </dgm:t>
    </dgm:pt>
    <dgm:pt modelId="{9ED16E26-A7E6-410E-875F-B2D45357A826}" type="pres">
      <dgm:prSet presAssocID="{4C401668-99C9-4FCB-A79A-265A063EB605}" presName="level3hierChild" presStyleCnt="0"/>
      <dgm:spPr/>
      <dgm:t>
        <a:bodyPr/>
        <a:lstStyle/>
        <a:p>
          <a:endParaRPr lang="en-US"/>
        </a:p>
      </dgm:t>
    </dgm:pt>
    <dgm:pt modelId="{BDD48605-4075-49F1-BD78-42729F99B03A}" type="pres">
      <dgm:prSet presAssocID="{3CAA1EEF-DD83-420B-BD5B-72AA9041A699}" presName="conn2-1" presStyleLbl="parChTrans1D3" presStyleIdx="1" presStyleCnt="12" custSzX="4572003" custScaleY="582493"/>
      <dgm:spPr/>
      <dgm:t>
        <a:bodyPr/>
        <a:lstStyle/>
        <a:p>
          <a:endParaRPr lang="en-US"/>
        </a:p>
      </dgm:t>
    </dgm:pt>
    <dgm:pt modelId="{C7E62944-D0C9-4C74-87BE-AAF345DF7837}" type="pres">
      <dgm:prSet presAssocID="{3CAA1EEF-DD83-420B-BD5B-72AA9041A699}" presName="connTx" presStyleLbl="parChTrans1D3" presStyleIdx="1" presStyleCnt="12"/>
      <dgm:spPr/>
      <dgm:t>
        <a:bodyPr/>
        <a:lstStyle/>
        <a:p>
          <a:endParaRPr lang="en-US"/>
        </a:p>
      </dgm:t>
    </dgm:pt>
    <dgm:pt modelId="{DC4E4D9B-A0D3-419E-BD46-EAB12C3B1F17}" type="pres">
      <dgm:prSet presAssocID="{C28DD876-EEDE-4A8D-8799-71C651A5B3EC}" presName="root2" presStyleCnt="0"/>
      <dgm:spPr/>
      <dgm:t>
        <a:bodyPr/>
        <a:lstStyle/>
        <a:p>
          <a:endParaRPr lang="en-US"/>
        </a:p>
      </dgm:t>
    </dgm:pt>
    <dgm:pt modelId="{EAF7E405-C7B9-40CC-89F8-31A4D2C50CD9}" type="pres">
      <dgm:prSet presAssocID="{C28DD876-EEDE-4A8D-8799-71C651A5B3EC}" presName="LevelTwoTextNode" presStyleLbl="node3" presStyleIdx="1" presStyleCnt="12" custScaleX="317752" custScaleY="98425">
        <dgm:presLayoutVars>
          <dgm:chPref val="3"/>
        </dgm:presLayoutVars>
      </dgm:prSet>
      <dgm:spPr/>
      <dgm:t>
        <a:bodyPr/>
        <a:lstStyle/>
        <a:p>
          <a:endParaRPr lang="en-US"/>
        </a:p>
      </dgm:t>
    </dgm:pt>
    <dgm:pt modelId="{136F89F6-317C-475E-8DFA-1463ED65F498}" type="pres">
      <dgm:prSet presAssocID="{C28DD876-EEDE-4A8D-8799-71C651A5B3EC}" presName="level3hierChild" presStyleCnt="0"/>
      <dgm:spPr/>
      <dgm:t>
        <a:bodyPr/>
        <a:lstStyle/>
        <a:p>
          <a:endParaRPr lang="en-US"/>
        </a:p>
      </dgm:t>
    </dgm:pt>
    <dgm:pt modelId="{C2D7E883-D9EA-40CE-A0AD-5E36061AB2F1}" type="pres">
      <dgm:prSet presAssocID="{D941D7B6-8691-4183-BBB8-7BB1B5D8F429}" presName="conn2-1" presStyleLbl="parChTrans1D3" presStyleIdx="2" presStyleCnt="12" custSzX="4572003" custScaleY="582493"/>
      <dgm:spPr/>
      <dgm:t>
        <a:bodyPr/>
        <a:lstStyle/>
        <a:p>
          <a:endParaRPr lang="en-US"/>
        </a:p>
      </dgm:t>
    </dgm:pt>
    <dgm:pt modelId="{23AB032E-3579-4709-83AA-AF6A36E05EAF}" type="pres">
      <dgm:prSet presAssocID="{D941D7B6-8691-4183-BBB8-7BB1B5D8F429}" presName="connTx" presStyleLbl="parChTrans1D3" presStyleIdx="2" presStyleCnt="12"/>
      <dgm:spPr/>
      <dgm:t>
        <a:bodyPr/>
        <a:lstStyle/>
        <a:p>
          <a:endParaRPr lang="en-US"/>
        </a:p>
      </dgm:t>
    </dgm:pt>
    <dgm:pt modelId="{BC15C31C-6D40-49C2-92A0-74CAC419B629}" type="pres">
      <dgm:prSet presAssocID="{DA033F6E-0AF8-4DCE-8E2C-EBECD8951450}" presName="root2" presStyleCnt="0"/>
      <dgm:spPr/>
      <dgm:t>
        <a:bodyPr/>
        <a:lstStyle/>
        <a:p>
          <a:endParaRPr lang="en-US"/>
        </a:p>
      </dgm:t>
    </dgm:pt>
    <dgm:pt modelId="{F1DE76DD-3E83-4F50-A421-292FDF80E7AA}" type="pres">
      <dgm:prSet presAssocID="{DA033F6E-0AF8-4DCE-8E2C-EBECD8951450}" presName="LevelTwoTextNode" presStyleLbl="node3" presStyleIdx="2" presStyleCnt="12" custScaleX="317752" custScaleY="98425">
        <dgm:presLayoutVars>
          <dgm:chPref val="3"/>
        </dgm:presLayoutVars>
      </dgm:prSet>
      <dgm:spPr/>
      <dgm:t>
        <a:bodyPr/>
        <a:lstStyle/>
        <a:p>
          <a:endParaRPr lang="en-US"/>
        </a:p>
      </dgm:t>
    </dgm:pt>
    <dgm:pt modelId="{DEB6B444-4AF1-4CC6-B603-8F712928012A}" type="pres">
      <dgm:prSet presAssocID="{DA033F6E-0AF8-4DCE-8E2C-EBECD8951450}" presName="level3hierChild" presStyleCnt="0"/>
      <dgm:spPr/>
      <dgm:t>
        <a:bodyPr/>
        <a:lstStyle/>
        <a:p>
          <a:endParaRPr lang="en-US"/>
        </a:p>
      </dgm:t>
    </dgm:pt>
    <dgm:pt modelId="{24277886-915B-45D4-B201-8A02A9F7FD22}" type="pres">
      <dgm:prSet presAssocID="{428EFEC3-9B1A-4434-BF9C-C9F401D9A9B9}" presName="conn2-1" presStyleLbl="parChTrans1D3" presStyleIdx="3" presStyleCnt="12" custSzX="4572003"/>
      <dgm:spPr/>
      <dgm:t>
        <a:bodyPr/>
        <a:lstStyle/>
        <a:p>
          <a:endParaRPr lang="en-US"/>
        </a:p>
      </dgm:t>
    </dgm:pt>
    <dgm:pt modelId="{200BC984-9DCA-4471-A9D4-22430F8273D8}" type="pres">
      <dgm:prSet presAssocID="{428EFEC3-9B1A-4434-BF9C-C9F401D9A9B9}" presName="connTx" presStyleLbl="parChTrans1D3" presStyleIdx="3" presStyleCnt="12"/>
      <dgm:spPr/>
      <dgm:t>
        <a:bodyPr/>
        <a:lstStyle/>
        <a:p>
          <a:endParaRPr lang="en-US"/>
        </a:p>
      </dgm:t>
    </dgm:pt>
    <dgm:pt modelId="{094B8283-BFD0-4626-BF70-30FC9969F051}" type="pres">
      <dgm:prSet presAssocID="{86F63FBF-F8D7-4D1D-8E75-4E09123B5464}" presName="root2" presStyleCnt="0"/>
      <dgm:spPr/>
      <dgm:t>
        <a:bodyPr/>
        <a:lstStyle/>
        <a:p>
          <a:endParaRPr lang="en-US"/>
        </a:p>
      </dgm:t>
    </dgm:pt>
    <dgm:pt modelId="{FB473616-3142-48DC-9BED-68F5B21700CC}" type="pres">
      <dgm:prSet presAssocID="{86F63FBF-F8D7-4D1D-8E75-4E09123B5464}" presName="LevelTwoTextNode" presStyleLbl="node3" presStyleIdx="3" presStyleCnt="12" custScaleX="317752">
        <dgm:presLayoutVars>
          <dgm:chPref val="3"/>
        </dgm:presLayoutVars>
      </dgm:prSet>
      <dgm:spPr/>
      <dgm:t>
        <a:bodyPr/>
        <a:lstStyle/>
        <a:p>
          <a:endParaRPr lang="en-US"/>
        </a:p>
      </dgm:t>
    </dgm:pt>
    <dgm:pt modelId="{2FA3E01B-37B0-45E4-94EF-3C4C94551A3F}" type="pres">
      <dgm:prSet presAssocID="{86F63FBF-F8D7-4D1D-8E75-4E09123B5464}" presName="level3hierChild" presStyleCnt="0"/>
      <dgm:spPr/>
      <dgm:t>
        <a:bodyPr/>
        <a:lstStyle/>
        <a:p>
          <a:endParaRPr lang="en-US"/>
        </a:p>
      </dgm:t>
    </dgm:pt>
    <dgm:pt modelId="{C55CC30D-43CD-4FFE-967B-989A6F61898A}" type="pres">
      <dgm:prSet presAssocID="{E34E10D0-BF40-429F-8CD9-5473C8473AA8}" presName="conn2-1" presStyleLbl="parChTrans1D2" presStyleIdx="1" presStyleCnt="2" custSzX="4572003" custScaleY="582493"/>
      <dgm:spPr/>
      <dgm:t>
        <a:bodyPr/>
        <a:lstStyle/>
        <a:p>
          <a:endParaRPr lang="en-US"/>
        </a:p>
      </dgm:t>
    </dgm:pt>
    <dgm:pt modelId="{F3438EF5-0604-4DB6-8DD9-177799DEC21B}" type="pres">
      <dgm:prSet presAssocID="{E34E10D0-BF40-429F-8CD9-5473C8473AA8}" presName="connTx" presStyleLbl="parChTrans1D2" presStyleIdx="1" presStyleCnt="2"/>
      <dgm:spPr/>
      <dgm:t>
        <a:bodyPr/>
        <a:lstStyle/>
        <a:p>
          <a:endParaRPr lang="en-US"/>
        </a:p>
      </dgm:t>
    </dgm:pt>
    <dgm:pt modelId="{0FDE702F-7716-4A44-B0B9-1A12903D683A}" type="pres">
      <dgm:prSet presAssocID="{CC76A354-371A-4016-BD43-845DD080CEF1}" presName="root2" presStyleCnt="0"/>
      <dgm:spPr/>
      <dgm:t>
        <a:bodyPr/>
        <a:lstStyle/>
        <a:p>
          <a:endParaRPr lang="en-US"/>
        </a:p>
      </dgm:t>
    </dgm:pt>
    <dgm:pt modelId="{BBEB56A1-B823-48FE-9E8B-0BB4E08FD7C7}" type="pres">
      <dgm:prSet presAssocID="{CC76A354-371A-4016-BD43-845DD080CEF1}" presName="LevelTwoTextNode" presStyleLbl="node2" presStyleIdx="1" presStyleCnt="2" custScaleX="254202" custScaleY="326023" custLinFactNeighborX="-1078" custLinFactNeighborY="56596">
        <dgm:presLayoutVars>
          <dgm:chPref val="3"/>
        </dgm:presLayoutVars>
      </dgm:prSet>
      <dgm:spPr/>
      <dgm:t>
        <a:bodyPr/>
        <a:lstStyle/>
        <a:p>
          <a:endParaRPr lang="en-US"/>
        </a:p>
      </dgm:t>
    </dgm:pt>
    <dgm:pt modelId="{FFD3A47A-919F-4AAA-ACC0-72788188DF5C}" type="pres">
      <dgm:prSet presAssocID="{CC76A354-371A-4016-BD43-845DD080CEF1}" presName="level3hierChild" presStyleCnt="0"/>
      <dgm:spPr/>
      <dgm:t>
        <a:bodyPr/>
        <a:lstStyle/>
        <a:p>
          <a:endParaRPr lang="en-US"/>
        </a:p>
      </dgm:t>
    </dgm:pt>
    <dgm:pt modelId="{59A52C34-4D1B-43F5-BCF0-E4AE4C701E28}" type="pres">
      <dgm:prSet presAssocID="{6CAB8CAC-CAA7-485F-A797-C7E14117D5EB}" presName="conn2-1" presStyleLbl="parChTrans1D3" presStyleIdx="4" presStyleCnt="12" custSzX="4572003" custScaleY="582493"/>
      <dgm:spPr/>
      <dgm:t>
        <a:bodyPr/>
        <a:lstStyle/>
        <a:p>
          <a:endParaRPr lang="en-US"/>
        </a:p>
      </dgm:t>
    </dgm:pt>
    <dgm:pt modelId="{5C7BE057-78CA-4E49-ABDE-8163C52011A3}" type="pres">
      <dgm:prSet presAssocID="{6CAB8CAC-CAA7-485F-A797-C7E14117D5EB}" presName="connTx" presStyleLbl="parChTrans1D3" presStyleIdx="4" presStyleCnt="12"/>
      <dgm:spPr/>
      <dgm:t>
        <a:bodyPr/>
        <a:lstStyle/>
        <a:p>
          <a:endParaRPr lang="en-US"/>
        </a:p>
      </dgm:t>
    </dgm:pt>
    <dgm:pt modelId="{4722D22A-AB43-4BCC-9726-0063773DD584}" type="pres">
      <dgm:prSet presAssocID="{4C2213B9-E435-4BEC-A672-FC1EA8B79B77}" presName="root2" presStyleCnt="0"/>
      <dgm:spPr/>
      <dgm:t>
        <a:bodyPr/>
        <a:lstStyle/>
        <a:p>
          <a:endParaRPr lang="en-US"/>
        </a:p>
      </dgm:t>
    </dgm:pt>
    <dgm:pt modelId="{DFE596FC-B48D-47C3-BF35-BF982BD36627}" type="pres">
      <dgm:prSet presAssocID="{4C2213B9-E435-4BEC-A672-FC1EA8B79B77}" presName="LevelTwoTextNode" presStyleLbl="node3" presStyleIdx="4" presStyleCnt="12" custScaleX="317752" custScaleY="98425">
        <dgm:presLayoutVars>
          <dgm:chPref val="3"/>
        </dgm:presLayoutVars>
      </dgm:prSet>
      <dgm:spPr/>
      <dgm:t>
        <a:bodyPr/>
        <a:lstStyle/>
        <a:p>
          <a:endParaRPr lang="en-US"/>
        </a:p>
      </dgm:t>
    </dgm:pt>
    <dgm:pt modelId="{78D93236-C5E7-4EC1-B9CA-303EA1069E72}" type="pres">
      <dgm:prSet presAssocID="{4C2213B9-E435-4BEC-A672-FC1EA8B79B77}" presName="level3hierChild" presStyleCnt="0"/>
      <dgm:spPr/>
      <dgm:t>
        <a:bodyPr/>
        <a:lstStyle/>
        <a:p>
          <a:endParaRPr lang="en-US"/>
        </a:p>
      </dgm:t>
    </dgm:pt>
    <dgm:pt modelId="{CE971BCD-8766-42D7-A0FF-56F99FE3FB9D}" type="pres">
      <dgm:prSet presAssocID="{9CD811AE-C72F-4BAB-AD0E-BD2477993F80}" presName="conn2-1" presStyleLbl="parChTrans1D3" presStyleIdx="5" presStyleCnt="12" custSzX="4572003" custScaleY="582493"/>
      <dgm:spPr/>
      <dgm:t>
        <a:bodyPr/>
        <a:lstStyle/>
        <a:p>
          <a:endParaRPr lang="en-US"/>
        </a:p>
      </dgm:t>
    </dgm:pt>
    <dgm:pt modelId="{E06A2656-857D-406C-AEB9-56150138B922}" type="pres">
      <dgm:prSet presAssocID="{9CD811AE-C72F-4BAB-AD0E-BD2477993F80}" presName="connTx" presStyleLbl="parChTrans1D3" presStyleIdx="5" presStyleCnt="12"/>
      <dgm:spPr/>
      <dgm:t>
        <a:bodyPr/>
        <a:lstStyle/>
        <a:p>
          <a:endParaRPr lang="en-US"/>
        </a:p>
      </dgm:t>
    </dgm:pt>
    <dgm:pt modelId="{88ACA8E0-8FEB-4E12-9021-C58A4B0EFF3C}" type="pres">
      <dgm:prSet presAssocID="{27576C7C-8260-4623-B907-D0846F1D714B}" presName="root2" presStyleCnt="0"/>
      <dgm:spPr/>
      <dgm:t>
        <a:bodyPr/>
        <a:lstStyle/>
        <a:p>
          <a:endParaRPr lang="en-US"/>
        </a:p>
      </dgm:t>
    </dgm:pt>
    <dgm:pt modelId="{7BD31F0A-B607-4F28-BE67-B351BFF14652}" type="pres">
      <dgm:prSet presAssocID="{27576C7C-8260-4623-B907-D0846F1D714B}" presName="LevelTwoTextNode" presStyleLbl="node3" presStyleIdx="5" presStyleCnt="12" custScaleX="317752" custScaleY="98425">
        <dgm:presLayoutVars>
          <dgm:chPref val="3"/>
        </dgm:presLayoutVars>
      </dgm:prSet>
      <dgm:spPr/>
      <dgm:t>
        <a:bodyPr/>
        <a:lstStyle/>
        <a:p>
          <a:endParaRPr lang="en-US"/>
        </a:p>
      </dgm:t>
    </dgm:pt>
    <dgm:pt modelId="{C10F3075-408B-4A0A-9835-B33BB1E62328}" type="pres">
      <dgm:prSet presAssocID="{27576C7C-8260-4623-B907-D0846F1D714B}" presName="level3hierChild" presStyleCnt="0"/>
      <dgm:spPr/>
      <dgm:t>
        <a:bodyPr/>
        <a:lstStyle/>
        <a:p>
          <a:endParaRPr lang="en-US"/>
        </a:p>
      </dgm:t>
    </dgm:pt>
    <dgm:pt modelId="{6405D73D-A9F0-4A95-99DE-0DFC252EA041}" type="pres">
      <dgm:prSet presAssocID="{C9D2A2EB-79E0-48AA-9AD6-43046C23F080}" presName="conn2-1" presStyleLbl="parChTrans1D3" presStyleIdx="6" presStyleCnt="12" custSzX="4572003" custScaleY="582493"/>
      <dgm:spPr/>
      <dgm:t>
        <a:bodyPr/>
        <a:lstStyle/>
        <a:p>
          <a:endParaRPr lang="en-US"/>
        </a:p>
      </dgm:t>
    </dgm:pt>
    <dgm:pt modelId="{CDC33FB4-39E9-4BD4-905C-00FF92286AFD}" type="pres">
      <dgm:prSet presAssocID="{C9D2A2EB-79E0-48AA-9AD6-43046C23F080}" presName="connTx" presStyleLbl="parChTrans1D3" presStyleIdx="6" presStyleCnt="12"/>
      <dgm:spPr/>
      <dgm:t>
        <a:bodyPr/>
        <a:lstStyle/>
        <a:p>
          <a:endParaRPr lang="en-US"/>
        </a:p>
      </dgm:t>
    </dgm:pt>
    <dgm:pt modelId="{21906990-0219-4E82-9EC3-73138DF2C1EE}" type="pres">
      <dgm:prSet presAssocID="{C66D0536-E595-4B1A-B71A-902C03D0D1FF}" presName="root2" presStyleCnt="0"/>
      <dgm:spPr/>
      <dgm:t>
        <a:bodyPr/>
        <a:lstStyle/>
        <a:p>
          <a:endParaRPr lang="en-US"/>
        </a:p>
      </dgm:t>
    </dgm:pt>
    <dgm:pt modelId="{A1045E35-9396-4038-8812-54CE27B6BF17}" type="pres">
      <dgm:prSet presAssocID="{C66D0536-E595-4B1A-B71A-902C03D0D1FF}" presName="LevelTwoTextNode" presStyleLbl="node3" presStyleIdx="6" presStyleCnt="12" custScaleX="317752" custScaleY="98425">
        <dgm:presLayoutVars>
          <dgm:chPref val="3"/>
        </dgm:presLayoutVars>
      </dgm:prSet>
      <dgm:spPr/>
      <dgm:t>
        <a:bodyPr/>
        <a:lstStyle/>
        <a:p>
          <a:endParaRPr lang="en-US"/>
        </a:p>
      </dgm:t>
    </dgm:pt>
    <dgm:pt modelId="{58806D0A-1674-4ED9-88B9-A5BE63E81BE9}" type="pres">
      <dgm:prSet presAssocID="{C66D0536-E595-4B1A-B71A-902C03D0D1FF}" presName="level3hierChild" presStyleCnt="0"/>
      <dgm:spPr/>
      <dgm:t>
        <a:bodyPr/>
        <a:lstStyle/>
        <a:p>
          <a:endParaRPr lang="en-US"/>
        </a:p>
      </dgm:t>
    </dgm:pt>
    <dgm:pt modelId="{965519A8-4240-4705-8135-2E86C95416C9}" type="pres">
      <dgm:prSet presAssocID="{3DB57303-C08E-4B28-B622-148D906D5276}" presName="conn2-1" presStyleLbl="parChTrans1D3" presStyleIdx="7" presStyleCnt="12" custSzX="4572003"/>
      <dgm:spPr/>
      <dgm:t>
        <a:bodyPr/>
        <a:lstStyle/>
        <a:p>
          <a:endParaRPr lang="en-US"/>
        </a:p>
      </dgm:t>
    </dgm:pt>
    <dgm:pt modelId="{FCD473C4-01E4-4EA8-A9C3-5303E1299171}" type="pres">
      <dgm:prSet presAssocID="{3DB57303-C08E-4B28-B622-148D906D5276}" presName="connTx" presStyleLbl="parChTrans1D3" presStyleIdx="7" presStyleCnt="12"/>
      <dgm:spPr/>
      <dgm:t>
        <a:bodyPr/>
        <a:lstStyle/>
        <a:p>
          <a:endParaRPr lang="en-US"/>
        </a:p>
      </dgm:t>
    </dgm:pt>
    <dgm:pt modelId="{10E7423A-2AEC-4401-AE39-0C1BCBB580D1}" type="pres">
      <dgm:prSet presAssocID="{F4FE50FD-E2CE-432E-8CED-5291D9C07FA4}" presName="root2" presStyleCnt="0"/>
      <dgm:spPr/>
      <dgm:t>
        <a:bodyPr/>
        <a:lstStyle/>
        <a:p>
          <a:endParaRPr lang="en-US"/>
        </a:p>
      </dgm:t>
    </dgm:pt>
    <dgm:pt modelId="{984A0404-8562-4DBB-B601-195E67BF24F6}" type="pres">
      <dgm:prSet presAssocID="{F4FE50FD-E2CE-432E-8CED-5291D9C07FA4}" presName="LevelTwoTextNode" presStyleLbl="node3" presStyleIdx="7" presStyleCnt="12" custScaleX="317752">
        <dgm:presLayoutVars>
          <dgm:chPref val="3"/>
        </dgm:presLayoutVars>
      </dgm:prSet>
      <dgm:spPr/>
      <dgm:t>
        <a:bodyPr/>
        <a:lstStyle/>
        <a:p>
          <a:endParaRPr lang="en-US"/>
        </a:p>
      </dgm:t>
    </dgm:pt>
    <dgm:pt modelId="{EC44AE2E-81F2-4696-94A6-2BA6FCE1B38E}" type="pres">
      <dgm:prSet presAssocID="{F4FE50FD-E2CE-432E-8CED-5291D9C07FA4}" presName="level3hierChild" presStyleCnt="0"/>
      <dgm:spPr/>
      <dgm:t>
        <a:bodyPr/>
        <a:lstStyle/>
        <a:p>
          <a:endParaRPr lang="en-US"/>
        </a:p>
      </dgm:t>
    </dgm:pt>
    <dgm:pt modelId="{91488D33-C3E4-4898-9800-75C36C1D3864}" type="pres">
      <dgm:prSet presAssocID="{AC792DEC-47C9-4A4A-BC55-23679D0310AE}" presName="conn2-1" presStyleLbl="parChTrans1D3" presStyleIdx="8" presStyleCnt="12" custSzX="4572003"/>
      <dgm:spPr/>
      <dgm:t>
        <a:bodyPr/>
        <a:lstStyle/>
        <a:p>
          <a:endParaRPr lang="en-US"/>
        </a:p>
      </dgm:t>
    </dgm:pt>
    <dgm:pt modelId="{74532374-2A9A-44D3-BD1A-1E73BBDA1F4E}" type="pres">
      <dgm:prSet presAssocID="{AC792DEC-47C9-4A4A-BC55-23679D0310AE}" presName="connTx" presStyleLbl="parChTrans1D3" presStyleIdx="8" presStyleCnt="12"/>
      <dgm:spPr/>
      <dgm:t>
        <a:bodyPr/>
        <a:lstStyle/>
        <a:p>
          <a:endParaRPr lang="en-US"/>
        </a:p>
      </dgm:t>
    </dgm:pt>
    <dgm:pt modelId="{AD967717-49D6-4F78-ACF2-DFB8CF39359B}" type="pres">
      <dgm:prSet presAssocID="{EA4A5880-FB63-498C-9D5A-65336CEE8797}" presName="root2" presStyleCnt="0"/>
      <dgm:spPr/>
      <dgm:t>
        <a:bodyPr/>
        <a:lstStyle/>
        <a:p>
          <a:endParaRPr lang="en-US"/>
        </a:p>
      </dgm:t>
    </dgm:pt>
    <dgm:pt modelId="{B8FF04D3-780D-4835-A04D-9C5DA9927B9A}" type="pres">
      <dgm:prSet presAssocID="{EA4A5880-FB63-498C-9D5A-65336CEE8797}" presName="LevelTwoTextNode" presStyleLbl="node3" presStyleIdx="8" presStyleCnt="12" custScaleX="317752">
        <dgm:presLayoutVars>
          <dgm:chPref val="3"/>
        </dgm:presLayoutVars>
      </dgm:prSet>
      <dgm:spPr/>
      <dgm:t>
        <a:bodyPr/>
        <a:lstStyle/>
        <a:p>
          <a:endParaRPr lang="en-US"/>
        </a:p>
      </dgm:t>
    </dgm:pt>
    <dgm:pt modelId="{9E43DF7C-E369-43A4-AD9F-16F724A07919}" type="pres">
      <dgm:prSet presAssocID="{EA4A5880-FB63-498C-9D5A-65336CEE8797}" presName="level3hierChild" presStyleCnt="0"/>
      <dgm:spPr/>
      <dgm:t>
        <a:bodyPr/>
        <a:lstStyle/>
        <a:p>
          <a:endParaRPr lang="en-US"/>
        </a:p>
      </dgm:t>
    </dgm:pt>
    <dgm:pt modelId="{7C230139-6CD7-4C4D-BCDF-6E27EBD93E97}" type="pres">
      <dgm:prSet presAssocID="{DD32A2C2-6A5E-496D-8ED0-99A0B645FD37}" presName="conn2-1" presStyleLbl="parChTrans1D3" presStyleIdx="9" presStyleCnt="12" custSzX="4572003"/>
      <dgm:spPr/>
      <dgm:t>
        <a:bodyPr/>
        <a:lstStyle/>
        <a:p>
          <a:endParaRPr lang="en-US"/>
        </a:p>
      </dgm:t>
    </dgm:pt>
    <dgm:pt modelId="{80975F0F-F271-469F-B082-154AF5DBCC72}" type="pres">
      <dgm:prSet presAssocID="{DD32A2C2-6A5E-496D-8ED0-99A0B645FD37}" presName="connTx" presStyleLbl="parChTrans1D3" presStyleIdx="9" presStyleCnt="12"/>
      <dgm:spPr/>
      <dgm:t>
        <a:bodyPr/>
        <a:lstStyle/>
        <a:p>
          <a:endParaRPr lang="en-US"/>
        </a:p>
      </dgm:t>
    </dgm:pt>
    <dgm:pt modelId="{21C47890-5F07-45CD-B83A-81242C976E3A}" type="pres">
      <dgm:prSet presAssocID="{8126CF3D-C3AE-4BB3-B925-0A0DAD5F9972}" presName="root2" presStyleCnt="0"/>
      <dgm:spPr/>
      <dgm:t>
        <a:bodyPr/>
        <a:lstStyle/>
        <a:p>
          <a:endParaRPr lang="en-US"/>
        </a:p>
      </dgm:t>
    </dgm:pt>
    <dgm:pt modelId="{0FDFB288-C5FA-4361-A1E5-216D33A605C1}" type="pres">
      <dgm:prSet presAssocID="{8126CF3D-C3AE-4BB3-B925-0A0DAD5F9972}" presName="LevelTwoTextNode" presStyleLbl="node3" presStyleIdx="9" presStyleCnt="12" custScaleX="317752">
        <dgm:presLayoutVars>
          <dgm:chPref val="3"/>
        </dgm:presLayoutVars>
      </dgm:prSet>
      <dgm:spPr/>
      <dgm:t>
        <a:bodyPr/>
        <a:lstStyle/>
        <a:p>
          <a:endParaRPr lang="en-US"/>
        </a:p>
      </dgm:t>
    </dgm:pt>
    <dgm:pt modelId="{937DBBED-A67C-4A14-BBC2-4BC3AE6B538E}" type="pres">
      <dgm:prSet presAssocID="{8126CF3D-C3AE-4BB3-B925-0A0DAD5F9972}" presName="level3hierChild" presStyleCnt="0"/>
      <dgm:spPr/>
      <dgm:t>
        <a:bodyPr/>
        <a:lstStyle/>
        <a:p>
          <a:endParaRPr lang="en-US"/>
        </a:p>
      </dgm:t>
    </dgm:pt>
    <dgm:pt modelId="{5B2E325C-290E-4C6B-8AC6-5492D455FAE1}" type="pres">
      <dgm:prSet presAssocID="{CB7FF6E2-8962-4E99-87F9-9378E10E8B45}" presName="conn2-1" presStyleLbl="parChTrans1D3" presStyleIdx="10" presStyleCnt="12" custSzX="4572003"/>
      <dgm:spPr/>
      <dgm:t>
        <a:bodyPr/>
        <a:lstStyle/>
        <a:p>
          <a:endParaRPr lang="en-US"/>
        </a:p>
      </dgm:t>
    </dgm:pt>
    <dgm:pt modelId="{AACF106E-D769-498D-9536-1BBA565B7C7C}" type="pres">
      <dgm:prSet presAssocID="{CB7FF6E2-8962-4E99-87F9-9378E10E8B45}" presName="connTx" presStyleLbl="parChTrans1D3" presStyleIdx="10" presStyleCnt="12"/>
      <dgm:spPr/>
      <dgm:t>
        <a:bodyPr/>
        <a:lstStyle/>
        <a:p>
          <a:endParaRPr lang="en-US"/>
        </a:p>
      </dgm:t>
    </dgm:pt>
    <dgm:pt modelId="{BB0FB282-D642-4D06-AF5B-27ECE5BE3F18}" type="pres">
      <dgm:prSet presAssocID="{536B1FA6-5E98-45DA-A437-72F17F5423D9}" presName="root2" presStyleCnt="0"/>
      <dgm:spPr/>
      <dgm:t>
        <a:bodyPr/>
        <a:lstStyle/>
        <a:p>
          <a:endParaRPr lang="en-US"/>
        </a:p>
      </dgm:t>
    </dgm:pt>
    <dgm:pt modelId="{A130826B-E342-4E2D-9DAA-9B3C0E0C2F1E}" type="pres">
      <dgm:prSet presAssocID="{536B1FA6-5E98-45DA-A437-72F17F5423D9}" presName="LevelTwoTextNode" presStyleLbl="node3" presStyleIdx="10" presStyleCnt="12" custScaleX="317752">
        <dgm:presLayoutVars>
          <dgm:chPref val="3"/>
        </dgm:presLayoutVars>
      </dgm:prSet>
      <dgm:spPr/>
      <dgm:t>
        <a:bodyPr/>
        <a:lstStyle/>
        <a:p>
          <a:endParaRPr lang="en-US"/>
        </a:p>
      </dgm:t>
    </dgm:pt>
    <dgm:pt modelId="{6137A3BC-5AAC-4A6C-8133-90CB6A09B789}" type="pres">
      <dgm:prSet presAssocID="{536B1FA6-5E98-45DA-A437-72F17F5423D9}" presName="level3hierChild" presStyleCnt="0"/>
      <dgm:spPr/>
      <dgm:t>
        <a:bodyPr/>
        <a:lstStyle/>
        <a:p>
          <a:endParaRPr lang="en-US"/>
        </a:p>
      </dgm:t>
    </dgm:pt>
    <dgm:pt modelId="{FEC87279-6398-4FF9-B746-455D64726F08}" type="pres">
      <dgm:prSet presAssocID="{3A2880F2-8A33-4A5A-8D72-DEBFDF026504}" presName="conn2-1" presStyleLbl="parChTrans1D3" presStyleIdx="11" presStyleCnt="12" custSzX="4572003"/>
      <dgm:spPr/>
      <dgm:t>
        <a:bodyPr/>
        <a:lstStyle/>
        <a:p>
          <a:endParaRPr lang="en-US"/>
        </a:p>
      </dgm:t>
    </dgm:pt>
    <dgm:pt modelId="{B2DC31C7-9B48-42A5-82A8-41E1DE99CA74}" type="pres">
      <dgm:prSet presAssocID="{3A2880F2-8A33-4A5A-8D72-DEBFDF026504}" presName="connTx" presStyleLbl="parChTrans1D3" presStyleIdx="11" presStyleCnt="12"/>
      <dgm:spPr/>
      <dgm:t>
        <a:bodyPr/>
        <a:lstStyle/>
        <a:p>
          <a:endParaRPr lang="en-US"/>
        </a:p>
      </dgm:t>
    </dgm:pt>
    <dgm:pt modelId="{EE4FB7B4-7BF3-4893-9220-4446D9071BEF}" type="pres">
      <dgm:prSet presAssocID="{CD0AF2FC-D61B-4812-B2F0-6D7A37BA08C9}" presName="root2" presStyleCnt="0"/>
      <dgm:spPr/>
      <dgm:t>
        <a:bodyPr/>
        <a:lstStyle/>
        <a:p>
          <a:endParaRPr lang="en-US"/>
        </a:p>
      </dgm:t>
    </dgm:pt>
    <dgm:pt modelId="{78386336-6D4C-41BD-AF9E-0CFA418A2DFB}" type="pres">
      <dgm:prSet presAssocID="{CD0AF2FC-D61B-4812-B2F0-6D7A37BA08C9}" presName="LevelTwoTextNode" presStyleLbl="node3" presStyleIdx="11" presStyleCnt="12" custScaleX="317752">
        <dgm:presLayoutVars>
          <dgm:chPref val="3"/>
        </dgm:presLayoutVars>
      </dgm:prSet>
      <dgm:spPr/>
      <dgm:t>
        <a:bodyPr/>
        <a:lstStyle/>
        <a:p>
          <a:endParaRPr lang="en-US"/>
        </a:p>
      </dgm:t>
    </dgm:pt>
    <dgm:pt modelId="{6C4E1DF1-B0C8-4B74-91BD-7D2F460E6756}" type="pres">
      <dgm:prSet presAssocID="{CD0AF2FC-D61B-4812-B2F0-6D7A37BA08C9}" presName="level3hierChild" presStyleCnt="0"/>
      <dgm:spPr/>
      <dgm:t>
        <a:bodyPr/>
        <a:lstStyle/>
        <a:p>
          <a:endParaRPr lang="en-US"/>
        </a:p>
      </dgm:t>
    </dgm:pt>
  </dgm:ptLst>
  <dgm:cxnLst>
    <dgm:cxn modelId="{40A4C4E8-1EF5-40B4-B5F8-D0E857304F43}" type="presOf" srcId="{6CAB8CAC-CAA7-485F-A797-C7E14117D5EB}" destId="{5C7BE057-78CA-4E49-ABDE-8163C52011A3}" srcOrd="1" destOrd="0" presId="urn:microsoft.com/office/officeart/2008/layout/HorizontalMultiLevelHierarchy"/>
    <dgm:cxn modelId="{FE581598-AA2B-4DA4-9F10-95DCDB0F4DAC}" srcId="{CC76A354-371A-4016-BD43-845DD080CEF1}" destId="{C66D0536-E595-4B1A-B71A-902C03D0D1FF}" srcOrd="2" destOrd="0" parTransId="{C9D2A2EB-79E0-48AA-9AD6-43046C23F080}" sibTransId="{B4FFE260-625E-426C-9BA3-0FF7FCE9C302}"/>
    <dgm:cxn modelId="{9FC82550-6B54-4838-8638-8054A300197B}" type="presOf" srcId="{8739D011-AC94-406D-BA33-599BB524262B}" destId="{E431D3BF-C2BA-4149-B36C-C146B14C01E3}" srcOrd="1" destOrd="0" presId="urn:microsoft.com/office/officeart/2008/layout/HorizontalMultiLevelHierarchy"/>
    <dgm:cxn modelId="{9CDDFAC9-0766-431C-9540-385433FF92CF}" type="presOf" srcId="{CB7FF6E2-8962-4E99-87F9-9378E10E8B45}" destId="{AACF106E-D769-498D-9536-1BBA565B7C7C}" srcOrd="1" destOrd="0" presId="urn:microsoft.com/office/officeart/2008/layout/HorizontalMultiLevelHierarchy"/>
    <dgm:cxn modelId="{D0F9FF1A-AAA0-403A-9BD3-E8E9325FE6EC}" srcId="{0995BB92-11F5-4948-813B-1BD917E36B98}" destId="{78CBD983-1AB4-4CFD-952D-06B78A5C20A1}" srcOrd="0" destOrd="0" parTransId="{8739D011-AC94-406D-BA33-599BB524262B}" sibTransId="{31594576-D2E8-426E-A065-D9BDD78D78EF}"/>
    <dgm:cxn modelId="{533F1C32-C81B-4143-ADCC-1EBEBC08B626}" type="presOf" srcId="{CB7FF6E2-8962-4E99-87F9-9378E10E8B45}" destId="{5B2E325C-290E-4C6B-8AC6-5492D455FAE1}" srcOrd="0" destOrd="0" presId="urn:microsoft.com/office/officeart/2008/layout/HorizontalMultiLevelHierarchy"/>
    <dgm:cxn modelId="{EB135C06-5F6B-4DDB-A298-0AF9F7CAFB5C}" type="presOf" srcId="{8126CF3D-C3AE-4BB3-B925-0A0DAD5F9972}" destId="{0FDFB288-C5FA-4361-A1E5-216D33A605C1}" srcOrd="0" destOrd="0" presId="urn:microsoft.com/office/officeart/2008/layout/HorizontalMultiLevelHierarchy"/>
    <dgm:cxn modelId="{5738746A-61FC-4EDF-89F1-59A3E7060E29}" type="presOf" srcId="{DD32A2C2-6A5E-496D-8ED0-99A0B645FD37}" destId="{7C230139-6CD7-4C4D-BCDF-6E27EBD93E97}" srcOrd="0" destOrd="0" presId="urn:microsoft.com/office/officeart/2008/layout/HorizontalMultiLevelHierarchy"/>
    <dgm:cxn modelId="{0D783267-6610-410A-8E5D-8E3DDCC623E5}" type="presOf" srcId="{3DB57303-C08E-4B28-B622-148D906D5276}" destId="{965519A8-4240-4705-8135-2E86C95416C9}" srcOrd="0" destOrd="0" presId="urn:microsoft.com/office/officeart/2008/layout/HorizontalMultiLevelHierarchy"/>
    <dgm:cxn modelId="{89B4B5CE-F38B-4F84-909D-731B1742F8C3}" type="presOf" srcId="{3CAA1EEF-DD83-420B-BD5B-72AA9041A699}" destId="{C7E62944-D0C9-4C74-87BE-AAF345DF7837}" srcOrd="1" destOrd="0" presId="urn:microsoft.com/office/officeart/2008/layout/HorizontalMultiLevelHierarchy"/>
    <dgm:cxn modelId="{B8310AFD-5E26-4895-88D2-746064F9F2DE}" srcId="{09B45C53-DD53-4B7A-ACDF-97F4DC8580A0}" destId="{0995BB92-11F5-4948-813B-1BD917E36B98}" srcOrd="0" destOrd="0" parTransId="{E6979ACD-26A5-4B17-B05D-1EE088CFC971}" sibTransId="{9E5BCD5C-2C60-47C5-8702-84B205F99F1B}"/>
    <dgm:cxn modelId="{23CCB332-83F0-4E21-BD05-E0242D9DC915}" type="presOf" srcId="{27576C7C-8260-4623-B907-D0846F1D714B}" destId="{7BD31F0A-B607-4F28-BE67-B351BFF14652}" srcOrd="0" destOrd="0" presId="urn:microsoft.com/office/officeart/2008/layout/HorizontalMultiLevelHierarchy"/>
    <dgm:cxn modelId="{B5A5D64A-3EEF-4E82-A95B-3CEA956AE480}" srcId="{78CBD983-1AB4-4CFD-952D-06B78A5C20A1}" destId="{DA033F6E-0AF8-4DCE-8E2C-EBECD8951450}" srcOrd="2" destOrd="0" parTransId="{D941D7B6-8691-4183-BBB8-7BB1B5D8F429}" sibTransId="{60A10243-07BA-46F9-B99D-A1FE9ED6CB84}"/>
    <dgm:cxn modelId="{3ECE4D6E-53C0-47A1-A641-37F8FC88DD36}" type="presOf" srcId="{FBD75A89-DF81-4630-839C-E32079ACC047}" destId="{3388B5D3-B71A-4442-91A2-C0EDEF2688DC}" srcOrd="1" destOrd="0" presId="urn:microsoft.com/office/officeart/2008/layout/HorizontalMultiLevelHierarchy"/>
    <dgm:cxn modelId="{3BDB604F-DDFE-4CFD-A117-82982179AE63}" type="presOf" srcId="{AC792DEC-47C9-4A4A-BC55-23679D0310AE}" destId="{91488D33-C3E4-4898-9800-75C36C1D3864}" srcOrd="0" destOrd="0" presId="urn:microsoft.com/office/officeart/2008/layout/HorizontalMultiLevelHierarchy"/>
    <dgm:cxn modelId="{FEA7836A-7B81-4DEB-AB92-4C9E1498DA30}" type="presOf" srcId="{4C2213B9-E435-4BEC-A672-FC1EA8B79B77}" destId="{DFE596FC-B48D-47C3-BF35-BF982BD36627}" srcOrd="0" destOrd="0" presId="urn:microsoft.com/office/officeart/2008/layout/HorizontalMultiLevelHierarchy"/>
    <dgm:cxn modelId="{464EFEBD-CD48-4E90-B767-88D969504BC8}" type="presOf" srcId="{EA4A5880-FB63-498C-9D5A-65336CEE8797}" destId="{B8FF04D3-780D-4835-A04D-9C5DA9927B9A}" srcOrd="0" destOrd="0" presId="urn:microsoft.com/office/officeart/2008/layout/HorizontalMultiLevelHierarchy"/>
    <dgm:cxn modelId="{B1BCA3C4-692C-423D-BCF7-8FAB8FAFA8AB}" type="presOf" srcId="{3A2880F2-8A33-4A5A-8D72-DEBFDF026504}" destId="{FEC87279-6398-4FF9-B746-455D64726F08}" srcOrd="0" destOrd="0" presId="urn:microsoft.com/office/officeart/2008/layout/HorizontalMultiLevelHierarchy"/>
    <dgm:cxn modelId="{D0C29EF1-E31A-4D50-B38E-D94E35E49EDF}" type="presOf" srcId="{CC76A354-371A-4016-BD43-845DD080CEF1}" destId="{BBEB56A1-B823-48FE-9E8B-0BB4E08FD7C7}" srcOrd="0" destOrd="0" presId="urn:microsoft.com/office/officeart/2008/layout/HorizontalMultiLevelHierarchy"/>
    <dgm:cxn modelId="{7800B09D-AFA6-4611-8C50-E9A36529F62F}" type="presOf" srcId="{3DB57303-C08E-4B28-B622-148D906D5276}" destId="{FCD473C4-01E4-4EA8-A9C3-5303E1299171}" srcOrd="1" destOrd="0" presId="urn:microsoft.com/office/officeart/2008/layout/HorizontalMultiLevelHierarchy"/>
    <dgm:cxn modelId="{F70940B7-4456-4507-942F-CA1AEA7173F2}" srcId="{CC76A354-371A-4016-BD43-845DD080CEF1}" destId="{536B1FA6-5E98-45DA-A437-72F17F5423D9}" srcOrd="6" destOrd="0" parTransId="{CB7FF6E2-8962-4E99-87F9-9378E10E8B45}" sibTransId="{0FEFEF42-F3FA-40EC-9ED1-8D318538BFA4}"/>
    <dgm:cxn modelId="{F68DFD42-856C-45C1-89C1-0DE7C22A2166}" srcId="{CC76A354-371A-4016-BD43-845DD080CEF1}" destId="{EA4A5880-FB63-498C-9D5A-65336CEE8797}" srcOrd="4" destOrd="0" parTransId="{AC792DEC-47C9-4A4A-BC55-23679D0310AE}" sibTransId="{AE2F13C4-456E-4C4F-876A-90C9B8176BF7}"/>
    <dgm:cxn modelId="{CDD96775-4453-483D-8ACD-E8516BAF1661}" type="presOf" srcId="{C9D2A2EB-79E0-48AA-9AD6-43046C23F080}" destId="{CDC33FB4-39E9-4BD4-905C-00FF92286AFD}" srcOrd="1" destOrd="0" presId="urn:microsoft.com/office/officeart/2008/layout/HorizontalMultiLevelHierarchy"/>
    <dgm:cxn modelId="{2BFC7EFA-0CC0-45D1-A8B7-B45C3CE2B235}" srcId="{CC76A354-371A-4016-BD43-845DD080CEF1}" destId="{CD0AF2FC-D61B-4812-B2F0-6D7A37BA08C9}" srcOrd="7" destOrd="0" parTransId="{3A2880F2-8A33-4A5A-8D72-DEBFDF026504}" sibTransId="{FF5DB92A-B092-4F83-AA7F-0741C651E4BE}"/>
    <dgm:cxn modelId="{043C0FF9-8768-450F-A529-0BF86E2237F9}" type="presOf" srcId="{3A2880F2-8A33-4A5A-8D72-DEBFDF026504}" destId="{B2DC31C7-9B48-42A5-82A8-41E1DE99CA74}" srcOrd="1" destOrd="0" presId="urn:microsoft.com/office/officeart/2008/layout/HorizontalMultiLevelHierarchy"/>
    <dgm:cxn modelId="{F5B0E3E8-8B44-41F8-BE54-6D9DF56D1433}" type="presOf" srcId="{0995BB92-11F5-4948-813B-1BD917E36B98}" destId="{87887D8B-AF1C-4419-BE4E-6ED13A9089B8}" srcOrd="0" destOrd="0" presId="urn:microsoft.com/office/officeart/2008/layout/HorizontalMultiLevelHierarchy"/>
    <dgm:cxn modelId="{DADB98FF-AC44-4E45-A3CC-25013EF7AD58}" type="presOf" srcId="{78CBD983-1AB4-4CFD-952D-06B78A5C20A1}" destId="{B5E049D0-23EB-4A47-A201-B7ABF19BC6ED}" srcOrd="0" destOrd="0" presId="urn:microsoft.com/office/officeart/2008/layout/HorizontalMultiLevelHierarchy"/>
    <dgm:cxn modelId="{54E56795-EA03-4069-964D-E4546635A003}" type="presOf" srcId="{4C401668-99C9-4FCB-A79A-265A063EB605}" destId="{ABA0AF39-C5CC-424E-8794-C02100F848FD}" srcOrd="0" destOrd="0" presId="urn:microsoft.com/office/officeart/2008/layout/HorizontalMultiLevelHierarchy"/>
    <dgm:cxn modelId="{FC51E4D3-6054-4C37-A84A-5965E57DD32C}" type="presOf" srcId="{C28DD876-EEDE-4A8D-8799-71C651A5B3EC}" destId="{EAF7E405-C7B9-40CC-89F8-31A4D2C50CD9}" srcOrd="0" destOrd="0" presId="urn:microsoft.com/office/officeart/2008/layout/HorizontalMultiLevelHierarchy"/>
    <dgm:cxn modelId="{FA75C070-2F4F-4E71-96A8-C1E36421F3FF}" type="presOf" srcId="{09B45C53-DD53-4B7A-ACDF-97F4DC8580A0}" destId="{6E7B33E4-1034-40CD-9CD5-D5999C98DE52}" srcOrd="0" destOrd="0" presId="urn:microsoft.com/office/officeart/2008/layout/HorizontalMultiLevelHierarchy"/>
    <dgm:cxn modelId="{14911D58-8C8C-419E-8BEE-20E357AAF07F}" type="presOf" srcId="{428EFEC3-9B1A-4434-BF9C-C9F401D9A9B9}" destId="{200BC984-9DCA-4471-A9D4-22430F8273D8}" srcOrd="1" destOrd="0" presId="urn:microsoft.com/office/officeart/2008/layout/HorizontalMultiLevelHierarchy"/>
    <dgm:cxn modelId="{26CAC468-5A01-41E0-AE82-296323C3514F}" type="presOf" srcId="{D941D7B6-8691-4183-BBB8-7BB1B5D8F429}" destId="{C2D7E883-D9EA-40CE-A0AD-5E36061AB2F1}" srcOrd="0" destOrd="0" presId="urn:microsoft.com/office/officeart/2008/layout/HorizontalMultiLevelHierarchy"/>
    <dgm:cxn modelId="{57E0A742-8C18-4D83-8181-CDFABB93D43A}" srcId="{CC76A354-371A-4016-BD43-845DD080CEF1}" destId="{F4FE50FD-E2CE-432E-8CED-5291D9C07FA4}" srcOrd="3" destOrd="0" parTransId="{3DB57303-C08E-4B28-B622-148D906D5276}" sibTransId="{1E0906A1-198D-462F-8C3F-8330274E4D53}"/>
    <dgm:cxn modelId="{75026139-F76E-4BD1-8EA2-821E50CD0943}" type="presOf" srcId="{E34E10D0-BF40-429F-8CD9-5473C8473AA8}" destId="{F3438EF5-0604-4DB6-8DD9-177799DEC21B}" srcOrd="1" destOrd="0" presId="urn:microsoft.com/office/officeart/2008/layout/HorizontalMultiLevelHierarchy"/>
    <dgm:cxn modelId="{234D1368-FEC0-4FB5-96A4-0AA8FD1A8C1B}" type="presOf" srcId="{8739D011-AC94-406D-BA33-599BB524262B}" destId="{C37527E2-8D35-4A58-BEED-72370A1F16C3}" srcOrd="0" destOrd="0" presId="urn:microsoft.com/office/officeart/2008/layout/HorizontalMultiLevelHierarchy"/>
    <dgm:cxn modelId="{C0FD5C29-9B6C-466B-A530-F5F750DE9EAD}" type="presOf" srcId="{C9D2A2EB-79E0-48AA-9AD6-43046C23F080}" destId="{6405D73D-A9F0-4A95-99DE-0DFC252EA041}" srcOrd="0" destOrd="0" presId="urn:microsoft.com/office/officeart/2008/layout/HorizontalMultiLevelHierarchy"/>
    <dgm:cxn modelId="{4F2C8B4F-7AE5-4D09-98BA-0B3179831B14}" type="presOf" srcId="{C66D0536-E595-4B1A-B71A-902C03D0D1FF}" destId="{A1045E35-9396-4038-8812-54CE27B6BF17}" srcOrd="0" destOrd="0" presId="urn:microsoft.com/office/officeart/2008/layout/HorizontalMultiLevelHierarchy"/>
    <dgm:cxn modelId="{B95E69A4-1298-4087-9546-563B614030D2}" srcId="{0995BB92-11F5-4948-813B-1BD917E36B98}" destId="{CC76A354-371A-4016-BD43-845DD080CEF1}" srcOrd="1" destOrd="0" parTransId="{E34E10D0-BF40-429F-8CD9-5473C8473AA8}" sibTransId="{F6AB9FAF-46F1-4DB4-878A-9B8958819888}"/>
    <dgm:cxn modelId="{0583FD9A-89DD-4FD3-8CDC-F370D31A061C}" type="presOf" srcId="{D941D7B6-8691-4183-BBB8-7BB1B5D8F429}" destId="{23AB032E-3579-4709-83AA-AF6A36E05EAF}" srcOrd="1" destOrd="0" presId="urn:microsoft.com/office/officeart/2008/layout/HorizontalMultiLevelHierarchy"/>
    <dgm:cxn modelId="{F550D1E6-ABF9-4D9C-8DED-724B95F05D33}" type="presOf" srcId="{F4FE50FD-E2CE-432E-8CED-5291D9C07FA4}" destId="{984A0404-8562-4DBB-B601-195E67BF24F6}" srcOrd="0" destOrd="0" presId="urn:microsoft.com/office/officeart/2008/layout/HorizontalMultiLevelHierarchy"/>
    <dgm:cxn modelId="{9F4FF76C-A3BF-4629-BD97-10F30C607803}" srcId="{78CBD983-1AB4-4CFD-952D-06B78A5C20A1}" destId="{4C401668-99C9-4FCB-A79A-265A063EB605}" srcOrd="0" destOrd="0" parTransId="{FBD75A89-DF81-4630-839C-E32079ACC047}" sibTransId="{320D94AF-8EAE-4915-B9B6-1CD762D49DAE}"/>
    <dgm:cxn modelId="{C6105757-1414-421F-8C61-08F1FC36B5DB}" srcId="{CC76A354-371A-4016-BD43-845DD080CEF1}" destId="{8126CF3D-C3AE-4BB3-B925-0A0DAD5F9972}" srcOrd="5" destOrd="0" parTransId="{DD32A2C2-6A5E-496D-8ED0-99A0B645FD37}" sibTransId="{A20B9CB6-6399-4460-84F8-871BCCA5CC85}"/>
    <dgm:cxn modelId="{1799695F-36AD-4AF7-BA12-988519D19BAB}" srcId="{CC76A354-371A-4016-BD43-845DD080CEF1}" destId="{4C2213B9-E435-4BEC-A672-FC1EA8B79B77}" srcOrd="0" destOrd="0" parTransId="{6CAB8CAC-CAA7-485F-A797-C7E14117D5EB}" sibTransId="{3DF19403-94CE-4EF0-AA38-C5E557E08D0B}"/>
    <dgm:cxn modelId="{648ACEE8-BCF6-454A-BACD-BF1D3B305CD9}" type="presOf" srcId="{536B1FA6-5E98-45DA-A437-72F17F5423D9}" destId="{A130826B-E342-4E2D-9DAA-9B3C0E0C2F1E}" srcOrd="0" destOrd="0" presId="urn:microsoft.com/office/officeart/2008/layout/HorizontalMultiLevelHierarchy"/>
    <dgm:cxn modelId="{F2207F3B-D1A6-4C35-8CA0-7F90BB8B7615}" type="presOf" srcId="{CD0AF2FC-D61B-4812-B2F0-6D7A37BA08C9}" destId="{78386336-6D4C-41BD-AF9E-0CFA418A2DFB}" srcOrd="0" destOrd="0" presId="urn:microsoft.com/office/officeart/2008/layout/HorizontalMultiLevelHierarchy"/>
    <dgm:cxn modelId="{350ED01A-6FCA-4B75-892B-2497CD22A238}" type="presOf" srcId="{9CD811AE-C72F-4BAB-AD0E-BD2477993F80}" destId="{E06A2656-857D-406C-AEB9-56150138B922}" srcOrd="1" destOrd="0" presId="urn:microsoft.com/office/officeart/2008/layout/HorizontalMultiLevelHierarchy"/>
    <dgm:cxn modelId="{197A3EB8-E262-4B0B-92B6-CFBAA98004A6}" type="presOf" srcId="{428EFEC3-9B1A-4434-BF9C-C9F401D9A9B9}" destId="{24277886-915B-45D4-B201-8A02A9F7FD22}" srcOrd="0" destOrd="0" presId="urn:microsoft.com/office/officeart/2008/layout/HorizontalMultiLevelHierarchy"/>
    <dgm:cxn modelId="{E660C139-C63E-474B-B8A9-089E33DAA20D}" srcId="{78CBD983-1AB4-4CFD-952D-06B78A5C20A1}" destId="{86F63FBF-F8D7-4D1D-8E75-4E09123B5464}" srcOrd="3" destOrd="0" parTransId="{428EFEC3-9B1A-4434-BF9C-C9F401D9A9B9}" sibTransId="{22A95101-099F-4A20-8FAD-94DBC784A3FB}"/>
    <dgm:cxn modelId="{025F34E6-BF93-4138-A214-0CBF8C4344BA}" type="presOf" srcId="{AC792DEC-47C9-4A4A-BC55-23679D0310AE}" destId="{74532374-2A9A-44D3-BD1A-1E73BBDA1F4E}" srcOrd="1" destOrd="0" presId="urn:microsoft.com/office/officeart/2008/layout/HorizontalMultiLevelHierarchy"/>
    <dgm:cxn modelId="{B160650A-63AD-4AB6-BF96-6746011EAD7D}" type="presOf" srcId="{9CD811AE-C72F-4BAB-AD0E-BD2477993F80}" destId="{CE971BCD-8766-42D7-A0FF-56F99FE3FB9D}" srcOrd="0" destOrd="0" presId="urn:microsoft.com/office/officeart/2008/layout/HorizontalMultiLevelHierarchy"/>
    <dgm:cxn modelId="{BEAD0733-4630-4FE6-84E0-9AD582EB1547}" type="presOf" srcId="{3CAA1EEF-DD83-420B-BD5B-72AA9041A699}" destId="{BDD48605-4075-49F1-BD78-42729F99B03A}" srcOrd="0" destOrd="0" presId="urn:microsoft.com/office/officeart/2008/layout/HorizontalMultiLevelHierarchy"/>
    <dgm:cxn modelId="{44E1CF25-ED38-4208-97A6-BE1DCEADB5B2}" type="presOf" srcId="{DA033F6E-0AF8-4DCE-8E2C-EBECD8951450}" destId="{F1DE76DD-3E83-4F50-A421-292FDF80E7AA}" srcOrd="0" destOrd="0" presId="urn:microsoft.com/office/officeart/2008/layout/HorizontalMultiLevelHierarchy"/>
    <dgm:cxn modelId="{3C545FAC-FBA1-4197-8445-9C61712442AC}" type="presOf" srcId="{FBD75A89-DF81-4630-839C-E32079ACC047}" destId="{E7F1CAF7-23D4-4571-A90F-820D03F25589}" srcOrd="0" destOrd="0" presId="urn:microsoft.com/office/officeart/2008/layout/HorizontalMultiLevelHierarchy"/>
    <dgm:cxn modelId="{012DDB49-C0AD-4879-9A9A-C3DD6FDA846D}" type="presOf" srcId="{E34E10D0-BF40-429F-8CD9-5473C8473AA8}" destId="{C55CC30D-43CD-4FFE-967B-989A6F61898A}" srcOrd="0" destOrd="0" presId="urn:microsoft.com/office/officeart/2008/layout/HorizontalMultiLevelHierarchy"/>
    <dgm:cxn modelId="{90BC6D2A-597E-4BA8-BBAD-6E34A4A61C00}" srcId="{78CBD983-1AB4-4CFD-952D-06B78A5C20A1}" destId="{C28DD876-EEDE-4A8D-8799-71C651A5B3EC}" srcOrd="1" destOrd="0" parTransId="{3CAA1EEF-DD83-420B-BD5B-72AA9041A699}" sibTransId="{05F86CFA-BFDB-4D68-961C-DDE5C0C0DDD2}"/>
    <dgm:cxn modelId="{43FEDE93-7E85-4C03-ADF5-F0C095927DF4}" srcId="{CC76A354-371A-4016-BD43-845DD080CEF1}" destId="{27576C7C-8260-4623-B907-D0846F1D714B}" srcOrd="1" destOrd="0" parTransId="{9CD811AE-C72F-4BAB-AD0E-BD2477993F80}" sibTransId="{2FD7EA23-BB0C-421C-88D3-59A936C802AC}"/>
    <dgm:cxn modelId="{95B00EF2-8023-4035-A5ED-A83085904E0A}" type="presOf" srcId="{86F63FBF-F8D7-4D1D-8E75-4E09123B5464}" destId="{FB473616-3142-48DC-9BED-68F5B21700CC}" srcOrd="0" destOrd="0" presId="urn:microsoft.com/office/officeart/2008/layout/HorizontalMultiLevelHierarchy"/>
    <dgm:cxn modelId="{DF249866-DFA7-4A23-BAB1-CCB7B23E9440}" type="presOf" srcId="{DD32A2C2-6A5E-496D-8ED0-99A0B645FD37}" destId="{80975F0F-F271-469F-B082-154AF5DBCC72}" srcOrd="1" destOrd="0" presId="urn:microsoft.com/office/officeart/2008/layout/HorizontalMultiLevelHierarchy"/>
    <dgm:cxn modelId="{15DC4AD6-7CB5-4610-9E76-58713AE2838F}" type="presOf" srcId="{6CAB8CAC-CAA7-485F-A797-C7E14117D5EB}" destId="{59A52C34-4D1B-43F5-BCF0-E4AE4C701E28}" srcOrd="0" destOrd="0" presId="urn:microsoft.com/office/officeart/2008/layout/HorizontalMultiLevelHierarchy"/>
    <dgm:cxn modelId="{93A9DBFF-72B3-4A60-BE05-FDDC91CC855C}" type="presParOf" srcId="{6E7B33E4-1034-40CD-9CD5-D5999C98DE52}" destId="{CCF793F2-936C-42FC-8806-3D85F1FEE37E}" srcOrd="0" destOrd="0" presId="urn:microsoft.com/office/officeart/2008/layout/HorizontalMultiLevelHierarchy"/>
    <dgm:cxn modelId="{1986EBAE-8622-4A02-8835-669171FB1417}" type="presParOf" srcId="{CCF793F2-936C-42FC-8806-3D85F1FEE37E}" destId="{87887D8B-AF1C-4419-BE4E-6ED13A9089B8}" srcOrd="0" destOrd="0" presId="urn:microsoft.com/office/officeart/2008/layout/HorizontalMultiLevelHierarchy"/>
    <dgm:cxn modelId="{F31D86FD-6054-4020-B0FB-701DB93F5938}" type="presParOf" srcId="{CCF793F2-936C-42FC-8806-3D85F1FEE37E}" destId="{03789E4E-6ADE-48D1-8FF7-F10DD20AC605}" srcOrd="1" destOrd="0" presId="urn:microsoft.com/office/officeart/2008/layout/HorizontalMultiLevelHierarchy"/>
    <dgm:cxn modelId="{D2E082B7-8A39-4509-B57B-DEF715944BA8}" type="presParOf" srcId="{03789E4E-6ADE-48D1-8FF7-F10DD20AC605}" destId="{C37527E2-8D35-4A58-BEED-72370A1F16C3}" srcOrd="0" destOrd="0" presId="urn:microsoft.com/office/officeart/2008/layout/HorizontalMultiLevelHierarchy"/>
    <dgm:cxn modelId="{6DB2AF48-29EA-4341-8160-E8D865DF669B}" type="presParOf" srcId="{C37527E2-8D35-4A58-BEED-72370A1F16C3}" destId="{E431D3BF-C2BA-4149-B36C-C146B14C01E3}" srcOrd="0" destOrd="0" presId="urn:microsoft.com/office/officeart/2008/layout/HorizontalMultiLevelHierarchy"/>
    <dgm:cxn modelId="{D3730B07-CF68-422B-B38B-596A67EBE28C}" type="presParOf" srcId="{03789E4E-6ADE-48D1-8FF7-F10DD20AC605}" destId="{C7BA27CF-9C12-4492-A410-330D262A7496}" srcOrd="1" destOrd="0" presId="urn:microsoft.com/office/officeart/2008/layout/HorizontalMultiLevelHierarchy"/>
    <dgm:cxn modelId="{585C2754-66F2-43C5-9DE6-22156FEBC425}" type="presParOf" srcId="{C7BA27CF-9C12-4492-A410-330D262A7496}" destId="{B5E049D0-23EB-4A47-A201-B7ABF19BC6ED}" srcOrd="0" destOrd="0" presId="urn:microsoft.com/office/officeart/2008/layout/HorizontalMultiLevelHierarchy"/>
    <dgm:cxn modelId="{DE2E9274-8B4C-46FE-9522-66A4780221C2}" type="presParOf" srcId="{C7BA27CF-9C12-4492-A410-330D262A7496}" destId="{7BBC7590-50D9-4C8C-987A-2BC3D9C43AC8}" srcOrd="1" destOrd="0" presId="urn:microsoft.com/office/officeart/2008/layout/HorizontalMultiLevelHierarchy"/>
    <dgm:cxn modelId="{EEF06421-9318-49C8-B532-D355C679FEBF}" type="presParOf" srcId="{7BBC7590-50D9-4C8C-987A-2BC3D9C43AC8}" destId="{E7F1CAF7-23D4-4571-A90F-820D03F25589}" srcOrd="0" destOrd="0" presId="urn:microsoft.com/office/officeart/2008/layout/HorizontalMultiLevelHierarchy"/>
    <dgm:cxn modelId="{FF5F30F1-CF11-4BD6-8343-5244CC3F66C2}" type="presParOf" srcId="{E7F1CAF7-23D4-4571-A90F-820D03F25589}" destId="{3388B5D3-B71A-4442-91A2-C0EDEF2688DC}" srcOrd="0" destOrd="0" presId="urn:microsoft.com/office/officeart/2008/layout/HorizontalMultiLevelHierarchy"/>
    <dgm:cxn modelId="{CD3944B2-CC9C-4A21-BDBD-BF206F184D67}" type="presParOf" srcId="{7BBC7590-50D9-4C8C-987A-2BC3D9C43AC8}" destId="{C4B37038-F2FD-46C5-B3C7-3ABAB35B2AE1}" srcOrd="1" destOrd="0" presId="urn:microsoft.com/office/officeart/2008/layout/HorizontalMultiLevelHierarchy"/>
    <dgm:cxn modelId="{70708A00-5D96-49D0-910A-77F246083E1E}" type="presParOf" srcId="{C4B37038-F2FD-46C5-B3C7-3ABAB35B2AE1}" destId="{ABA0AF39-C5CC-424E-8794-C02100F848FD}" srcOrd="0" destOrd="0" presId="urn:microsoft.com/office/officeart/2008/layout/HorizontalMultiLevelHierarchy"/>
    <dgm:cxn modelId="{0D130012-A016-4ADB-B4AC-C1C10CC99D6E}" type="presParOf" srcId="{C4B37038-F2FD-46C5-B3C7-3ABAB35B2AE1}" destId="{9ED16E26-A7E6-410E-875F-B2D45357A826}" srcOrd="1" destOrd="0" presId="urn:microsoft.com/office/officeart/2008/layout/HorizontalMultiLevelHierarchy"/>
    <dgm:cxn modelId="{689A0D7F-9532-42C7-9780-B1ADF354CDF0}" type="presParOf" srcId="{7BBC7590-50D9-4C8C-987A-2BC3D9C43AC8}" destId="{BDD48605-4075-49F1-BD78-42729F99B03A}" srcOrd="2" destOrd="0" presId="urn:microsoft.com/office/officeart/2008/layout/HorizontalMultiLevelHierarchy"/>
    <dgm:cxn modelId="{86E2F258-DEDE-4A2A-B65F-F1D28C1C4518}" type="presParOf" srcId="{BDD48605-4075-49F1-BD78-42729F99B03A}" destId="{C7E62944-D0C9-4C74-87BE-AAF345DF7837}" srcOrd="0" destOrd="0" presId="urn:microsoft.com/office/officeart/2008/layout/HorizontalMultiLevelHierarchy"/>
    <dgm:cxn modelId="{FD8FAAD7-21A9-4BCD-ACF3-45369781DDC0}" type="presParOf" srcId="{7BBC7590-50D9-4C8C-987A-2BC3D9C43AC8}" destId="{DC4E4D9B-A0D3-419E-BD46-EAB12C3B1F17}" srcOrd="3" destOrd="0" presId="urn:microsoft.com/office/officeart/2008/layout/HorizontalMultiLevelHierarchy"/>
    <dgm:cxn modelId="{170E1EF1-1EA4-43F6-916C-F545C8CB632E}" type="presParOf" srcId="{DC4E4D9B-A0D3-419E-BD46-EAB12C3B1F17}" destId="{EAF7E405-C7B9-40CC-89F8-31A4D2C50CD9}" srcOrd="0" destOrd="0" presId="urn:microsoft.com/office/officeart/2008/layout/HorizontalMultiLevelHierarchy"/>
    <dgm:cxn modelId="{3EA2959A-9C37-4E5C-9230-5E801E28A680}" type="presParOf" srcId="{DC4E4D9B-A0D3-419E-BD46-EAB12C3B1F17}" destId="{136F89F6-317C-475E-8DFA-1463ED65F498}" srcOrd="1" destOrd="0" presId="urn:microsoft.com/office/officeart/2008/layout/HorizontalMultiLevelHierarchy"/>
    <dgm:cxn modelId="{593A8EBD-26D0-4C9C-9841-6B73E49A1FC1}" type="presParOf" srcId="{7BBC7590-50D9-4C8C-987A-2BC3D9C43AC8}" destId="{C2D7E883-D9EA-40CE-A0AD-5E36061AB2F1}" srcOrd="4" destOrd="0" presId="urn:microsoft.com/office/officeart/2008/layout/HorizontalMultiLevelHierarchy"/>
    <dgm:cxn modelId="{B5116374-81CC-4B41-B406-434439776443}" type="presParOf" srcId="{C2D7E883-D9EA-40CE-A0AD-5E36061AB2F1}" destId="{23AB032E-3579-4709-83AA-AF6A36E05EAF}" srcOrd="0" destOrd="0" presId="urn:microsoft.com/office/officeart/2008/layout/HorizontalMultiLevelHierarchy"/>
    <dgm:cxn modelId="{881A1AAB-5763-4D96-8389-0A16AD4035F9}" type="presParOf" srcId="{7BBC7590-50D9-4C8C-987A-2BC3D9C43AC8}" destId="{BC15C31C-6D40-49C2-92A0-74CAC419B629}" srcOrd="5" destOrd="0" presId="urn:microsoft.com/office/officeart/2008/layout/HorizontalMultiLevelHierarchy"/>
    <dgm:cxn modelId="{0F63D2C1-9E08-4375-A55F-E6681C91BF70}" type="presParOf" srcId="{BC15C31C-6D40-49C2-92A0-74CAC419B629}" destId="{F1DE76DD-3E83-4F50-A421-292FDF80E7AA}" srcOrd="0" destOrd="0" presId="urn:microsoft.com/office/officeart/2008/layout/HorizontalMultiLevelHierarchy"/>
    <dgm:cxn modelId="{E0FE4064-278F-4B93-A33C-D6D51C014B17}" type="presParOf" srcId="{BC15C31C-6D40-49C2-92A0-74CAC419B629}" destId="{DEB6B444-4AF1-4CC6-B603-8F712928012A}" srcOrd="1" destOrd="0" presId="urn:microsoft.com/office/officeart/2008/layout/HorizontalMultiLevelHierarchy"/>
    <dgm:cxn modelId="{9237AAEC-95FC-4561-BF5A-46A1AD33CE7E}" type="presParOf" srcId="{7BBC7590-50D9-4C8C-987A-2BC3D9C43AC8}" destId="{24277886-915B-45D4-B201-8A02A9F7FD22}" srcOrd="6" destOrd="0" presId="urn:microsoft.com/office/officeart/2008/layout/HorizontalMultiLevelHierarchy"/>
    <dgm:cxn modelId="{E14579A7-C798-41CF-8437-BDE450706807}" type="presParOf" srcId="{24277886-915B-45D4-B201-8A02A9F7FD22}" destId="{200BC984-9DCA-4471-A9D4-22430F8273D8}" srcOrd="0" destOrd="0" presId="urn:microsoft.com/office/officeart/2008/layout/HorizontalMultiLevelHierarchy"/>
    <dgm:cxn modelId="{16ABE936-1B99-431B-A8E8-AA61FEC4861A}" type="presParOf" srcId="{7BBC7590-50D9-4C8C-987A-2BC3D9C43AC8}" destId="{094B8283-BFD0-4626-BF70-30FC9969F051}" srcOrd="7" destOrd="0" presId="urn:microsoft.com/office/officeart/2008/layout/HorizontalMultiLevelHierarchy"/>
    <dgm:cxn modelId="{182E4824-DCB9-4460-A8A6-5C486BD6DD15}" type="presParOf" srcId="{094B8283-BFD0-4626-BF70-30FC9969F051}" destId="{FB473616-3142-48DC-9BED-68F5B21700CC}" srcOrd="0" destOrd="0" presId="urn:microsoft.com/office/officeart/2008/layout/HorizontalMultiLevelHierarchy"/>
    <dgm:cxn modelId="{196F2B5F-B894-41EF-BAC3-67757296D624}" type="presParOf" srcId="{094B8283-BFD0-4626-BF70-30FC9969F051}" destId="{2FA3E01B-37B0-45E4-94EF-3C4C94551A3F}" srcOrd="1" destOrd="0" presId="urn:microsoft.com/office/officeart/2008/layout/HorizontalMultiLevelHierarchy"/>
    <dgm:cxn modelId="{362CD87A-318F-49A9-BA55-6B5FCACDB5E4}" type="presParOf" srcId="{03789E4E-6ADE-48D1-8FF7-F10DD20AC605}" destId="{C55CC30D-43CD-4FFE-967B-989A6F61898A}" srcOrd="2" destOrd="0" presId="urn:microsoft.com/office/officeart/2008/layout/HorizontalMultiLevelHierarchy"/>
    <dgm:cxn modelId="{9AEDA665-EE7E-4C4A-8DC1-5C95451FF399}" type="presParOf" srcId="{C55CC30D-43CD-4FFE-967B-989A6F61898A}" destId="{F3438EF5-0604-4DB6-8DD9-177799DEC21B}" srcOrd="0" destOrd="0" presId="urn:microsoft.com/office/officeart/2008/layout/HorizontalMultiLevelHierarchy"/>
    <dgm:cxn modelId="{2E2AD9AF-7948-4D89-BEC3-DFB89F26D373}" type="presParOf" srcId="{03789E4E-6ADE-48D1-8FF7-F10DD20AC605}" destId="{0FDE702F-7716-4A44-B0B9-1A12903D683A}" srcOrd="3" destOrd="0" presId="urn:microsoft.com/office/officeart/2008/layout/HorizontalMultiLevelHierarchy"/>
    <dgm:cxn modelId="{7CC819BE-B81D-42AC-89D0-6B87A19B04A9}" type="presParOf" srcId="{0FDE702F-7716-4A44-B0B9-1A12903D683A}" destId="{BBEB56A1-B823-48FE-9E8B-0BB4E08FD7C7}" srcOrd="0" destOrd="0" presId="urn:microsoft.com/office/officeart/2008/layout/HorizontalMultiLevelHierarchy"/>
    <dgm:cxn modelId="{FD249EBC-6628-4C69-844C-D69F171FDCDD}" type="presParOf" srcId="{0FDE702F-7716-4A44-B0B9-1A12903D683A}" destId="{FFD3A47A-919F-4AAA-ACC0-72788188DF5C}" srcOrd="1" destOrd="0" presId="urn:microsoft.com/office/officeart/2008/layout/HorizontalMultiLevelHierarchy"/>
    <dgm:cxn modelId="{4FC4D6E3-ED7C-4331-9E40-AFF6577FD7C2}" type="presParOf" srcId="{FFD3A47A-919F-4AAA-ACC0-72788188DF5C}" destId="{59A52C34-4D1B-43F5-BCF0-E4AE4C701E28}" srcOrd="0" destOrd="0" presId="urn:microsoft.com/office/officeart/2008/layout/HorizontalMultiLevelHierarchy"/>
    <dgm:cxn modelId="{3893616C-0127-4461-A17D-DC77D7A1C35F}" type="presParOf" srcId="{59A52C34-4D1B-43F5-BCF0-E4AE4C701E28}" destId="{5C7BE057-78CA-4E49-ABDE-8163C52011A3}" srcOrd="0" destOrd="0" presId="urn:microsoft.com/office/officeart/2008/layout/HorizontalMultiLevelHierarchy"/>
    <dgm:cxn modelId="{831A701D-D519-4174-AB85-AE30A11C2C20}" type="presParOf" srcId="{FFD3A47A-919F-4AAA-ACC0-72788188DF5C}" destId="{4722D22A-AB43-4BCC-9726-0063773DD584}" srcOrd="1" destOrd="0" presId="urn:microsoft.com/office/officeart/2008/layout/HorizontalMultiLevelHierarchy"/>
    <dgm:cxn modelId="{C4F2709E-B83A-423A-8F2B-350B3E47114C}" type="presParOf" srcId="{4722D22A-AB43-4BCC-9726-0063773DD584}" destId="{DFE596FC-B48D-47C3-BF35-BF982BD36627}" srcOrd="0" destOrd="0" presId="urn:microsoft.com/office/officeart/2008/layout/HorizontalMultiLevelHierarchy"/>
    <dgm:cxn modelId="{69509034-CD0D-493F-BF16-2D2BBE342A81}" type="presParOf" srcId="{4722D22A-AB43-4BCC-9726-0063773DD584}" destId="{78D93236-C5E7-4EC1-B9CA-303EA1069E72}" srcOrd="1" destOrd="0" presId="urn:microsoft.com/office/officeart/2008/layout/HorizontalMultiLevelHierarchy"/>
    <dgm:cxn modelId="{5339C3AB-2BF1-4CDD-BAB3-546FDEA71E42}" type="presParOf" srcId="{FFD3A47A-919F-4AAA-ACC0-72788188DF5C}" destId="{CE971BCD-8766-42D7-A0FF-56F99FE3FB9D}" srcOrd="2" destOrd="0" presId="urn:microsoft.com/office/officeart/2008/layout/HorizontalMultiLevelHierarchy"/>
    <dgm:cxn modelId="{337D28B0-056A-4B54-9B33-42D88B25C2E9}" type="presParOf" srcId="{CE971BCD-8766-42D7-A0FF-56F99FE3FB9D}" destId="{E06A2656-857D-406C-AEB9-56150138B922}" srcOrd="0" destOrd="0" presId="urn:microsoft.com/office/officeart/2008/layout/HorizontalMultiLevelHierarchy"/>
    <dgm:cxn modelId="{199B4C58-9A87-4EF7-9F8E-696D8016FBEC}" type="presParOf" srcId="{FFD3A47A-919F-4AAA-ACC0-72788188DF5C}" destId="{88ACA8E0-8FEB-4E12-9021-C58A4B0EFF3C}" srcOrd="3" destOrd="0" presId="urn:microsoft.com/office/officeart/2008/layout/HorizontalMultiLevelHierarchy"/>
    <dgm:cxn modelId="{562EB44F-EED0-4FD6-8451-942AE917EE29}" type="presParOf" srcId="{88ACA8E0-8FEB-4E12-9021-C58A4B0EFF3C}" destId="{7BD31F0A-B607-4F28-BE67-B351BFF14652}" srcOrd="0" destOrd="0" presId="urn:microsoft.com/office/officeart/2008/layout/HorizontalMultiLevelHierarchy"/>
    <dgm:cxn modelId="{64F0FF5A-FD9D-4C84-8643-7DA524E45BF8}" type="presParOf" srcId="{88ACA8E0-8FEB-4E12-9021-C58A4B0EFF3C}" destId="{C10F3075-408B-4A0A-9835-B33BB1E62328}" srcOrd="1" destOrd="0" presId="urn:microsoft.com/office/officeart/2008/layout/HorizontalMultiLevelHierarchy"/>
    <dgm:cxn modelId="{39889873-D702-4A5A-8D77-141D6F5EB9DD}" type="presParOf" srcId="{FFD3A47A-919F-4AAA-ACC0-72788188DF5C}" destId="{6405D73D-A9F0-4A95-99DE-0DFC252EA041}" srcOrd="4" destOrd="0" presId="urn:microsoft.com/office/officeart/2008/layout/HorizontalMultiLevelHierarchy"/>
    <dgm:cxn modelId="{EA0C7A48-021F-470F-9E12-82E2166D0BF2}" type="presParOf" srcId="{6405D73D-A9F0-4A95-99DE-0DFC252EA041}" destId="{CDC33FB4-39E9-4BD4-905C-00FF92286AFD}" srcOrd="0" destOrd="0" presId="urn:microsoft.com/office/officeart/2008/layout/HorizontalMultiLevelHierarchy"/>
    <dgm:cxn modelId="{0366B73E-76AD-4D39-8BF1-8090FC04F8B6}" type="presParOf" srcId="{FFD3A47A-919F-4AAA-ACC0-72788188DF5C}" destId="{21906990-0219-4E82-9EC3-73138DF2C1EE}" srcOrd="5" destOrd="0" presId="urn:microsoft.com/office/officeart/2008/layout/HorizontalMultiLevelHierarchy"/>
    <dgm:cxn modelId="{976BBE3A-BE9E-4D6A-B7CE-CDC524491FB3}" type="presParOf" srcId="{21906990-0219-4E82-9EC3-73138DF2C1EE}" destId="{A1045E35-9396-4038-8812-54CE27B6BF17}" srcOrd="0" destOrd="0" presId="urn:microsoft.com/office/officeart/2008/layout/HorizontalMultiLevelHierarchy"/>
    <dgm:cxn modelId="{D52A8B1C-A05A-400D-B51E-91F7EF33FE17}" type="presParOf" srcId="{21906990-0219-4E82-9EC3-73138DF2C1EE}" destId="{58806D0A-1674-4ED9-88B9-A5BE63E81BE9}" srcOrd="1" destOrd="0" presId="urn:microsoft.com/office/officeart/2008/layout/HorizontalMultiLevelHierarchy"/>
    <dgm:cxn modelId="{4D7B5FA4-E37C-4153-8C3A-2EBA6A53D323}" type="presParOf" srcId="{FFD3A47A-919F-4AAA-ACC0-72788188DF5C}" destId="{965519A8-4240-4705-8135-2E86C95416C9}" srcOrd="6" destOrd="0" presId="urn:microsoft.com/office/officeart/2008/layout/HorizontalMultiLevelHierarchy"/>
    <dgm:cxn modelId="{D6F7D434-F5A1-4669-B897-D242718B9577}" type="presParOf" srcId="{965519A8-4240-4705-8135-2E86C95416C9}" destId="{FCD473C4-01E4-4EA8-A9C3-5303E1299171}" srcOrd="0" destOrd="0" presId="urn:microsoft.com/office/officeart/2008/layout/HorizontalMultiLevelHierarchy"/>
    <dgm:cxn modelId="{B70554A9-2D0B-46CD-98CC-A3569B4BD0AE}" type="presParOf" srcId="{FFD3A47A-919F-4AAA-ACC0-72788188DF5C}" destId="{10E7423A-2AEC-4401-AE39-0C1BCBB580D1}" srcOrd="7" destOrd="0" presId="urn:microsoft.com/office/officeart/2008/layout/HorizontalMultiLevelHierarchy"/>
    <dgm:cxn modelId="{CE87B58D-89F5-4418-844B-F9BF3106E30E}" type="presParOf" srcId="{10E7423A-2AEC-4401-AE39-0C1BCBB580D1}" destId="{984A0404-8562-4DBB-B601-195E67BF24F6}" srcOrd="0" destOrd="0" presId="urn:microsoft.com/office/officeart/2008/layout/HorizontalMultiLevelHierarchy"/>
    <dgm:cxn modelId="{4AEC2C54-071F-4C4D-8BA9-26BC3DE8AE9C}" type="presParOf" srcId="{10E7423A-2AEC-4401-AE39-0C1BCBB580D1}" destId="{EC44AE2E-81F2-4696-94A6-2BA6FCE1B38E}" srcOrd="1" destOrd="0" presId="urn:microsoft.com/office/officeart/2008/layout/HorizontalMultiLevelHierarchy"/>
    <dgm:cxn modelId="{2475EA15-F111-4521-8830-5E4D64D8C204}" type="presParOf" srcId="{FFD3A47A-919F-4AAA-ACC0-72788188DF5C}" destId="{91488D33-C3E4-4898-9800-75C36C1D3864}" srcOrd="8" destOrd="0" presId="urn:microsoft.com/office/officeart/2008/layout/HorizontalMultiLevelHierarchy"/>
    <dgm:cxn modelId="{3333BFCF-120E-49E8-AC7F-F43A1EBB83B2}" type="presParOf" srcId="{91488D33-C3E4-4898-9800-75C36C1D3864}" destId="{74532374-2A9A-44D3-BD1A-1E73BBDA1F4E}" srcOrd="0" destOrd="0" presId="urn:microsoft.com/office/officeart/2008/layout/HorizontalMultiLevelHierarchy"/>
    <dgm:cxn modelId="{D232CB64-49D9-4DC6-B2A7-F11D5D4DD33A}" type="presParOf" srcId="{FFD3A47A-919F-4AAA-ACC0-72788188DF5C}" destId="{AD967717-49D6-4F78-ACF2-DFB8CF39359B}" srcOrd="9" destOrd="0" presId="urn:microsoft.com/office/officeart/2008/layout/HorizontalMultiLevelHierarchy"/>
    <dgm:cxn modelId="{690BA1EC-5D65-46C5-AFF0-A01C5800F3F6}" type="presParOf" srcId="{AD967717-49D6-4F78-ACF2-DFB8CF39359B}" destId="{B8FF04D3-780D-4835-A04D-9C5DA9927B9A}" srcOrd="0" destOrd="0" presId="urn:microsoft.com/office/officeart/2008/layout/HorizontalMultiLevelHierarchy"/>
    <dgm:cxn modelId="{7AD507E8-C357-436D-BB4C-705DD521B8AE}" type="presParOf" srcId="{AD967717-49D6-4F78-ACF2-DFB8CF39359B}" destId="{9E43DF7C-E369-43A4-AD9F-16F724A07919}" srcOrd="1" destOrd="0" presId="urn:microsoft.com/office/officeart/2008/layout/HorizontalMultiLevelHierarchy"/>
    <dgm:cxn modelId="{BAC4E9BD-4AA1-472C-A603-49E6B2C9E848}" type="presParOf" srcId="{FFD3A47A-919F-4AAA-ACC0-72788188DF5C}" destId="{7C230139-6CD7-4C4D-BCDF-6E27EBD93E97}" srcOrd="10" destOrd="0" presId="urn:microsoft.com/office/officeart/2008/layout/HorizontalMultiLevelHierarchy"/>
    <dgm:cxn modelId="{98BDD86D-2751-4DAA-B563-159693FCA3E6}" type="presParOf" srcId="{7C230139-6CD7-4C4D-BCDF-6E27EBD93E97}" destId="{80975F0F-F271-469F-B082-154AF5DBCC72}" srcOrd="0" destOrd="0" presId="urn:microsoft.com/office/officeart/2008/layout/HorizontalMultiLevelHierarchy"/>
    <dgm:cxn modelId="{FB82B2EA-DBAE-4B89-8193-A76634ADCD16}" type="presParOf" srcId="{FFD3A47A-919F-4AAA-ACC0-72788188DF5C}" destId="{21C47890-5F07-45CD-B83A-81242C976E3A}" srcOrd="11" destOrd="0" presId="urn:microsoft.com/office/officeart/2008/layout/HorizontalMultiLevelHierarchy"/>
    <dgm:cxn modelId="{B73D3A41-A5ED-49C9-A58E-6CF81B1FD846}" type="presParOf" srcId="{21C47890-5F07-45CD-B83A-81242C976E3A}" destId="{0FDFB288-C5FA-4361-A1E5-216D33A605C1}" srcOrd="0" destOrd="0" presId="urn:microsoft.com/office/officeart/2008/layout/HorizontalMultiLevelHierarchy"/>
    <dgm:cxn modelId="{FAD92D87-7F35-4F2F-864D-644E3D9CCE23}" type="presParOf" srcId="{21C47890-5F07-45CD-B83A-81242C976E3A}" destId="{937DBBED-A67C-4A14-BBC2-4BC3AE6B538E}" srcOrd="1" destOrd="0" presId="urn:microsoft.com/office/officeart/2008/layout/HorizontalMultiLevelHierarchy"/>
    <dgm:cxn modelId="{B60C42EF-A4CC-4A8A-8DAB-E9D3043B3317}" type="presParOf" srcId="{FFD3A47A-919F-4AAA-ACC0-72788188DF5C}" destId="{5B2E325C-290E-4C6B-8AC6-5492D455FAE1}" srcOrd="12" destOrd="0" presId="urn:microsoft.com/office/officeart/2008/layout/HorizontalMultiLevelHierarchy"/>
    <dgm:cxn modelId="{24C4229F-C9E5-4B7B-9765-1CAA24139DA3}" type="presParOf" srcId="{5B2E325C-290E-4C6B-8AC6-5492D455FAE1}" destId="{AACF106E-D769-498D-9536-1BBA565B7C7C}" srcOrd="0" destOrd="0" presId="urn:microsoft.com/office/officeart/2008/layout/HorizontalMultiLevelHierarchy"/>
    <dgm:cxn modelId="{50C7504A-9126-4091-A901-FD06084BC5A5}" type="presParOf" srcId="{FFD3A47A-919F-4AAA-ACC0-72788188DF5C}" destId="{BB0FB282-D642-4D06-AF5B-27ECE5BE3F18}" srcOrd="13" destOrd="0" presId="urn:microsoft.com/office/officeart/2008/layout/HorizontalMultiLevelHierarchy"/>
    <dgm:cxn modelId="{D0FF9A8F-83AA-48B2-BA1F-787F3D43E6E5}" type="presParOf" srcId="{BB0FB282-D642-4D06-AF5B-27ECE5BE3F18}" destId="{A130826B-E342-4E2D-9DAA-9B3C0E0C2F1E}" srcOrd="0" destOrd="0" presId="urn:microsoft.com/office/officeart/2008/layout/HorizontalMultiLevelHierarchy"/>
    <dgm:cxn modelId="{FF6093CD-69CA-4436-BE79-E0534F6759BC}" type="presParOf" srcId="{BB0FB282-D642-4D06-AF5B-27ECE5BE3F18}" destId="{6137A3BC-5AAC-4A6C-8133-90CB6A09B789}" srcOrd="1" destOrd="0" presId="urn:microsoft.com/office/officeart/2008/layout/HorizontalMultiLevelHierarchy"/>
    <dgm:cxn modelId="{E306FC97-BE71-4CBA-A436-FF120C238832}" type="presParOf" srcId="{FFD3A47A-919F-4AAA-ACC0-72788188DF5C}" destId="{FEC87279-6398-4FF9-B746-455D64726F08}" srcOrd="14" destOrd="0" presId="urn:microsoft.com/office/officeart/2008/layout/HorizontalMultiLevelHierarchy"/>
    <dgm:cxn modelId="{368095E7-0311-4159-810E-19DABDAFE0A5}" type="presParOf" srcId="{FEC87279-6398-4FF9-B746-455D64726F08}" destId="{B2DC31C7-9B48-42A5-82A8-41E1DE99CA74}" srcOrd="0" destOrd="0" presId="urn:microsoft.com/office/officeart/2008/layout/HorizontalMultiLevelHierarchy"/>
    <dgm:cxn modelId="{DE05DD21-3108-4CC6-B1D9-6B5645B9AA74}" type="presParOf" srcId="{FFD3A47A-919F-4AAA-ACC0-72788188DF5C}" destId="{EE4FB7B4-7BF3-4893-9220-4446D9071BEF}" srcOrd="15" destOrd="0" presId="urn:microsoft.com/office/officeart/2008/layout/HorizontalMultiLevelHierarchy"/>
    <dgm:cxn modelId="{8975EBD8-B0F3-4F43-B6DF-67530B3F967D}" type="presParOf" srcId="{EE4FB7B4-7BF3-4893-9220-4446D9071BEF}" destId="{78386336-6D4C-41BD-AF9E-0CFA418A2DFB}" srcOrd="0" destOrd="0" presId="urn:microsoft.com/office/officeart/2008/layout/HorizontalMultiLevelHierarchy"/>
    <dgm:cxn modelId="{1F1BF686-EFAA-464D-9796-90906F89C0D3}" type="presParOf" srcId="{EE4FB7B4-7BF3-4893-9220-4446D9071BEF}" destId="{6C4E1DF1-B0C8-4B74-91BD-7D2F460E6756}"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عدالت و قسط</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رأفت و مهربانی با مردم</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مبارزه با نفوذ و نفاق</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خدمت صادقانه</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316B8862-A1A4-47C9-88D4-FD20299F5B69}">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روحیه جهادی</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56F014F6-186C-49BA-A93E-8408928ABA18}" type="parTrans" cxnId="{1A506626-63CD-4110-A711-21E51739ED5F}">
      <dgm:prSet/>
      <dgm:spPr/>
      <dgm:t>
        <a:bodyPr/>
        <a:lstStyle/>
        <a:p>
          <a:endParaRPr lang="en-US"/>
        </a:p>
      </dgm:t>
    </dgm:pt>
    <dgm:pt modelId="{49D89E6C-AD29-467A-B31A-92BE3437206C}" type="sibTrans" cxnId="{1A506626-63CD-4110-A711-21E51739ED5F}">
      <dgm:prSet/>
      <dgm:spPr/>
      <dgm:t>
        <a:bodyPr/>
        <a:lstStyle/>
        <a:p>
          <a:endParaRPr lang="en-US"/>
        </a:p>
      </dgm:t>
    </dgm:pt>
    <dgm:pt modelId="{4DF69034-160C-4942-A7AA-D214B79BE8C4}">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پاسخ نیک به بدی</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3DA11461-2142-4EFB-B784-0847B99029C7}" type="parTrans" cxnId="{06BDF3D4-7694-420E-B3B8-F70678A9B099}">
      <dgm:prSet/>
      <dgm:spPr/>
      <dgm:t>
        <a:bodyPr/>
        <a:lstStyle/>
        <a:p>
          <a:endParaRPr lang="en-US"/>
        </a:p>
      </dgm:t>
    </dgm:pt>
    <dgm:pt modelId="{DCAFBE1B-A872-44DE-AB11-643A7FDAABA0}" type="sibTrans" cxnId="{06BDF3D4-7694-420E-B3B8-F70678A9B099}">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6"/>
      <dgm:spPr/>
      <dgm:t>
        <a:bodyPr/>
        <a:lstStyle/>
        <a:p>
          <a:endParaRPr lang="en-US"/>
        </a:p>
      </dgm:t>
    </dgm:pt>
    <dgm:pt modelId="{40C87744-42FC-4FE6-BDF5-53872D9BA09A}" type="pres">
      <dgm:prSet presAssocID="{09B45C53-DD53-4B7A-ACDF-97F4DC8580A0}" presName="conn" presStyleLbl="parChTrans1D2" presStyleIdx="0" presStyleCnt="1"/>
      <dgm:spPr>
        <a:prstGeom prst="blockArc">
          <a:avLst>
            <a:gd name="adj1" fmla="val 8100000"/>
            <a:gd name="adj2" fmla="val 13500000"/>
            <a:gd name="adj3" fmla="val 301"/>
          </a:avLst>
        </a:prstGeom>
      </dgm:spPr>
      <dgm:t>
        <a:bodyPr/>
        <a:lstStyle/>
        <a:p>
          <a:endParaRPr lang="en-US"/>
        </a:p>
      </dgm:t>
    </dgm:pt>
    <dgm:pt modelId="{402E133B-CBED-4855-BF4D-504A8A60D12F}" type="pres">
      <dgm:prSet presAssocID="{09B45C53-DD53-4B7A-ACDF-97F4DC8580A0}" presName="extraNode" presStyleLbl="node1" presStyleIdx="0" presStyleCnt="6"/>
      <dgm:spPr/>
      <dgm:t>
        <a:bodyPr/>
        <a:lstStyle/>
        <a:p>
          <a:endParaRPr lang="en-US"/>
        </a:p>
      </dgm:t>
    </dgm:pt>
    <dgm:pt modelId="{7DFD95E1-3062-4C45-AE4C-8E37E5FEE710}" type="pres">
      <dgm:prSet presAssocID="{09B45C53-DD53-4B7A-ACDF-97F4DC8580A0}" presName="dstNode" presStyleLbl="node1" presStyleIdx="0" presStyleCnt="6"/>
      <dgm:spPr/>
      <dgm:t>
        <a:bodyPr/>
        <a:lstStyle/>
        <a:p>
          <a:endParaRPr lang="en-US"/>
        </a:p>
      </dgm:t>
    </dgm:pt>
    <dgm:pt modelId="{3510A347-D3AB-4E3C-84E3-1DC91A2A3149}" type="pres">
      <dgm:prSet presAssocID="{0995BB92-11F5-4948-813B-1BD917E36B98}" presName="text_1" presStyleLbl="node1" presStyleIdx="0" presStyleCnt="6" custLinFactNeighborX="-1103" custLinFactNeighborY="-11193">
        <dgm:presLayoutVars>
          <dgm:bulletEnabled val="1"/>
        </dgm:presLayoutVars>
      </dgm:prSet>
      <dgm:spPr>
        <a:prstGeom prst="rect">
          <a:avLst/>
        </a:prstGeom>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6"/>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6">
        <dgm:presLayoutVars>
          <dgm:bulletEnabled val="1"/>
        </dgm:presLayoutVars>
      </dgm:prSet>
      <dgm:spPr>
        <a:prstGeom prst="rect">
          <a:avLst/>
        </a:prstGeom>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6"/>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6">
        <dgm:presLayoutVars>
          <dgm:bulletEnabled val="1"/>
        </dgm:presLayoutVars>
      </dgm:prSet>
      <dgm:spPr>
        <a:prstGeom prst="rect">
          <a:avLst/>
        </a:prstGeom>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6"/>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6" custLinFactNeighborX="-118" custLinFactNeighborY="6335">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6"/>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6424CB94-7C76-43F8-909C-74B6FBE59590}" type="pres">
      <dgm:prSet presAssocID="{4DF69034-160C-4942-A7AA-D214B79BE8C4}" presName="text_5" presStyleLbl="node1" presStyleIdx="4" presStyleCnt="6">
        <dgm:presLayoutVars>
          <dgm:bulletEnabled val="1"/>
        </dgm:presLayoutVars>
      </dgm:prSet>
      <dgm:spPr/>
      <dgm:t>
        <a:bodyPr/>
        <a:lstStyle/>
        <a:p>
          <a:endParaRPr lang="en-US"/>
        </a:p>
      </dgm:t>
    </dgm:pt>
    <dgm:pt modelId="{4EB4CB57-3CC9-4086-AE5D-0C1A7EA8465A}" type="pres">
      <dgm:prSet presAssocID="{4DF69034-160C-4942-A7AA-D214B79BE8C4}" presName="accent_5" presStyleCnt="0"/>
      <dgm:spPr/>
    </dgm:pt>
    <dgm:pt modelId="{E66782A3-8275-4877-BFD1-0FFF6B1943A9}" type="pres">
      <dgm:prSet presAssocID="{4DF69034-160C-4942-A7AA-D214B79BE8C4}" presName="accentRepeatNode" presStyleLbl="solidFgAcc1" presStyleIdx="4" presStyleCnt="6"/>
      <dgm:spPr/>
    </dgm:pt>
    <dgm:pt modelId="{609C2239-5383-4D7B-9B77-61C2F9E396BA}" type="pres">
      <dgm:prSet presAssocID="{316B8862-A1A4-47C9-88D4-FD20299F5B69}" presName="text_6" presStyleLbl="node1" presStyleIdx="5" presStyleCnt="6">
        <dgm:presLayoutVars>
          <dgm:bulletEnabled val="1"/>
        </dgm:presLayoutVars>
      </dgm:prSet>
      <dgm:spPr/>
      <dgm:t>
        <a:bodyPr/>
        <a:lstStyle/>
        <a:p>
          <a:endParaRPr lang="en-US"/>
        </a:p>
      </dgm:t>
    </dgm:pt>
    <dgm:pt modelId="{D70E22E0-9056-431E-9EB3-DD8F61E9D957}" type="pres">
      <dgm:prSet presAssocID="{316B8862-A1A4-47C9-88D4-FD20299F5B69}" presName="accent_6" presStyleCnt="0"/>
      <dgm:spPr/>
    </dgm:pt>
    <dgm:pt modelId="{88F45294-7E7F-4A20-9D46-312FBFC1CA86}" type="pres">
      <dgm:prSet presAssocID="{316B8862-A1A4-47C9-88D4-FD20299F5B69}" presName="accentRepeatNode" presStyleLbl="solidFgAcc1" presStyleIdx="5" presStyleCnt="6"/>
      <dgm:spPr/>
    </dgm:pt>
  </dgm:ptLst>
  <dgm:cxnLst>
    <dgm:cxn modelId="{E9266A22-159C-43CA-B9DF-F502B64952FF}" type="presOf" srcId="{6719B380-FD27-44AC-9BDD-A9DEABAA4532}" destId="{49D189AE-D119-416A-A087-386746343807}" srcOrd="0" destOrd="0" presId="urn:microsoft.com/office/officeart/2008/layout/VerticalCurvedList"/>
    <dgm:cxn modelId="{9B46A90B-ACDF-4D92-9B33-02259E4DD2C3}" type="presOf" srcId="{9E5BCD5C-2C60-47C5-8702-84B205F99F1B}" destId="{40C87744-42FC-4FE6-BDF5-53872D9BA09A}" srcOrd="0" destOrd="0" presId="urn:microsoft.com/office/officeart/2008/layout/VerticalCurvedList"/>
    <dgm:cxn modelId="{09B96F1E-691F-4E07-BE29-7BBFF812E5F8}" srcId="{09B45C53-DD53-4B7A-ACDF-97F4DC8580A0}" destId="{E759CEDF-7F6F-4304-9E70-8C48F8398C5A}" srcOrd="3" destOrd="0" parTransId="{B3F6C406-6C1E-4C80-904D-C35C01FD5E75}" sibTransId="{DC2B888D-06F2-42D7-8C9E-2D32D6D34A62}"/>
    <dgm:cxn modelId="{06BDF3D4-7694-420E-B3B8-F70678A9B099}" srcId="{09B45C53-DD53-4B7A-ACDF-97F4DC8580A0}" destId="{4DF69034-160C-4942-A7AA-D214B79BE8C4}" srcOrd="4" destOrd="0" parTransId="{3DA11461-2142-4EFB-B784-0847B99029C7}" sibTransId="{DCAFBE1B-A872-44DE-AB11-643A7FDAABA0}"/>
    <dgm:cxn modelId="{44082D2F-F3AD-4F13-B78F-2E652FB04133}" type="presOf" srcId="{0995BB92-11F5-4948-813B-1BD917E36B98}" destId="{3510A347-D3AB-4E3C-84E3-1DC91A2A3149}" srcOrd="0" destOrd="0" presId="urn:microsoft.com/office/officeart/2008/layout/VerticalCurvedList"/>
    <dgm:cxn modelId="{3A2F3481-FD6E-45E2-AF28-EE49AE7C11C5}" type="presOf" srcId="{316B8862-A1A4-47C9-88D4-FD20299F5B69}" destId="{609C2239-5383-4D7B-9B77-61C2F9E396BA}" srcOrd="0" destOrd="0" presId="urn:microsoft.com/office/officeart/2008/layout/VerticalCurvedList"/>
    <dgm:cxn modelId="{73139C61-FADA-4282-B005-059522A340FC}" type="presOf" srcId="{D0977101-1012-4110-9580-7D1065093512}" destId="{41E9B5C6-6BB2-4D34-B386-8BFC79CCCA12}" srcOrd="0" destOrd="0" presId="urn:microsoft.com/office/officeart/2008/layout/VerticalCurvedList"/>
    <dgm:cxn modelId="{D1BC7F7A-1FFF-4A93-931B-ACB1FFE54B96}" type="presOf" srcId="{E759CEDF-7F6F-4304-9E70-8C48F8398C5A}" destId="{F486C669-4D59-4782-9C63-01EE2E0463D7}" srcOrd="0" destOrd="0" presId="urn:microsoft.com/office/officeart/2008/layout/VerticalCurvedList"/>
    <dgm:cxn modelId="{95B0B108-D34B-47BE-A144-FB9F87A6492A}" srcId="{09B45C53-DD53-4B7A-ACDF-97F4DC8580A0}" destId="{6719B380-FD27-44AC-9BDD-A9DEABAA4532}" srcOrd="1" destOrd="0" parTransId="{274CDAC3-519F-458F-95E6-A3B7FBF5DCBB}" sibTransId="{1E67AC43-EF07-44C6-B1AF-4FF533C981AF}"/>
    <dgm:cxn modelId="{2EA79C51-5BF2-4FD5-BEAA-5EDEED64EE68}" srcId="{09B45C53-DD53-4B7A-ACDF-97F4DC8580A0}" destId="{D0977101-1012-4110-9580-7D1065093512}" srcOrd="2" destOrd="0" parTransId="{663ED2A6-0128-403B-A090-83AAF6C39E85}" sibTransId="{8F9EFA48-BE3A-4D51-ACF0-127BAB3F2974}"/>
    <dgm:cxn modelId="{04D9F445-66AA-4F6C-9E04-8C738E88CE3A}" type="presOf" srcId="{4DF69034-160C-4942-A7AA-D214B79BE8C4}" destId="{6424CB94-7C76-43F8-909C-74B6FBE59590}" srcOrd="0" destOrd="0" presId="urn:microsoft.com/office/officeart/2008/layout/VerticalCurvedList"/>
    <dgm:cxn modelId="{B8310AFD-5E26-4895-88D2-746064F9F2DE}" srcId="{09B45C53-DD53-4B7A-ACDF-97F4DC8580A0}" destId="{0995BB92-11F5-4948-813B-1BD917E36B98}" srcOrd="0" destOrd="0" parTransId="{E6979ACD-26A5-4B17-B05D-1EE088CFC971}" sibTransId="{9E5BCD5C-2C60-47C5-8702-84B205F99F1B}"/>
    <dgm:cxn modelId="{1A506626-63CD-4110-A711-21E51739ED5F}" srcId="{09B45C53-DD53-4B7A-ACDF-97F4DC8580A0}" destId="{316B8862-A1A4-47C9-88D4-FD20299F5B69}" srcOrd="5" destOrd="0" parTransId="{56F014F6-186C-49BA-A93E-8408928ABA18}" sibTransId="{49D89E6C-AD29-467A-B31A-92BE3437206C}"/>
    <dgm:cxn modelId="{A511972A-B46B-46EA-A495-835C31E48FE8}" type="presOf" srcId="{09B45C53-DD53-4B7A-ACDF-97F4DC8580A0}" destId="{54EA4766-5244-4E74-9AE6-29AF8180E089}" srcOrd="0" destOrd="0" presId="urn:microsoft.com/office/officeart/2008/layout/VerticalCurvedList"/>
    <dgm:cxn modelId="{1228C272-7EA6-4EE3-BC16-67FB277B10FE}" type="presParOf" srcId="{54EA4766-5244-4E74-9AE6-29AF8180E089}" destId="{687DC6EE-394A-4545-800E-DD912136A618}" srcOrd="0" destOrd="0" presId="urn:microsoft.com/office/officeart/2008/layout/VerticalCurvedList"/>
    <dgm:cxn modelId="{D33C7019-9C7A-463D-9A1A-AFE87972555D}" type="presParOf" srcId="{687DC6EE-394A-4545-800E-DD912136A618}" destId="{C719EDAB-D991-4F0E-A098-9B8317E60301}" srcOrd="0" destOrd="0" presId="urn:microsoft.com/office/officeart/2008/layout/VerticalCurvedList"/>
    <dgm:cxn modelId="{6130EF9D-C6A8-40AA-8532-E0D9B14082EC}" type="presParOf" srcId="{C719EDAB-D991-4F0E-A098-9B8317E60301}" destId="{53E65402-CF37-4D6D-9D58-6DFAAEC5C4D4}" srcOrd="0" destOrd="0" presId="urn:microsoft.com/office/officeart/2008/layout/VerticalCurvedList"/>
    <dgm:cxn modelId="{59012A9C-4DA9-479B-B469-77F47BD3AC77}" type="presParOf" srcId="{C719EDAB-D991-4F0E-A098-9B8317E60301}" destId="{40C87744-42FC-4FE6-BDF5-53872D9BA09A}" srcOrd="1" destOrd="0" presId="urn:microsoft.com/office/officeart/2008/layout/VerticalCurvedList"/>
    <dgm:cxn modelId="{CF4B94BB-674C-439C-A133-228A8C29FE5D}" type="presParOf" srcId="{C719EDAB-D991-4F0E-A098-9B8317E60301}" destId="{402E133B-CBED-4855-BF4D-504A8A60D12F}" srcOrd="2" destOrd="0" presId="urn:microsoft.com/office/officeart/2008/layout/VerticalCurvedList"/>
    <dgm:cxn modelId="{202E5464-0987-48D4-AFD0-19832D3BD63A}" type="presParOf" srcId="{C719EDAB-D991-4F0E-A098-9B8317E60301}" destId="{7DFD95E1-3062-4C45-AE4C-8E37E5FEE710}" srcOrd="3" destOrd="0" presId="urn:microsoft.com/office/officeart/2008/layout/VerticalCurvedList"/>
    <dgm:cxn modelId="{B7EBDFC0-7CD2-4E5A-A463-F10B86F8EB05}" type="presParOf" srcId="{687DC6EE-394A-4545-800E-DD912136A618}" destId="{3510A347-D3AB-4E3C-84E3-1DC91A2A3149}" srcOrd="1" destOrd="0" presId="urn:microsoft.com/office/officeart/2008/layout/VerticalCurvedList"/>
    <dgm:cxn modelId="{548FC036-5ADA-448D-8F49-1923BEA36A39}" type="presParOf" srcId="{687DC6EE-394A-4545-800E-DD912136A618}" destId="{BAA30670-B9F1-4918-B6B2-991E82093CED}" srcOrd="2" destOrd="0" presId="urn:microsoft.com/office/officeart/2008/layout/VerticalCurvedList"/>
    <dgm:cxn modelId="{959B6387-76ED-4E83-B307-5DC9F760E352}" type="presParOf" srcId="{BAA30670-B9F1-4918-B6B2-991E82093CED}" destId="{F95DCD4D-5DBC-4E05-84AC-0BC0E608F248}" srcOrd="0" destOrd="0" presId="urn:microsoft.com/office/officeart/2008/layout/VerticalCurvedList"/>
    <dgm:cxn modelId="{C0276A3B-E32E-49D5-823E-0D7572D1F71A}" type="presParOf" srcId="{687DC6EE-394A-4545-800E-DD912136A618}" destId="{49D189AE-D119-416A-A087-386746343807}" srcOrd="3" destOrd="0" presId="urn:microsoft.com/office/officeart/2008/layout/VerticalCurvedList"/>
    <dgm:cxn modelId="{05D3A091-7DD1-42FA-9272-93E9566183AB}" type="presParOf" srcId="{687DC6EE-394A-4545-800E-DD912136A618}" destId="{35FDD016-A81C-41A8-A0E0-6CF1DFED25FE}" srcOrd="4" destOrd="0" presId="urn:microsoft.com/office/officeart/2008/layout/VerticalCurvedList"/>
    <dgm:cxn modelId="{7387025C-4564-430E-B48B-334987A2F553}" type="presParOf" srcId="{35FDD016-A81C-41A8-A0E0-6CF1DFED25FE}" destId="{AF410E85-3E60-4D5C-A73A-3ED4F4F99C2A}" srcOrd="0" destOrd="0" presId="urn:microsoft.com/office/officeart/2008/layout/VerticalCurvedList"/>
    <dgm:cxn modelId="{B27FCE79-E4F0-49BE-8DAC-1308BA33F803}" type="presParOf" srcId="{687DC6EE-394A-4545-800E-DD912136A618}" destId="{41E9B5C6-6BB2-4D34-B386-8BFC79CCCA12}" srcOrd="5" destOrd="0" presId="urn:microsoft.com/office/officeart/2008/layout/VerticalCurvedList"/>
    <dgm:cxn modelId="{2ED69797-208A-4FD7-A1A6-96B5D2B144D6}" type="presParOf" srcId="{687DC6EE-394A-4545-800E-DD912136A618}" destId="{86928C63-8DA5-46DC-92FF-51D973B28B59}" srcOrd="6" destOrd="0" presId="urn:microsoft.com/office/officeart/2008/layout/VerticalCurvedList"/>
    <dgm:cxn modelId="{FE24FA29-F9F8-47D7-968F-88701E3D35EC}" type="presParOf" srcId="{86928C63-8DA5-46DC-92FF-51D973B28B59}" destId="{DC8FE0A1-59FB-4D19-85DE-552A7983729A}" srcOrd="0" destOrd="0" presId="urn:microsoft.com/office/officeart/2008/layout/VerticalCurvedList"/>
    <dgm:cxn modelId="{83F941C4-A3E8-41A5-A4A3-DC78F4E7F7C8}" type="presParOf" srcId="{687DC6EE-394A-4545-800E-DD912136A618}" destId="{F486C669-4D59-4782-9C63-01EE2E0463D7}" srcOrd="7" destOrd="0" presId="urn:microsoft.com/office/officeart/2008/layout/VerticalCurvedList"/>
    <dgm:cxn modelId="{73CD7AFC-7CAF-4941-8871-672F3B53EC97}" type="presParOf" srcId="{687DC6EE-394A-4545-800E-DD912136A618}" destId="{EA0D2CE5-3289-4605-88BB-0DE881F9740F}" srcOrd="8" destOrd="0" presId="urn:microsoft.com/office/officeart/2008/layout/VerticalCurvedList"/>
    <dgm:cxn modelId="{3AE0B413-5A5E-4903-809D-D709E9D45BFA}" type="presParOf" srcId="{EA0D2CE5-3289-4605-88BB-0DE881F9740F}" destId="{A8C3C8DD-7CDC-4964-B0F5-C4D8CB4500F1}" srcOrd="0" destOrd="0" presId="urn:microsoft.com/office/officeart/2008/layout/VerticalCurvedList"/>
    <dgm:cxn modelId="{641A07A6-FE6B-46DB-B14A-84B48CF06A01}" type="presParOf" srcId="{687DC6EE-394A-4545-800E-DD912136A618}" destId="{6424CB94-7C76-43F8-909C-74B6FBE59590}" srcOrd="9" destOrd="0" presId="urn:microsoft.com/office/officeart/2008/layout/VerticalCurvedList"/>
    <dgm:cxn modelId="{ECB44EE0-D98D-40C9-935C-F02E06230B25}" type="presParOf" srcId="{687DC6EE-394A-4545-800E-DD912136A618}" destId="{4EB4CB57-3CC9-4086-AE5D-0C1A7EA8465A}" srcOrd="10" destOrd="0" presId="urn:microsoft.com/office/officeart/2008/layout/VerticalCurvedList"/>
    <dgm:cxn modelId="{C41A666E-0985-4DD6-8F14-A8B1E017C09A}" type="presParOf" srcId="{4EB4CB57-3CC9-4086-AE5D-0C1A7EA8465A}" destId="{E66782A3-8275-4877-BFD1-0FFF6B1943A9}" srcOrd="0" destOrd="0" presId="urn:microsoft.com/office/officeart/2008/layout/VerticalCurvedList"/>
    <dgm:cxn modelId="{1E422456-334F-4429-8902-9FF4ADDBF3BD}" type="presParOf" srcId="{687DC6EE-394A-4545-800E-DD912136A618}" destId="{609C2239-5383-4D7B-9B77-61C2F9E396BA}" srcOrd="11" destOrd="0" presId="urn:microsoft.com/office/officeart/2008/layout/VerticalCurvedList"/>
    <dgm:cxn modelId="{64CD1119-9867-4355-8847-AB9C610C504A}" type="presParOf" srcId="{687DC6EE-394A-4545-800E-DD912136A618}" destId="{D70E22E0-9056-431E-9EB3-DD8F61E9D957}" srcOrd="12" destOrd="0" presId="urn:microsoft.com/office/officeart/2008/layout/VerticalCurvedList"/>
    <dgm:cxn modelId="{A15C1F1A-5D9F-47AC-986F-3E0894750C75}" type="presParOf" srcId="{D70E22E0-9056-431E-9EB3-DD8F61E9D957}" destId="{88F45294-7E7F-4A20-9D46-312FBFC1CA86}"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prstGeom prst="rect">
          <a:avLst/>
        </a:prstGeo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ضرورت رجوع به قرآن در نبرد ذهن‌ها و دل‌ها</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هدف و چرایی منظومه قرآنی مدیریت شرایط</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 معادله قرآنی غلبه حق بر باطل</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مهندسی معارف قرآنی برای مدیریت میدان‌های سخت</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4"/>
      <dgm:spPr/>
      <dgm:t>
        <a:bodyPr/>
        <a:lstStyle/>
        <a:p>
          <a:endParaRPr lang="en-US"/>
        </a:p>
      </dgm:t>
    </dgm:pt>
    <dgm:pt modelId="{40C87744-42FC-4FE6-BDF5-53872D9BA09A}" type="pres">
      <dgm:prSet presAssocID="{09B45C53-DD53-4B7A-ACDF-97F4DC8580A0}" presName="conn" presStyleLbl="parChTrans1D2" presStyleIdx="0" presStyleCnt="1"/>
      <dgm:spPr/>
      <dgm:t>
        <a:bodyPr/>
        <a:lstStyle/>
        <a:p>
          <a:endParaRPr lang="en-US"/>
        </a:p>
      </dgm:t>
    </dgm:pt>
    <dgm:pt modelId="{402E133B-CBED-4855-BF4D-504A8A60D12F}" type="pres">
      <dgm:prSet presAssocID="{09B45C53-DD53-4B7A-ACDF-97F4DC8580A0}" presName="extraNode" presStyleLbl="node1" presStyleIdx="0" presStyleCnt="4"/>
      <dgm:spPr/>
      <dgm:t>
        <a:bodyPr/>
        <a:lstStyle/>
        <a:p>
          <a:endParaRPr lang="en-US"/>
        </a:p>
      </dgm:t>
    </dgm:pt>
    <dgm:pt modelId="{7DFD95E1-3062-4C45-AE4C-8E37E5FEE710}" type="pres">
      <dgm:prSet presAssocID="{09B45C53-DD53-4B7A-ACDF-97F4DC8580A0}" presName="dstNode" presStyleLbl="node1" presStyleIdx="0" presStyleCnt="4"/>
      <dgm:spPr/>
      <dgm:t>
        <a:bodyPr/>
        <a:lstStyle/>
        <a:p>
          <a:endParaRPr lang="en-US"/>
        </a:p>
      </dgm:t>
    </dgm:pt>
    <dgm:pt modelId="{3510A347-D3AB-4E3C-84E3-1DC91A2A3149}" type="pres">
      <dgm:prSet presAssocID="{0995BB92-11F5-4948-813B-1BD917E36B98}" presName="text_1" presStyleLbl="node1" presStyleIdx="0" presStyleCnt="4" custLinFactNeighborX="-1103" custLinFactNeighborY="-11193">
        <dgm:presLayoutVars>
          <dgm:bulletEnabled val="1"/>
        </dgm:presLayoutVars>
      </dgm:prSet>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4"/>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4">
        <dgm:presLayoutVars>
          <dgm:bulletEnabled val="1"/>
        </dgm:presLayoutVars>
      </dgm:prSet>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4"/>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4">
        <dgm:presLayoutVars>
          <dgm:bulletEnabled val="1"/>
        </dgm:presLayoutVars>
      </dgm:prSet>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4"/>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4">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4"/>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Lst>
  <dgm:cxnLst>
    <dgm:cxn modelId="{62AEC811-B766-49EC-BD02-6EC6BED0BD0F}" type="presOf" srcId="{0995BB92-11F5-4948-813B-1BD917E36B98}" destId="{3510A347-D3AB-4E3C-84E3-1DC91A2A3149}" srcOrd="0" destOrd="0" presId="urn:microsoft.com/office/officeart/2008/layout/VerticalCurvedList"/>
    <dgm:cxn modelId="{09B96F1E-691F-4E07-BE29-7BBFF812E5F8}" srcId="{09B45C53-DD53-4B7A-ACDF-97F4DC8580A0}" destId="{E759CEDF-7F6F-4304-9E70-8C48F8398C5A}" srcOrd="3" destOrd="0" parTransId="{B3F6C406-6C1E-4C80-904D-C35C01FD5E75}" sibTransId="{DC2B888D-06F2-42D7-8C9E-2D32D6D34A62}"/>
    <dgm:cxn modelId="{AA7B8214-1C34-431B-A4A4-B48CCF4993B8}" type="presOf" srcId="{D0977101-1012-4110-9580-7D1065093512}" destId="{41E9B5C6-6BB2-4D34-B386-8BFC79CCCA12}" srcOrd="0" destOrd="0" presId="urn:microsoft.com/office/officeart/2008/layout/VerticalCurvedList"/>
    <dgm:cxn modelId="{0D703143-28A2-4EFD-A418-BE684AB37EBD}" type="presOf" srcId="{E759CEDF-7F6F-4304-9E70-8C48F8398C5A}" destId="{F486C669-4D59-4782-9C63-01EE2E0463D7}" srcOrd="0" destOrd="0" presId="urn:microsoft.com/office/officeart/2008/layout/VerticalCurvedList"/>
    <dgm:cxn modelId="{CCD7469F-7C79-4003-8DDC-12974D8360AF}" type="presOf" srcId="{09B45C53-DD53-4B7A-ACDF-97F4DC8580A0}" destId="{54EA4766-5244-4E74-9AE6-29AF8180E089}" srcOrd="0" destOrd="0" presId="urn:microsoft.com/office/officeart/2008/layout/VerticalCurvedList"/>
    <dgm:cxn modelId="{95B0B108-D34B-47BE-A144-FB9F87A6492A}" srcId="{09B45C53-DD53-4B7A-ACDF-97F4DC8580A0}" destId="{6719B380-FD27-44AC-9BDD-A9DEABAA4532}" srcOrd="1" destOrd="0" parTransId="{274CDAC3-519F-458F-95E6-A3B7FBF5DCBB}" sibTransId="{1E67AC43-EF07-44C6-B1AF-4FF533C981AF}"/>
    <dgm:cxn modelId="{2EA79C51-5BF2-4FD5-BEAA-5EDEED64EE68}" srcId="{09B45C53-DD53-4B7A-ACDF-97F4DC8580A0}" destId="{D0977101-1012-4110-9580-7D1065093512}" srcOrd="2" destOrd="0" parTransId="{663ED2A6-0128-403B-A090-83AAF6C39E85}" sibTransId="{8F9EFA48-BE3A-4D51-ACF0-127BAB3F2974}"/>
    <dgm:cxn modelId="{94E37D53-38BB-4AF8-AC27-CF57A01761D6}" type="presOf" srcId="{6719B380-FD27-44AC-9BDD-A9DEABAA4532}" destId="{49D189AE-D119-416A-A087-386746343807}" srcOrd="0" destOrd="0" presId="urn:microsoft.com/office/officeart/2008/layout/VerticalCurvedList"/>
    <dgm:cxn modelId="{B8310AFD-5E26-4895-88D2-746064F9F2DE}" srcId="{09B45C53-DD53-4B7A-ACDF-97F4DC8580A0}" destId="{0995BB92-11F5-4948-813B-1BD917E36B98}" srcOrd="0" destOrd="0" parTransId="{E6979ACD-26A5-4B17-B05D-1EE088CFC971}" sibTransId="{9E5BCD5C-2C60-47C5-8702-84B205F99F1B}"/>
    <dgm:cxn modelId="{B16D1313-B3FB-4879-AA47-1F0CF115069A}" type="presOf" srcId="{9E5BCD5C-2C60-47C5-8702-84B205F99F1B}" destId="{40C87744-42FC-4FE6-BDF5-53872D9BA09A}" srcOrd="0" destOrd="0" presId="urn:microsoft.com/office/officeart/2008/layout/VerticalCurvedList"/>
    <dgm:cxn modelId="{60A4FDD1-7B05-4AAC-BBAD-CD1E4F503130}" type="presParOf" srcId="{54EA4766-5244-4E74-9AE6-29AF8180E089}" destId="{687DC6EE-394A-4545-800E-DD912136A618}" srcOrd="0" destOrd="0" presId="urn:microsoft.com/office/officeart/2008/layout/VerticalCurvedList"/>
    <dgm:cxn modelId="{A39AD193-06D5-4B18-A816-CF9103C86199}" type="presParOf" srcId="{687DC6EE-394A-4545-800E-DD912136A618}" destId="{C719EDAB-D991-4F0E-A098-9B8317E60301}" srcOrd="0" destOrd="0" presId="urn:microsoft.com/office/officeart/2008/layout/VerticalCurvedList"/>
    <dgm:cxn modelId="{6FCE459B-96CF-4958-8849-440C52F6DDD7}" type="presParOf" srcId="{C719EDAB-D991-4F0E-A098-9B8317E60301}" destId="{53E65402-CF37-4D6D-9D58-6DFAAEC5C4D4}" srcOrd="0" destOrd="0" presId="urn:microsoft.com/office/officeart/2008/layout/VerticalCurvedList"/>
    <dgm:cxn modelId="{7EC9552C-EBD9-47D0-9BDF-C4FAE385E908}" type="presParOf" srcId="{C719EDAB-D991-4F0E-A098-9B8317E60301}" destId="{40C87744-42FC-4FE6-BDF5-53872D9BA09A}" srcOrd="1" destOrd="0" presId="urn:microsoft.com/office/officeart/2008/layout/VerticalCurvedList"/>
    <dgm:cxn modelId="{94FB148F-A7AF-46DA-A7A6-748289C000D1}" type="presParOf" srcId="{C719EDAB-D991-4F0E-A098-9B8317E60301}" destId="{402E133B-CBED-4855-BF4D-504A8A60D12F}" srcOrd="2" destOrd="0" presId="urn:microsoft.com/office/officeart/2008/layout/VerticalCurvedList"/>
    <dgm:cxn modelId="{F8E6DFA0-1300-435D-8D71-7F30A7C1B6F6}" type="presParOf" srcId="{C719EDAB-D991-4F0E-A098-9B8317E60301}" destId="{7DFD95E1-3062-4C45-AE4C-8E37E5FEE710}" srcOrd="3" destOrd="0" presId="urn:microsoft.com/office/officeart/2008/layout/VerticalCurvedList"/>
    <dgm:cxn modelId="{432B0555-2541-40AA-A546-A9E721A87172}" type="presParOf" srcId="{687DC6EE-394A-4545-800E-DD912136A618}" destId="{3510A347-D3AB-4E3C-84E3-1DC91A2A3149}" srcOrd="1" destOrd="0" presId="urn:microsoft.com/office/officeart/2008/layout/VerticalCurvedList"/>
    <dgm:cxn modelId="{0833BF97-F28C-442A-8CEC-FF4A73FAF61F}" type="presParOf" srcId="{687DC6EE-394A-4545-800E-DD912136A618}" destId="{BAA30670-B9F1-4918-B6B2-991E82093CED}" srcOrd="2" destOrd="0" presId="urn:microsoft.com/office/officeart/2008/layout/VerticalCurvedList"/>
    <dgm:cxn modelId="{23226463-BD85-4062-910C-8A9958855035}" type="presParOf" srcId="{BAA30670-B9F1-4918-B6B2-991E82093CED}" destId="{F95DCD4D-5DBC-4E05-84AC-0BC0E608F248}" srcOrd="0" destOrd="0" presId="urn:microsoft.com/office/officeart/2008/layout/VerticalCurvedList"/>
    <dgm:cxn modelId="{04D4FACD-BA5C-4DD2-8FDD-BBD7B177EF65}" type="presParOf" srcId="{687DC6EE-394A-4545-800E-DD912136A618}" destId="{49D189AE-D119-416A-A087-386746343807}" srcOrd="3" destOrd="0" presId="urn:microsoft.com/office/officeart/2008/layout/VerticalCurvedList"/>
    <dgm:cxn modelId="{5F6FCD24-CC87-448E-9761-19C4667A7AB4}" type="presParOf" srcId="{687DC6EE-394A-4545-800E-DD912136A618}" destId="{35FDD016-A81C-41A8-A0E0-6CF1DFED25FE}" srcOrd="4" destOrd="0" presId="urn:microsoft.com/office/officeart/2008/layout/VerticalCurvedList"/>
    <dgm:cxn modelId="{F18B5FBC-C21E-459B-BF29-246467DC9320}" type="presParOf" srcId="{35FDD016-A81C-41A8-A0E0-6CF1DFED25FE}" destId="{AF410E85-3E60-4D5C-A73A-3ED4F4F99C2A}" srcOrd="0" destOrd="0" presId="urn:microsoft.com/office/officeart/2008/layout/VerticalCurvedList"/>
    <dgm:cxn modelId="{6B44DD69-EF81-41C0-B7F7-7EA859F84981}" type="presParOf" srcId="{687DC6EE-394A-4545-800E-DD912136A618}" destId="{41E9B5C6-6BB2-4D34-B386-8BFC79CCCA12}" srcOrd="5" destOrd="0" presId="urn:microsoft.com/office/officeart/2008/layout/VerticalCurvedList"/>
    <dgm:cxn modelId="{C178CAA1-7581-4334-9E7C-020D89B34CA9}" type="presParOf" srcId="{687DC6EE-394A-4545-800E-DD912136A618}" destId="{86928C63-8DA5-46DC-92FF-51D973B28B59}" srcOrd="6" destOrd="0" presId="urn:microsoft.com/office/officeart/2008/layout/VerticalCurvedList"/>
    <dgm:cxn modelId="{67B9FE3E-0A51-4A78-980F-AC883EBE2C7A}" type="presParOf" srcId="{86928C63-8DA5-46DC-92FF-51D973B28B59}" destId="{DC8FE0A1-59FB-4D19-85DE-552A7983729A}" srcOrd="0" destOrd="0" presId="urn:microsoft.com/office/officeart/2008/layout/VerticalCurvedList"/>
    <dgm:cxn modelId="{CD88B434-A997-48B2-A905-7BAA56197811}" type="presParOf" srcId="{687DC6EE-394A-4545-800E-DD912136A618}" destId="{F486C669-4D59-4782-9C63-01EE2E0463D7}" srcOrd="7" destOrd="0" presId="urn:microsoft.com/office/officeart/2008/layout/VerticalCurvedList"/>
    <dgm:cxn modelId="{71D30BB3-0F63-416E-99CA-FE0BEDBA0F13}" type="presParOf" srcId="{687DC6EE-394A-4545-800E-DD912136A618}" destId="{EA0D2CE5-3289-4605-88BB-0DE881F9740F}" srcOrd="8" destOrd="0" presId="urn:microsoft.com/office/officeart/2008/layout/VerticalCurvedList"/>
    <dgm:cxn modelId="{F8937EB9-2B42-4453-9843-BA1B9AC778B2}" type="presParOf" srcId="{EA0D2CE5-3289-4605-88BB-0DE881F9740F}" destId="{A8C3C8DD-7CDC-4964-B0F5-C4D8CB4500F1}"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توحید عملی و اتکا به خداوند</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توکل همراه با اقدام؛ نه انفعال</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نفی ترس و مرعوبیت در مقابل دشمن</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تردید به دل راه ندادن</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42FC4570-1145-43BD-8EA1-1DBF21EC37A9}">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ایمان فزاینده در دل بحران</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8983D76B-E0AB-4961-83D9-349E462E9A9C}" type="parTrans" cxnId="{382AEF22-E68B-4086-8C12-658BBF645056}">
      <dgm:prSet/>
      <dgm:spPr/>
      <dgm:t>
        <a:bodyPr/>
        <a:lstStyle/>
        <a:p>
          <a:endParaRPr lang="en-US"/>
        </a:p>
      </dgm:t>
    </dgm:pt>
    <dgm:pt modelId="{C65580BD-998F-40A8-ACD7-A0490A99712E}" type="sibTrans" cxnId="{382AEF22-E68B-4086-8C12-658BBF645056}">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5"/>
      <dgm:spPr/>
      <dgm:t>
        <a:bodyPr/>
        <a:lstStyle/>
        <a:p>
          <a:endParaRPr lang="en-US"/>
        </a:p>
      </dgm:t>
    </dgm:pt>
    <dgm:pt modelId="{40C87744-42FC-4FE6-BDF5-53872D9BA09A}" type="pres">
      <dgm:prSet presAssocID="{09B45C53-DD53-4B7A-ACDF-97F4DC8580A0}" presName="conn" presStyleLbl="parChTrans1D2" presStyleIdx="0" presStyleCnt="1"/>
      <dgm:spPr>
        <a:prstGeom prst="blockArc">
          <a:avLst>
            <a:gd name="adj1" fmla="val 8100000"/>
            <a:gd name="adj2" fmla="val 13500000"/>
            <a:gd name="adj3" fmla="val 301"/>
          </a:avLst>
        </a:prstGeom>
      </dgm:spPr>
      <dgm:t>
        <a:bodyPr/>
        <a:lstStyle/>
        <a:p>
          <a:endParaRPr lang="en-US"/>
        </a:p>
      </dgm:t>
    </dgm:pt>
    <dgm:pt modelId="{402E133B-CBED-4855-BF4D-504A8A60D12F}" type="pres">
      <dgm:prSet presAssocID="{09B45C53-DD53-4B7A-ACDF-97F4DC8580A0}" presName="extraNode" presStyleLbl="node1" presStyleIdx="0" presStyleCnt="5"/>
      <dgm:spPr/>
      <dgm:t>
        <a:bodyPr/>
        <a:lstStyle/>
        <a:p>
          <a:endParaRPr lang="en-US"/>
        </a:p>
      </dgm:t>
    </dgm:pt>
    <dgm:pt modelId="{7DFD95E1-3062-4C45-AE4C-8E37E5FEE710}" type="pres">
      <dgm:prSet presAssocID="{09B45C53-DD53-4B7A-ACDF-97F4DC8580A0}" presName="dstNode" presStyleLbl="node1" presStyleIdx="0" presStyleCnt="5"/>
      <dgm:spPr/>
      <dgm:t>
        <a:bodyPr/>
        <a:lstStyle/>
        <a:p>
          <a:endParaRPr lang="en-US"/>
        </a:p>
      </dgm:t>
    </dgm:pt>
    <dgm:pt modelId="{3510A347-D3AB-4E3C-84E3-1DC91A2A3149}" type="pres">
      <dgm:prSet presAssocID="{0995BB92-11F5-4948-813B-1BD917E36B98}" presName="text_1" presStyleLbl="node1" presStyleIdx="0" presStyleCnt="5" custLinFactNeighborX="-1103" custLinFactNeighborY="-11193">
        <dgm:presLayoutVars>
          <dgm:bulletEnabled val="1"/>
        </dgm:presLayoutVars>
      </dgm:prSet>
      <dgm:spPr>
        <a:prstGeom prst="rect">
          <a:avLst/>
        </a:prstGeom>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5"/>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5">
        <dgm:presLayoutVars>
          <dgm:bulletEnabled val="1"/>
        </dgm:presLayoutVars>
      </dgm:prSet>
      <dgm:spPr>
        <a:prstGeom prst="rect">
          <a:avLst/>
        </a:prstGeom>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5"/>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5">
        <dgm:presLayoutVars>
          <dgm:bulletEnabled val="1"/>
        </dgm:presLayoutVars>
      </dgm:prSet>
      <dgm:spPr>
        <a:prstGeom prst="rect">
          <a:avLst/>
        </a:prstGeom>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5"/>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5">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5"/>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12BBDCEB-5A20-44F2-B515-88C8FD0538E5}" type="pres">
      <dgm:prSet presAssocID="{42FC4570-1145-43BD-8EA1-1DBF21EC37A9}" presName="text_5" presStyleLbl="node1" presStyleIdx="4" presStyleCnt="5">
        <dgm:presLayoutVars>
          <dgm:bulletEnabled val="1"/>
        </dgm:presLayoutVars>
      </dgm:prSet>
      <dgm:spPr/>
      <dgm:t>
        <a:bodyPr/>
        <a:lstStyle/>
        <a:p>
          <a:endParaRPr lang="en-US"/>
        </a:p>
      </dgm:t>
    </dgm:pt>
    <dgm:pt modelId="{BE62387C-B1F4-4BCC-9FB5-427D70A5CDF6}" type="pres">
      <dgm:prSet presAssocID="{42FC4570-1145-43BD-8EA1-1DBF21EC37A9}" presName="accent_5" presStyleCnt="0"/>
      <dgm:spPr/>
    </dgm:pt>
    <dgm:pt modelId="{FB940DE9-F3AD-49AA-A525-E30950B71CB5}" type="pres">
      <dgm:prSet presAssocID="{42FC4570-1145-43BD-8EA1-1DBF21EC37A9}" presName="accentRepeatNode" presStyleLbl="solidFgAcc1" presStyleIdx="4" presStyleCnt="5"/>
      <dgm:spPr/>
    </dgm:pt>
  </dgm:ptLst>
  <dgm:cxnLst>
    <dgm:cxn modelId="{58E0AD9C-A964-476A-B2ED-1A9E616A3CEC}" type="presOf" srcId="{42FC4570-1145-43BD-8EA1-1DBF21EC37A9}" destId="{12BBDCEB-5A20-44F2-B515-88C8FD0538E5}" srcOrd="0" destOrd="0" presId="urn:microsoft.com/office/officeart/2008/layout/VerticalCurvedList"/>
    <dgm:cxn modelId="{09B96F1E-691F-4E07-BE29-7BBFF812E5F8}" srcId="{09B45C53-DD53-4B7A-ACDF-97F4DC8580A0}" destId="{E759CEDF-7F6F-4304-9E70-8C48F8398C5A}" srcOrd="3" destOrd="0" parTransId="{B3F6C406-6C1E-4C80-904D-C35C01FD5E75}" sibTransId="{DC2B888D-06F2-42D7-8C9E-2D32D6D34A62}"/>
    <dgm:cxn modelId="{382AEF22-E68B-4086-8C12-658BBF645056}" srcId="{09B45C53-DD53-4B7A-ACDF-97F4DC8580A0}" destId="{42FC4570-1145-43BD-8EA1-1DBF21EC37A9}" srcOrd="4" destOrd="0" parTransId="{8983D76B-E0AB-4961-83D9-349E462E9A9C}" sibTransId="{C65580BD-998F-40A8-ACD7-A0490A99712E}"/>
    <dgm:cxn modelId="{3678BD4F-7ADE-488C-B266-094E42D43405}" type="presOf" srcId="{09B45C53-DD53-4B7A-ACDF-97F4DC8580A0}" destId="{54EA4766-5244-4E74-9AE6-29AF8180E089}" srcOrd="0" destOrd="0" presId="urn:microsoft.com/office/officeart/2008/layout/VerticalCurvedList"/>
    <dgm:cxn modelId="{E60E3B41-558E-4B16-8CA7-66F74D6EB840}" type="presOf" srcId="{9E5BCD5C-2C60-47C5-8702-84B205F99F1B}" destId="{40C87744-42FC-4FE6-BDF5-53872D9BA09A}" srcOrd="0" destOrd="0" presId="urn:microsoft.com/office/officeart/2008/layout/VerticalCurvedList"/>
    <dgm:cxn modelId="{489F50FA-BD56-4CE0-A102-21C5558E798C}" type="presOf" srcId="{E759CEDF-7F6F-4304-9E70-8C48F8398C5A}" destId="{F486C669-4D59-4782-9C63-01EE2E0463D7}" srcOrd="0" destOrd="0" presId="urn:microsoft.com/office/officeart/2008/layout/VerticalCurvedList"/>
    <dgm:cxn modelId="{5AE1D663-197C-4FF7-9F26-48F3ED410CAD}" type="presOf" srcId="{6719B380-FD27-44AC-9BDD-A9DEABAA4532}" destId="{49D189AE-D119-416A-A087-386746343807}" srcOrd="0" destOrd="0" presId="urn:microsoft.com/office/officeart/2008/layout/VerticalCurvedList"/>
    <dgm:cxn modelId="{95B0B108-D34B-47BE-A144-FB9F87A6492A}" srcId="{09B45C53-DD53-4B7A-ACDF-97F4DC8580A0}" destId="{6719B380-FD27-44AC-9BDD-A9DEABAA4532}" srcOrd="1" destOrd="0" parTransId="{274CDAC3-519F-458F-95E6-A3B7FBF5DCBB}" sibTransId="{1E67AC43-EF07-44C6-B1AF-4FF533C981AF}"/>
    <dgm:cxn modelId="{2EA79C51-5BF2-4FD5-BEAA-5EDEED64EE68}" srcId="{09B45C53-DD53-4B7A-ACDF-97F4DC8580A0}" destId="{D0977101-1012-4110-9580-7D1065093512}" srcOrd="2" destOrd="0" parTransId="{663ED2A6-0128-403B-A090-83AAF6C39E85}" sibTransId="{8F9EFA48-BE3A-4D51-ACF0-127BAB3F2974}"/>
    <dgm:cxn modelId="{B8310AFD-5E26-4895-88D2-746064F9F2DE}" srcId="{09B45C53-DD53-4B7A-ACDF-97F4DC8580A0}" destId="{0995BB92-11F5-4948-813B-1BD917E36B98}" srcOrd="0" destOrd="0" parTransId="{E6979ACD-26A5-4B17-B05D-1EE088CFC971}" sibTransId="{9E5BCD5C-2C60-47C5-8702-84B205F99F1B}"/>
    <dgm:cxn modelId="{38A3504D-AB36-41AD-8B69-160A1299400D}" type="presOf" srcId="{0995BB92-11F5-4948-813B-1BD917E36B98}" destId="{3510A347-D3AB-4E3C-84E3-1DC91A2A3149}" srcOrd="0" destOrd="0" presId="urn:microsoft.com/office/officeart/2008/layout/VerticalCurvedList"/>
    <dgm:cxn modelId="{EE538298-17EF-40CC-B45A-E134F303D292}" type="presOf" srcId="{D0977101-1012-4110-9580-7D1065093512}" destId="{41E9B5C6-6BB2-4D34-B386-8BFC79CCCA12}" srcOrd="0" destOrd="0" presId="urn:microsoft.com/office/officeart/2008/layout/VerticalCurvedList"/>
    <dgm:cxn modelId="{63158BDF-DC2B-46CF-A7E6-1FCC4F1E5B50}" type="presParOf" srcId="{54EA4766-5244-4E74-9AE6-29AF8180E089}" destId="{687DC6EE-394A-4545-800E-DD912136A618}" srcOrd="0" destOrd="0" presId="urn:microsoft.com/office/officeart/2008/layout/VerticalCurvedList"/>
    <dgm:cxn modelId="{17A0E7A0-8A1B-4631-965A-5836FE744BCD}" type="presParOf" srcId="{687DC6EE-394A-4545-800E-DD912136A618}" destId="{C719EDAB-D991-4F0E-A098-9B8317E60301}" srcOrd="0" destOrd="0" presId="urn:microsoft.com/office/officeart/2008/layout/VerticalCurvedList"/>
    <dgm:cxn modelId="{C62C8C99-4C81-4A9E-A70D-FFCECE1FCD52}" type="presParOf" srcId="{C719EDAB-D991-4F0E-A098-9B8317E60301}" destId="{53E65402-CF37-4D6D-9D58-6DFAAEC5C4D4}" srcOrd="0" destOrd="0" presId="urn:microsoft.com/office/officeart/2008/layout/VerticalCurvedList"/>
    <dgm:cxn modelId="{7D4ED96F-85F6-4445-922C-434FB1DFEE46}" type="presParOf" srcId="{C719EDAB-D991-4F0E-A098-9B8317E60301}" destId="{40C87744-42FC-4FE6-BDF5-53872D9BA09A}" srcOrd="1" destOrd="0" presId="urn:microsoft.com/office/officeart/2008/layout/VerticalCurvedList"/>
    <dgm:cxn modelId="{CF97919A-7ED1-464C-87AE-E99924CABBAD}" type="presParOf" srcId="{C719EDAB-D991-4F0E-A098-9B8317E60301}" destId="{402E133B-CBED-4855-BF4D-504A8A60D12F}" srcOrd="2" destOrd="0" presId="urn:microsoft.com/office/officeart/2008/layout/VerticalCurvedList"/>
    <dgm:cxn modelId="{BC782486-6D88-45CD-9674-12CBBF6D45C8}" type="presParOf" srcId="{C719EDAB-D991-4F0E-A098-9B8317E60301}" destId="{7DFD95E1-3062-4C45-AE4C-8E37E5FEE710}" srcOrd="3" destOrd="0" presId="urn:microsoft.com/office/officeart/2008/layout/VerticalCurvedList"/>
    <dgm:cxn modelId="{49D2F255-0BD9-4078-A467-CEFD2E2218A8}" type="presParOf" srcId="{687DC6EE-394A-4545-800E-DD912136A618}" destId="{3510A347-D3AB-4E3C-84E3-1DC91A2A3149}" srcOrd="1" destOrd="0" presId="urn:microsoft.com/office/officeart/2008/layout/VerticalCurvedList"/>
    <dgm:cxn modelId="{A486A447-F2CF-4566-8EA1-708AE1EEA4AF}" type="presParOf" srcId="{687DC6EE-394A-4545-800E-DD912136A618}" destId="{BAA30670-B9F1-4918-B6B2-991E82093CED}" srcOrd="2" destOrd="0" presId="urn:microsoft.com/office/officeart/2008/layout/VerticalCurvedList"/>
    <dgm:cxn modelId="{21953D60-E1F0-41B0-8248-8788F627FA38}" type="presParOf" srcId="{BAA30670-B9F1-4918-B6B2-991E82093CED}" destId="{F95DCD4D-5DBC-4E05-84AC-0BC0E608F248}" srcOrd="0" destOrd="0" presId="urn:microsoft.com/office/officeart/2008/layout/VerticalCurvedList"/>
    <dgm:cxn modelId="{C184C490-6797-4D8B-8E8E-463DABC0D971}" type="presParOf" srcId="{687DC6EE-394A-4545-800E-DD912136A618}" destId="{49D189AE-D119-416A-A087-386746343807}" srcOrd="3" destOrd="0" presId="urn:microsoft.com/office/officeart/2008/layout/VerticalCurvedList"/>
    <dgm:cxn modelId="{1246CFF4-F4E5-4DB6-AD51-046CC2F269DB}" type="presParOf" srcId="{687DC6EE-394A-4545-800E-DD912136A618}" destId="{35FDD016-A81C-41A8-A0E0-6CF1DFED25FE}" srcOrd="4" destOrd="0" presId="urn:microsoft.com/office/officeart/2008/layout/VerticalCurvedList"/>
    <dgm:cxn modelId="{20FF4B00-014E-4CFD-9B35-A727E8FB5A4C}" type="presParOf" srcId="{35FDD016-A81C-41A8-A0E0-6CF1DFED25FE}" destId="{AF410E85-3E60-4D5C-A73A-3ED4F4F99C2A}" srcOrd="0" destOrd="0" presId="urn:microsoft.com/office/officeart/2008/layout/VerticalCurvedList"/>
    <dgm:cxn modelId="{F3987124-909B-4071-AF07-5307A7CD78B7}" type="presParOf" srcId="{687DC6EE-394A-4545-800E-DD912136A618}" destId="{41E9B5C6-6BB2-4D34-B386-8BFC79CCCA12}" srcOrd="5" destOrd="0" presId="urn:microsoft.com/office/officeart/2008/layout/VerticalCurvedList"/>
    <dgm:cxn modelId="{1008CDCB-1C69-4848-A10F-42364EAD2B62}" type="presParOf" srcId="{687DC6EE-394A-4545-800E-DD912136A618}" destId="{86928C63-8DA5-46DC-92FF-51D973B28B59}" srcOrd="6" destOrd="0" presId="urn:microsoft.com/office/officeart/2008/layout/VerticalCurvedList"/>
    <dgm:cxn modelId="{ABA55FDC-074B-45E3-BC23-3AE3450D22EB}" type="presParOf" srcId="{86928C63-8DA5-46DC-92FF-51D973B28B59}" destId="{DC8FE0A1-59FB-4D19-85DE-552A7983729A}" srcOrd="0" destOrd="0" presId="urn:microsoft.com/office/officeart/2008/layout/VerticalCurvedList"/>
    <dgm:cxn modelId="{7B1B1B50-E7DE-4379-AF95-EECF59C2FB1A}" type="presParOf" srcId="{687DC6EE-394A-4545-800E-DD912136A618}" destId="{F486C669-4D59-4782-9C63-01EE2E0463D7}" srcOrd="7" destOrd="0" presId="urn:microsoft.com/office/officeart/2008/layout/VerticalCurvedList"/>
    <dgm:cxn modelId="{920D7FE0-61FC-4FF3-A96F-BD3A8F6FA3A3}" type="presParOf" srcId="{687DC6EE-394A-4545-800E-DD912136A618}" destId="{EA0D2CE5-3289-4605-88BB-0DE881F9740F}" srcOrd="8" destOrd="0" presId="urn:microsoft.com/office/officeart/2008/layout/VerticalCurvedList"/>
    <dgm:cxn modelId="{2A6772F8-A81B-493D-BC4F-F97BD724A6FF}" type="presParOf" srcId="{EA0D2CE5-3289-4605-88BB-0DE881F9740F}" destId="{A8C3C8DD-7CDC-4964-B0F5-C4D8CB4500F1}" srcOrd="0" destOrd="0" presId="urn:microsoft.com/office/officeart/2008/layout/VerticalCurvedList"/>
    <dgm:cxn modelId="{0DC8CA73-A6A1-431A-AFDC-DE49BB15DD3C}" type="presParOf" srcId="{687DC6EE-394A-4545-800E-DD912136A618}" destId="{12BBDCEB-5A20-44F2-B515-88C8FD0538E5}" srcOrd="9" destOrd="0" presId="urn:microsoft.com/office/officeart/2008/layout/VerticalCurvedList"/>
    <dgm:cxn modelId="{97597F57-679A-4358-9EC5-B4783B7DF428}" type="presParOf" srcId="{687DC6EE-394A-4545-800E-DD912136A618}" destId="{BE62387C-B1F4-4BCC-9FB5-427D70A5CDF6}" srcOrd="10" destOrd="0" presId="urn:microsoft.com/office/officeart/2008/layout/VerticalCurvedList"/>
    <dgm:cxn modelId="{3D97C632-00B7-4D98-9074-A3718DE70E5A}" type="presParOf" srcId="{BE62387C-B1F4-4BCC-9FB5-427D70A5CDF6}" destId="{FB940DE9-F3AD-49AA-A525-E30950B71CB5}"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سنت نصرت الهی (یاری حتمیِ جبهه حق)</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سنت معیت الهی (حضور خدا در میدان)</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سنت غلبه نهایی حق بر باطل</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سنت امتحال و غربال مومنان</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42FC4570-1145-43BD-8EA1-1DBF21EC37A9}">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روایت الهی شکست و پیروزی (در برابر روایت دشمن)</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8983D76B-E0AB-4961-83D9-349E462E9A9C}" type="parTrans" cxnId="{382AEF22-E68B-4086-8C12-658BBF645056}">
      <dgm:prSet/>
      <dgm:spPr/>
      <dgm:t>
        <a:bodyPr/>
        <a:lstStyle/>
        <a:p>
          <a:endParaRPr lang="en-US"/>
        </a:p>
      </dgm:t>
    </dgm:pt>
    <dgm:pt modelId="{C65580BD-998F-40A8-ACD7-A0490A99712E}" type="sibTrans" cxnId="{382AEF22-E68B-4086-8C12-658BBF645056}">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5"/>
      <dgm:spPr/>
      <dgm:t>
        <a:bodyPr/>
        <a:lstStyle/>
        <a:p>
          <a:endParaRPr lang="en-US"/>
        </a:p>
      </dgm:t>
    </dgm:pt>
    <dgm:pt modelId="{40C87744-42FC-4FE6-BDF5-53872D9BA09A}" type="pres">
      <dgm:prSet presAssocID="{09B45C53-DD53-4B7A-ACDF-97F4DC8580A0}" presName="conn" presStyleLbl="parChTrans1D2" presStyleIdx="0" presStyleCnt="1"/>
      <dgm:spPr>
        <a:prstGeom prst="blockArc">
          <a:avLst>
            <a:gd name="adj1" fmla="val 8100000"/>
            <a:gd name="adj2" fmla="val 13500000"/>
            <a:gd name="adj3" fmla="val 301"/>
          </a:avLst>
        </a:prstGeom>
      </dgm:spPr>
      <dgm:t>
        <a:bodyPr/>
        <a:lstStyle/>
        <a:p>
          <a:endParaRPr lang="en-US"/>
        </a:p>
      </dgm:t>
    </dgm:pt>
    <dgm:pt modelId="{402E133B-CBED-4855-BF4D-504A8A60D12F}" type="pres">
      <dgm:prSet presAssocID="{09B45C53-DD53-4B7A-ACDF-97F4DC8580A0}" presName="extraNode" presStyleLbl="node1" presStyleIdx="0" presStyleCnt="5"/>
      <dgm:spPr/>
      <dgm:t>
        <a:bodyPr/>
        <a:lstStyle/>
        <a:p>
          <a:endParaRPr lang="en-US"/>
        </a:p>
      </dgm:t>
    </dgm:pt>
    <dgm:pt modelId="{7DFD95E1-3062-4C45-AE4C-8E37E5FEE710}" type="pres">
      <dgm:prSet presAssocID="{09B45C53-DD53-4B7A-ACDF-97F4DC8580A0}" presName="dstNode" presStyleLbl="node1" presStyleIdx="0" presStyleCnt="5"/>
      <dgm:spPr/>
      <dgm:t>
        <a:bodyPr/>
        <a:lstStyle/>
        <a:p>
          <a:endParaRPr lang="en-US"/>
        </a:p>
      </dgm:t>
    </dgm:pt>
    <dgm:pt modelId="{3510A347-D3AB-4E3C-84E3-1DC91A2A3149}" type="pres">
      <dgm:prSet presAssocID="{0995BB92-11F5-4948-813B-1BD917E36B98}" presName="text_1" presStyleLbl="node1" presStyleIdx="0" presStyleCnt="5" custLinFactNeighborX="-1103" custLinFactNeighborY="-11193">
        <dgm:presLayoutVars>
          <dgm:bulletEnabled val="1"/>
        </dgm:presLayoutVars>
      </dgm:prSet>
      <dgm:spPr>
        <a:prstGeom prst="rect">
          <a:avLst/>
        </a:prstGeom>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5"/>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5">
        <dgm:presLayoutVars>
          <dgm:bulletEnabled val="1"/>
        </dgm:presLayoutVars>
      </dgm:prSet>
      <dgm:spPr>
        <a:prstGeom prst="rect">
          <a:avLst/>
        </a:prstGeom>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5"/>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5">
        <dgm:presLayoutVars>
          <dgm:bulletEnabled val="1"/>
        </dgm:presLayoutVars>
      </dgm:prSet>
      <dgm:spPr>
        <a:prstGeom prst="rect">
          <a:avLst/>
        </a:prstGeom>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5"/>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5">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5"/>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12BBDCEB-5A20-44F2-B515-88C8FD0538E5}" type="pres">
      <dgm:prSet presAssocID="{42FC4570-1145-43BD-8EA1-1DBF21EC37A9}" presName="text_5" presStyleLbl="node1" presStyleIdx="4" presStyleCnt="5">
        <dgm:presLayoutVars>
          <dgm:bulletEnabled val="1"/>
        </dgm:presLayoutVars>
      </dgm:prSet>
      <dgm:spPr/>
      <dgm:t>
        <a:bodyPr/>
        <a:lstStyle/>
        <a:p>
          <a:endParaRPr lang="en-US"/>
        </a:p>
      </dgm:t>
    </dgm:pt>
    <dgm:pt modelId="{BE62387C-B1F4-4BCC-9FB5-427D70A5CDF6}" type="pres">
      <dgm:prSet presAssocID="{42FC4570-1145-43BD-8EA1-1DBF21EC37A9}" presName="accent_5" presStyleCnt="0"/>
      <dgm:spPr/>
    </dgm:pt>
    <dgm:pt modelId="{FB940DE9-F3AD-49AA-A525-E30950B71CB5}" type="pres">
      <dgm:prSet presAssocID="{42FC4570-1145-43BD-8EA1-1DBF21EC37A9}" presName="accentRepeatNode" presStyleLbl="solidFgAcc1" presStyleIdx="4" presStyleCnt="5"/>
      <dgm:spPr/>
    </dgm:pt>
  </dgm:ptLst>
  <dgm:cxnLst>
    <dgm:cxn modelId="{B8310AFD-5E26-4895-88D2-746064F9F2DE}" srcId="{09B45C53-DD53-4B7A-ACDF-97F4DC8580A0}" destId="{0995BB92-11F5-4948-813B-1BD917E36B98}" srcOrd="0" destOrd="0" parTransId="{E6979ACD-26A5-4B17-B05D-1EE088CFC971}" sibTransId="{9E5BCD5C-2C60-47C5-8702-84B205F99F1B}"/>
    <dgm:cxn modelId="{530995B2-DC13-4745-9F80-3427C048AC94}" type="presOf" srcId="{09B45C53-DD53-4B7A-ACDF-97F4DC8580A0}" destId="{54EA4766-5244-4E74-9AE6-29AF8180E089}" srcOrd="0" destOrd="0" presId="urn:microsoft.com/office/officeart/2008/layout/VerticalCurvedList"/>
    <dgm:cxn modelId="{11CFE65D-8215-49D7-B21C-93AEFDAC5D96}" type="presOf" srcId="{9E5BCD5C-2C60-47C5-8702-84B205F99F1B}" destId="{40C87744-42FC-4FE6-BDF5-53872D9BA09A}" srcOrd="0" destOrd="0" presId="urn:microsoft.com/office/officeart/2008/layout/VerticalCurvedList"/>
    <dgm:cxn modelId="{6D592E12-2BCD-445E-AA4D-E2D4CA717EF0}" type="presOf" srcId="{42FC4570-1145-43BD-8EA1-1DBF21EC37A9}" destId="{12BBDCEB-5A20-44F2-B515-88C8FD0538E5}" srcOrd="0" destOrd="0" presId="urn:microsoft.com/office/officeart/2008/layout/VerticalCurvedList"/>
    <dgm:cxn modelId="{819674D9-5635-406E-BBCF-B4A2C46AF070}" type="presOf" srcId="{D0977101-1012-4110-9580-7D1065093512}" destId="{41E9B5C6-6BB2-4D34-B386-8BFC79CCCA12}" srcOrd="0" destOrd="0" presId="urn:microsoft.com/office/officeart/2008/layout/VerticalCurvedList"/>
    <dgm:cxn modelId="{B908EFB4-1281-417B-9391-DC12899DABFD}" type="presOf" srcId="{E759CEDF-7F6F-4304-9E70-8C48F8398C5A}" destId="{F486C669-4D59-4782-9C63-01EE2E0463D7}" srcOrd="0" destOrd="0" presId="urn:microsoft.com/office/officeart/2008/layout/VerticalCurvedList"/>
    <dgm:cxn modelId="{3F27FC77-4265-4194-B07A-7E11FC447E35}" type="presOf" srcId="{6719B380-FD27-44AC-9BDD-A9DEABAA4532}" destId="{49D189AE-D119-416A-A087-386746343807}" srcOrd="0" destOrd="0" presId="urn:microsoft.com/office/officeart/2008/layout/VerticalCurvedList"/>
    <dgm:cxn modelId="{79725888-E529-4D47-B31C-874AD972B16B}" type="presOf" srcId="{0995BB92-11F5-4948-813B-1BD917E36B98}" destId="{3510A347-D3AB-4E3C-84E3-1DC91A2A3149}" srcOrd="0" destOrd="0" presId="urn:microsoft.com/office/officeart/2008/layout/VerticalCurvedList"/>
    <dgm:cxn modelId="{2EA79C51-5BF2-4FD5-BEAA-5EDEED64EE68}" srcId="{09B45C53-DD53-4B7A-ACDF-97F4DC8580A0}" destId="{D0977101-1012-4110-9580-7D1065093512}" srcOrd="2" destOrd="0" parTransId="{663ED2A6-0128-403B-A090-83AAF6C39E85}" sibTransId="{8F9EFA48-BE3A-4D51-ACF0-127BAB3F2974}"/>
    <dgm:cxn modelId="{95B0B108-D34B-47BE-A144-FB9F87A6492A}" srcId="{09B45C53-DD53-4B7A-ACDF-97F4DC8580A0}" destId="{6719B380-FD27-44AC-9BDD-A9DEABAA4532}" srcOrd="1" destOrd="0" parTransId="{274CDAC3-519F-458F-95E6-A3B7FBF5DCBB}" sibTransId="{1E67AC43-EF07-44C6-B1AF-4FF533C981AF}"/>
    <dgm:cxn modelId="{09B96F1E-691F-4E07-BE29-7BBFF812E5F8}" srcId="{09B45C53-DD53-4B7A-ACDF-97F4DC8580A0}" destId="{E759CEDF-7F6F-4304-9E70-8C48F8398C5A}" srcOrd="3" destOrd="0" parTransId="{B3F6C406-6C1E-4C80-904D-C35C01FD5E75}" sibTransId="{DC2B888D-06F2-42D7-8C9E-2D32D6D34A62}"/>
    <dgm:cxn modelId="{382AEF22-E68B-4086-8C12-658BBF645056}" srcId="{09B45C53-DD53-4B7A-ACDF-97F4DC8580A0}" destId="{42FC4570-1145-43BD-8EA1-1DBF21EC37A9}" srcOrd="4" destOrd="0" parTransId="{8983D76B-E0AB-4961-83D9-349E462E9A9C}" sibTransId="{C65580BD-998F-40A8-ACD7-A0490A99712E}"/>
    <dgm:cxn modelId="{3043DAFC-D650-4CC4-9DA8-6B2101CF0389}" type="presParOf" srcId="{54EA4766-5244-4E74-9AE6-29AF8180E089}" destId="{687DC6EE-394A-4545-800E-DD912136A618}" srcOrd="0" destOrd="0" presId="urn:microsoft.com/office/officeart/2008/layout/VerticalCurvedList"/>
    <dgm:cxn modelId="{57BBB568-0E22-49A2-9D96-209C9B1EE247}" type="presParOf" srcId="{687DC6EE-394A-4545-800E-DD912136A618}" destId="{C719EDAB-D991-4F0E-A098-9B8317E60301}" srcOrd="0" destOrd="0" presId="urn:microsoft.com/office/officeart/2008/layout/VerticalCurvedList"/>
    <dgm:cxn modelId="{E4296BD9-05FE-47F5-A119-DCFE4E80D891}" type="presParOf" srcId="{C719EDAB-D991-4F0E-A098-9B8317E60301}" destId="{53E65402-CF37-4D6D-9D58-6DFAAEC5C4D4}" srcOrd="0" destOrd="0" presId="urn:microsoft.com/office/officeart/2008/layout/VerticalCurvedList"/>
    <dgm:cxn modelId="{543BCF96-E3A5-4B0D-94FE-C6E672B7AEAA}" type="presParOf" srcId="{C719EDAB-D991-4F0E-A098-9B8317E60301}" destId="{40C87744-42FC-4FE6-BDF5-53872D9BA09A}" srcOrd="1" destOrd="0" presId="urn:microsoft.com/office/officeart/2008/layout/VerticalCurvedList"/>
    <dgm:cxn modelId="{6FC22F0A-071D-46DE-B624-61A2555C1FB3}" type="presParOf" srcId="{C719EDAB-D991-4F0E-A098-9B8317E60301}" destId="{402E133B-CBED-4855-BF4D-504A8A60D12F}" srcOrd="2" destOrd="0" presId="urn:microsoft.com/office/officeart/2008/layout/VerticalCurvedList"/>
    <dgm:cxn modelId="{607461E3-8438-46E8-89C6-C033FA1D4575}" type="presParOf" srcId="{C719EDAB-D991-4F0E-A098-9B8317E60301}" destId="{7DFD95E1-3062-4C45-AE4C-8E37E5FEE710}" srcOrd="3" destOrd="0" presId="urn:microsoft.com/office/officeart/2008/layout/VerticalCurvedList"/>
    <dgm:cxn modelId="{9553E8D9-FDB5-43AE-9A3F-D4EA70A1D5E0}" type="presParOf" srcId="{687DC6EE-394A-4545-800E-DD912136A618}" destId="{3510A347-D3AB-4E3C-84E3-1DC91A2A3149}" srcOrd="1" destOrd="0" presId="urn:microsoft.com/office/officeart/2008/layout/VerticalCurvedList"/>
    <dgm:cxn modelId="{C708BC92-EE00-4E66-A451-E8C7ADF3F044}" type="presParOf" srcId="{687DC6EE-394A-4545-800E-DD912136A618}" destId="{BAA30670-B9F1-4918-B6B2-991E82093CED}" srcOrd="2" destOrd="0" presId="urn:microsoft.com/office/officeart/2008/layout/VerticalCurvedList"/>
    <dgm:cxn modelId="{F67B2BCE-41D5-4183-B138-56F0B7273066}" type="presParOf" srcId="{BAA30670-B9F1-4918-B6B2-991E82093CED}" destId="{F95DCD4D-5DBC-4E05-84AC-0BC0E608F248}" srcOrd="0" destOrd="0" presId="urn:microsoft.com/office/officeart/2008/layout/VerticalCurvedList"/>
    <dgm:cxn modelId="{5B44302A-DBBD-453C-86A6-BCA25B238164}" type="presParOf" srcId="{687DC6EE-394A-4545-800E-DD912136A618}" destId="{49D189AE-D119-416A-A087-386746343807}" srcOrd="3" destOrd="0" presId="urn:microsoft.com/office/officeart/2008/layout/VerticalCurvedList"/>
    <dgm:cxn modelId="{E51EF6A7-B7AC-4AB7-AF23-D455BDD06A0F}" type="presParOf" srcId="{687DC6EE-394A-4545-800E-DD912136A618}" destId="{35FDD016-A81C-41A8-A0E0-6CF1DFED25FE}" srcOrd="4" destOrd="0" presId="urn:microsoft.com/office/officeart/2008/layout/VerticalCurvedList"/>
    <dgm:cxn modelId="{F9FACFAC-F4DE-4846-8AD9-A43C60713EA0}" type="presParOf" srcId="{35FDD016-A81C-41A8-A0E0-6CF1DFED25FE}" destId="{AF410E85-3E60-4D5C-A73A-3ED4F4F99C2A}" srcOrd="0" destOrd="0" presId="urn:microsoft.com/office/officeart/2008/layout/VerticalCurvedList"/>
    <dgm:cxn modelId="{0A445DA5-DA30-4B0D-A12C-069CAD1EB29C}" type="presParOf" srcId="{687DC6EE-394A-4545-800E-DD912136A618}" destId="{41E9B5C6-6BB2-4D34-B386-8BFC79CCCA12}" srcOrd="5" destOrd="0" presId="urn:microsoft.com/office/officeart/2008/layout/VerticalCurvedList"/>
    <dgm:cxn modelId="{60E869AD-0A0A-49F2-B0D9-6E2C1E7EC97E}" type="presParOf" srcId="{687DC6EE-394A-4545-800E-DD912136A618}" destId="{86928C63-8DA5-46DC-92FF-51D973B28B59}" srcOrd="6" destOrd="0" presId="urn:microsoft.com/office/officeart/2008/layout/VerticalCurvedList"/>
    <dgm:cxn modelId="{27C1D22A-81E8-415E-941F-BD6142C414D3}" type="presParOf" srcId="{86928C63-8DA5-46DC-92FF-51D973B28B59}" destId="{DC8FE0A1-59FB-4D19-85DE-552A7983729A}" srcOrd="0" destOrd="0" presId="urn:microsoft.com/office/officeart/2008/layout/VerticalCurvedList"/>
    <dgm:cxn modelId="{82B9053A-9E4D-487B-8BB9-EBCF3755E026}" type="presParOf" srcId="{687DC6EE-394A-4545-800E-DD912136A618}" destId="{F486C669-4D59-4782-9C63-01EE2E0463D7}" srcOrd="7" destOrd="0" presId="urn:microsoft.com/office/officeart/2008/layout/VerticalCurvedList"/>
    <dgm:cxn modelId="{D646AD4B-65FC-4A93-B961-8D3700371DCF}" type="presParOf" srcId="{687DC6EE-394A-4545-800E-DD912136A618}" destId="{EA0D2CE5-3289-4605-88BB-0DE881F9740F}" srcOrd="8" destOrd="0" presId="urn:microsoft.com/office/officeart/2008/layout/VerticalCurvedList"/>
    <dgm:cxn modelId="{13685625-98FD-41CB-8881-9BF8C7A5CF7F}" type="presParOf" srcId="{EA0D2CE5-3289-4605-88BB-0DE881F9740F}" destId="{A8C3C8DD-7CDC-4964-B0F5-C4D8CB4500F1}" srcOrd="0" destOrd="0" presId="urn:microsoft.com/office/officeart/2008/layout/VerticalCurvedList"/>
    <dgm:cxn modelId="{6A5E7A84-4926-4609-9B55-22FCCBD231F2}" type="presParOf" srcId="{687DC6EE-394A-4545-800E-DD912136A618}" destId="{12BBDCEB-5A20-44F2-B515-88C8FD0538E5}" srcOrd="9" destOrd="0" presId="urn:microsoft.com/office/officeart/2008/layout/VerticalCurvedList"/>
    <dgm:cxn modelId="{673FD861-731E-4D91-A930-94F5175B37D6}" type="presParOf" srcId="{687DC6EE-394A-4545-800E-DD912136A618}" destId="{BE62387C-B1F4-4BCC-9FB5-427D70A5CDF6}" srcOrd="10" destOrd="0" presId="urn:microsoft.com/office/officeart/2008/layout/VerticalCurvedList"/>
    <dgm:cxn modelId="{A5470F07-9878-4E7C-A94C-811A4FC4AF37}" type="presParOf" srcId="{BE62387C-B1F4-4BCC-9FB5-427D70A5CDF6}" destId="{FB940DE9-F3AD-49AA-A525-E30950B71CB5}"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صبر فعال و ثبات قدم نه صبر منفعل</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تاب‌آوری ایمانی (تحمل فشار بدون فروپاشی)</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الگوی «رِبّیّون»؛ مقاومت نخبگانی پیوسته</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سکینه در بحران (آرامش الهی در دل طوفان)</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42FC4570-1145-43BD-8EA1-1DBF21EC37A9}">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نهادسازی طیب؛ الگوی «شجرۀ طیبه»</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8983D76B-E0AB-4961-83D9-349E462E9A9C}" type="parTrans" cxnId="{382AEF22-E68B-4086-8C12-658BBF645056}">
      <dgm:prSet/>
      <dgm:spPr/>
      <dgm:t>
        <a:bodyPr/>
        <a:lstStyle/>
        <a:p>
          <a:endParaRPr lang="en-US"/>
        </a:p>
      </dgm:t>
    </dgm:pt>
    <dgm:pt modelId="{C65580BD-998F-40A8-ACD7-A0490A99712E}" type="sibTrans" cxnId="{382AEF22-E68B-4086-8C12-658BBF645056}">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5"/>
      <dgm:spPr/>
      <dgm:t>
        <a:bodyPr/>
        <a:lstStyle/>
        <a:p>
          <a:endParaRPr lang="en-US"/>
        </a:p>
      </dgm:t>
    </dgm:pt>
    <dgm:pt modelId="{40C87744-42FC-4FE6-BDF5-53872D9BA09A}" type="pres">
      <dgm:prSet presAssocID="{09B45C53-DD53-4B7A-ACDF-97F4DC8580A0}" presName="conn" presStyleLbl="parChTrans1D2" presStyleIdx="0" presStyleCnt="1"/>
      <dgm:spPr>
        <a:prstGeom prst="blockArc">
          <a:avLst>
            <a:gd name="adj1" fmla="val 8100000"/>
            <a:gd name="adj2" fmla="val 13500000"/>
            <a:gd name="adj3" fmla="val 301"/>
          </a:avLst>
        </a:prstGeom>
      </dgm:spPr>
      <dgm:t>
        <a:bodyPr/>
        <a:lstStyle/>
        <a:p>
          <a:endParaRPr lang="en-US"/>
        </a:p>
      </dgm:t>
    </dgm:pt>
    <dgm:pt modelId="{402E133B-CBED-4855-BF4D-504A8A60D12F}" type="pres">
      <dgm:prSet presAssocID="{09B45C53-DD53-4B7A-ACDF-97F4DC8580A0}" presName="extraNode" presStyleLbl="node1" presStyleIdx="0" presStyleCnt="5"/>
      <dgm:spPr/>
      <dgm:t>
        <a:bodyPr/>
        <a:lstStyle/>
        <a:p>
          <a:endParaRPr lang="en-US"/>
        </a:p>
      </dgm:t>
    </dgm:pt>
    <dgm:pt modelId="{7DFD95E1-3062-4C45-AE4C-8E37E5FEE710}" type="pres">
      <dgm:prSet presAssocID="{09B45C53-DD53-4B7A-ACDF-97F4DC8580A0}" presName="dstNode" presStyleLbl="node1" presStyleIdx="0" presStyleCnt="5"/>
      <dgm:spPr/>
      <dgm:t>
        <a:bodyPr/>
        <a:lstStyle/>
        <a:p>
          <a:endParaRPr lang="en-US"/>
        </a:p>
      </dgm:t>
    </dgm:pt>
    <dgm:pt modelId="{3510A347-D3AB-4E3C-84E3-1DC91A2A3149}" type="pres">
      <dgm:prSet presAssocID="{0995BB92-11F5-4948-813B-1BD917E36B98}" presName="text_1" presStyleLbl="node1" presStyleIdx="0" presStyleCnt="5" custLinFactNeighborX="-1103" custLinFactNeighborY="-11193">
        <dgm:presLayoutVars>
          <dgm:bulletEnabled val="1"/>
        </dgm:presLayoutVars>
      </dgm:prSet>
      <dgm:spPr>
        <a:prstGeom prst="rect">
          <a:avLst/>
        </a:prstGeom>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5"/>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5">
        <dgm:presLayoutVars>
          <dgm:bulletEnabled val="1"/>
        </dgm:presLayoutVars>
      </dgm:prSet>
      <dgm:spPr>
        <a:prstGeom prst="rect">
          <a:avLst/>
        </a:prstGeom>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5"/>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5">
        <dgm:presLayoutVars>
          <dgm:bulletEnabled val="1"/>
        </dgm:presLayoutVars>
      </dgm:prSet>
      <dgm:spPr>
        <a:prstGeom prst="rect">
          <a:avLst/>
        </a:prstGeom>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5"/>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5">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5"/>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12BBDCEB-5A20-44F2-B515-88C8FD0538E5}" type="pres">
      <dgm:prSet presAssocID="{42FC4570-1145-43BD-8EA1-1DBF21EC37A9}" presName="text_5" presStyleLbl="node1" presStyleIdx="4" presStyleCnt="5">
        <dgm:presLayoutVars>
          <dgm:bulletEnabled val="1"/>
        </dgm:presLayoutVars>
      </dgm:prSet>
      <dgm:spPr/>
      <dgm:t>
        <a:bodyPr/>
        <a:lstStyle/>
        <a:p>
          <a:endParaRPr lang="en-US"/>
        </a:p>
      </dgm:t>
    </dgm:pt>
    <dgm:pt modelId="{BE62387C-B1F4-4BCC-9FB5-427D70A5CDF6}" type="pres">
      <dgm:prSet presAssocID="{42FC4570-1145-43BD-8EA1-1DBF21EC37A9}" presName="accent_5" presStyleCnt="0"/>
      <dgm:spPr/>
    </dgm:pt>
    <dgm:pt modelId="{FB940DE9-F3AD-49AA-A525-E30950B71CB5}" type="pres">
      <dgm:prSet presAssocID="{42FC4570-1145-43BD-8EA1-1DBF21EC37A9}" presName="accentRepeatNode" presStyleLbl="solidFgAcc1" presStyleIdx="4" presStyleCnt="5"/>
      <dgm:spPr/>
    </dgm:pt>
  </dgm:ptLst>
  <dgm:cxnLst>
    <dgm:cxn modelId="{EB19DB7C-581C-45AB-AAAA-2C491766FBF6}" type="presOf" srcId="{9E5BCD5C-2C60-47C5-8702-84B205F99F1B}" destId="{40C87744-42FC-4FE6-BDF5-53872D9BA09A}" srcOrd="0" destOrd="0" presId="urn:microsoft.com/office/officeart/2008/layout/VerticalCurvedList"/>
    <dgm:cxn modelId="{D0231E57-FEFB-4A17-9B65-F178B8FF514F}" type="presOf" srcId="{6719B380-FD27-44AC-9BDD-A9DEABAA4532}" destId="{49D189AE-D119-416A-A087-386746343807}" srcOrd="0" destOrd="0" presId="urn:microsoft.com/office/officeart/2008/layout/VerticalCurvedList"/>
    <dgm:cxn modelId="{B8310AFD-5E26-4895-88D2-746064F9F2DE}" srcId="{09B45C53-DD53-4B7A-ACDF-97F4DC8580A0}" destId="{0995BB92-11F5-4948-813B-1BD917E36B98}" srcOrd="0" destOrd="0" parTransId="{E6979ACD-26A5-4B17-B05D-1EE088CFC971}" sibTransId="{9E5BCD5C-2C60-47C5-8702-84B205F99F1B}"/>
    <dgm:cxn modelId="{22EF2810-CB60-419F-8680-8038BF6AD9F8}" type="presOf" srcId="{D0977101-1012-4110-9580-7D1065093512}" destId="{41E9B5C6-6BB2-4D34-B386-8BFC79CCCA12}" srcOrd="0" destOrd="0" presId="urn:microsoft.com/office/officeart/2008/layout/VerticalCurvedList"/>
    <dgm:cxn modelId="{52C4284D-2B97-4102-B2D2-0EA769E63E1B}" type="presOf" srcId="{E759CEDF-7F6F-4304-9E70-8C48F8398C5A}" destId="{F486C669-4D59-4782-9C63-01EE2E0463D7}" srcOrd="0" destOrd="0" presId="urn:microsoft.com/office/officeart/2008/layout/VerticalCurvedList"/>
    <dgm:cxn modelId="{2EA79C51-5BF2-4FD5-BEAA-5EDEED64EE68}" srcId="{09B45C53-DD53-4B7A-ACDF-97F4DC8580A0}" destId="{D0977101-1012-4110-9580-7D1065093512}" srcOrd="2" destOrd="0" parTransId="{663ED2A6-0128-403B-A090-83AAF6C39E85}" sibTransId="{8F9EFA48-BE3A-4D51-ACF0-127BAB3F2974}"/>
    <dgm:cxn modelId="{95B0B108-D34B-47BE-A144-FB9F87A6492A}" srcId="{09B45C53-DD53-4B7A-ACDF-97F4DC8580A0}" destId="{6719B380-FD27-44AC-9BDD-A9DEABAA4532}" srcOrd="1" destOrd="0" parTransId="{274CDAC3-519F-458F-95E6-A3B7FBF5DCBB}" sibTransId="{1E67AC43-EF07-44C6-B1AF-4FF533C981AF}"/>
    <dgm:cxn modelId="{09B96F1E-691F-4E07-BE29-7BBFF812E5F8}" srcId="{09B45C53-DD53-4B7A-ACDF-97F4DC8580A0}" destId="{E759CEDF-7F6F-4304-9E70-8C48F8398C5A}" srcOrd="3" destOrd="0" parTransId="{B3F6C406-6C1E-4C80-904D-C35C01FD5E75}" sibTransId="{DC2B888D-06F2-42D7-8C9E-2D32D6D34A62}"/>
    <dgm:cxn modelId="{BAE9922C-B8EA-4717-8BFF-8B55B268C6E9}" type="presOf" srcId="{42FC4570-1145-43BD-8EA1-1DBF21EC37A9}" destId="{12BBDCEB-5A20-44F2-B515-88C8FD0538E5}" srcOrd="0" destOrd="0" presId="urn:microsoft.com/office/officeart/2008/layout/VerticalCurvedList"/>
    <dgm:cxn modelId="{6D5C8B76-E11E-413C-8246-4C99642C5E73}" type="presOf" srcId="{09B45C53-DD53-4B7A-ACDF-97F4DC8580A0}" destId="{54EA4766-5244-4E74-9AE6-29AF8180E089}" srcOrd="0" destOrd="0" presId="urn:microsoft.com/office/officeart/2008/layout/VerticalCurvedList"/>
    <dgm:cxn modelId="{382AEF22-E68B-4086-8C12-658BBF645056}" srcId="{09B45C53-DD53-4B7A-ACDF-97F4DC8580A0}" destId="{42FC4570-1145-43BD-8EA1-1DBF21EC37A9}" srcOrd="4" destOrd="0" parTransId="{8983D76B-E0AB-4961-83D9-349E462E9A9C}" sibTransId="{C65580BD-998F-40A8-ACD7-A0490A99712E}"/>
    <dgm:cxn modelId="{0E2560E4-8F69-4ECA-AAB0-42D4DE6206EA}" type="presOf" srcId="{0995BB92-11F5-4948-813B-1BD917E36B98}" destId="{3510A347-D3AB-4E3C-84E3-1DC91A2A3149}" srcOrd="0" destOrd="0" presId="urn:microsoft.com/office/officeart/2008/layout/VerticalCurvedList"/>
    <dgm:cxn modelId="{B99E72DE-490E-4A01-BDA1-EE837BD8BD61}" type="presParOf" srcId="{54EA4766-5244-4E74-9AE6-29AF8180E089}" destId="{687DC6EE-394A-4545-800E-DD912136A618}" srcOrd="0" destOrd="0" presId="urn:microsoft.com/office/officeart/2008/layout/VerticalCurvedList"/>
    <dgm:cxn modelId="{82B605D2-D659-42BB-A2BF-EE9BD47093CD}" type="presParOf" srcId="{687DC6EE-394A-4545-800E-DD912136A618}" destId="{C719EDAB-D991-4F0E-A098-9B8317E60301}" srcOrd="0" destOrd="0" presId="urn:microsoft.com/office/officeart/2008/layout/VerticalCurvedList"/>
    <dgm:cxn modelId="{5CF4B56D-EF13-4089-955D-A77B59B4CB88}" type="presParOf" srcId="{C719EDAB-D991-4F0E-A098-9B8317E60301}" destId="{53E65402-CF37-4D6D-9D58-6DFAAEC5C4D4}" srcOrd="0" destOrd="0" presId="urn:microsoft.com/office/officeart/2008/layout/VerticalCurvedList"/>
    <dgm:cxn modelId="{72D98CD0-2BDD-4853-9DB7-B8FF969E7C12}" type="presParOf" srcId="{C719EDAB-D991-4F0E-A098-9B8317E60301}" destId="{40C87744-42FC-4FE6-BDF5-53872D9BA09A}" srcOrd="1" destOrd="0" presId="urn:microsoft.com/office/officeart/2008/layout/VerticalCurvedList"/>
    <dgm:cxn modelId="{2E9037E3-E81C-47D5-AE7C-4A9C97B7BD3F}" type="presParOf" srcId="{C719EDAB-D991-4F0E-A098-9B8317E60301}" destId="{402E133B-CBED-4855-BF4D-504A8A60D12F}" srcOrd="2" destOrd="0" presId="urn:microsoft.com/office/officeart/2008/layout/VerticalCurvedList"/>
    <dgm:cxn modelId="{FFD070F1-F297-4088-86C8-F420295FB4DA}" type="presParOf" srcId="{C719EDAB-D991-4F0E-A098-9B8317E60301}" destId="{7DFD95E1-3062-4C45-AE4C-8E37E5FEE710}" srcOrd="3" destOrd="0" presId="urn:microsoft.com/office/officeart/2008/layout/VerticalCurvedList"/>
    <dgm:cxn modelId="{F2ED3C65-8101-43DB-9FFB-626B30784BE8}" type="presParOf" srcId="{687DC6EE-394A-4545-800E-DD912136A618}" destId="{3510A347-D3AB-4E3C-84E3-1DC91A2A3149}" srcOrd="1" destOrd="0" presId="urn:microsoft.com/office/officeart/2008/layout/VerticalCurvedList"/>
    <dgm:cxn modelId="{8199397A-B5BD-429D-B493-D1299B48F0BE}" type="presParOf" srcId="{687DC6EE-394A-4545-800E-DD912136A618}" destId="{BAA30670-B9F1-4918-B6B2-991E82093CED}" srcOrd="2" destOrd="0" presId="urn:microsoft.com/office/officeart/2008/layout/VerticalCurvedList"/>
    <dgm:cxn modelId="{003442FF-A98C-4D6D-8EBE-330120499216}" type="presParOf" srcId="{BAA30670-B9F1-4918-B6B2-991E82093CED}" destId="{F95DCD4D-5DBC-4E05-84AC-0BC0E608F248}" srcOrd="0" destOrd="0" presId="urn:microsoft.com/office/officeart/2008/layout/VerticalCurvedList"/>
    <dgm:cxn modelId="{AC80EC17-14DF-4A41-B921-C4E879145D15}" type="presParOf" srcId="{687DC6EE-394A-4545-800E-DD912136A618}" destId="{49D189AE-D119-416A-A087-386746343807}" srcOrd="3" destOrd="0" presId="urn:microsoft.com/office/officeart/2008/layout/VerticalCurvedList"/>
    <dgm:cxn modelId="{A5B617DB-D79D-4904-8854-4B2F9619C694}" type="presParOf" srcId="{687DC6EE-394A-4545-800E-DD912136A618}" destId="{35FDD016-A81C-41A8-A0E0-6CF1DFED25FE}" srcOrd="4" destOrd="0" presId="urn:microsoft.com/office/officeart/2008/layout/VerticalCurvedList"/>
    <dgm:cxn modelId="{131C4A35-55BD-40E4-A512-7921636CAD50}" type="presParOf" srcId="{35FDD016-A81C-41A8-A0E0-6CF1DFED25FE}" destId="{AF410E85-3E60-4D5C-A73A-3ED4F4F99C2A}" srcOrd="0" destOrd="0" presId="urn:microsoft.com/office/officeart/2008/layout/VerticalCurvedList"/>
    <dgm:cxn modelId="{796FB870-B11B-4E8F-8A8E-0F4A741BEF97}" type="presParOf" srcId="{687DC6EE-394A-4545-800E-DD912136A618}" destId="{41E9B5C6-6BB2-4D34-B386-8BFC79CCCA12}" srcOrd="5" destOrd="0" presId="urn:microsoft.com/office/officeart/2008/layout/VerticalCurvedList"/>
    <dgm:cxn modelId="{901AFCD7-CF6E-4EB5-B460-2858A6448A49}" type="presParOf" srcId="{687DC6EE-394A-4545-800E-DD912136A618}" destId="{86928C63-8DA5-46DC-92FF-51D973B28B59}" srcOrd="6" destOrd="0" presId="urn:microsoft.com/office/officeart/2008/layout/VerticalCurvedList"/>
    <dgm:cxn modelId="{FF67762B-E220-450F-B73B-71A71F1F8253}" type="presParOf" srcId="{86928C63-8DA5-46DC-92FF-51D973B28B59}" destId="{DC8FE0A1-59FB-4D19-85DE-552A7983729A}" srcOrd="0" destOrd="0" presId="urn:microsoft.com/office/officeart/2008/layout/VerticalCurvedList"/>
    <dgm:cxn modelId="{6EAA0358-CC8A-47B9-BED8-C19534BBAC46}" type="presParOf" srcId="{687DC6EE-394A-4545-800E-DD912136A618}" destId="{F486C669-4D59-4782-9C63-01EE2E0463D7}" srcOrd="7" destOrd="0" presId="urn:microsoft.com/office/officeart/2008/layout/VerticalCurvedList"/>
    <dgm:cxn modelId="{2F070559-B4CD-40D5-8749-2C58D631C7BD}" type="presParOf" srcId="{687DC6EE-394A-4545-800E-DD912136A618}" destId="{EA0D2CE5-3289-4605-88BB-0DE881F9740F}" srcOrd="8" destOrd="0" presId="urn:microsoft.com/office/officeart/2008/layout/VerticalCurvedList"/>
    <dgm:cxn modelId="{78E65146-04EB-4D21-90A8-CE986EB85F2C}" type="presParOf" srcId="{EA0D2CE5-3289-4605-88BB-0DE881F9740F}" destId="{A8C3C8DD-7CDC-4964-B0F5-C4D8CB4500F1}" srcOrd="0" destOrd="0" presId="urn:microsoft.com/office/officeart/2008/layout/VerticalCurvedList"/>
    <dgm:cxn modelId="{BB12F536-E46A-4E81-BE05-D3A38627FF48}" type="presParOf" srcId="{687DC6EE-394A-4545-800E-DD912136A618}" destId="{12BBDCEB-5A20-44F2-B515-88C8FD0538E5}" srcOrd="9" destOrd="0" presId="urn:microsoft.com/office/officeart/2008/layout/VerticalCurvedList"/>
    <dgm:cxn modelId="{1E11C827-265B-483F-82D4-C3A067598AA1}" type="presParOf" srcId="{687DC6EE-394A-4545-800E-DD912136A618}" destId="{BE62387C-B1F4-4BCC-9FB5-427D70A5CDF6}" srcOrd="10" destOrd="0" presId="urn:microsoft.com/office/officeart/2008/layout/VerticalCurvedList"/>
    <dgm:cxn modelId="{7C26B9F8-930A-4FD8-853A-31A3F1AAB93B}" type="presParOf" srcId="{BE62387C-B1F4-4BCC-9FB5-427D70A5CDF6}" destId="{FB940DE9-F3AD-49AA-A525-E30950B71CB5}"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جهاد نفس؛ زیربنای همه جهادها (جهاد اکبر)</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جهاد تبیین (قلب نبرد شناختی)</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جهاد علمی و فناورانه (اقتدار آینده‌ساز)</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جهاد اقتصادی (میدان فرسایشی دشمن)</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42FC4570-1145-43BD-8EA1-1DBF21EC37A9}">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جهاد دفاعی و امنیتی (آمادگی همه جانبه)</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8983D76B-E0AB-4961-83D9-349E462E9A9C}" type="parTrans" cxnId="{382AEF22-E68B-4086-8C12-658BBF645056}">
      <dgm:prSet/>
      <dgm:spPr/>
      <dgm:t>
        <a:bodyPr/>
        <a:lstStyle/>
        <a:p>
          <a:endParaRPr lang="en-US"/>
        </a:p>
      </dgm:t>
    </dgm:pt>
    <dgm:pt modelId="{C65580BD-998F-40A8-ACD7-A0490A99712E}" type="sibTrans" cxnId="{382AEF22-E68B-4086-8C12-658BBF645056}">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5"/>
      <dgm:spPr/>
      <dgm:t>
        <a:bodyPr/>
        <a:lstStyle/>
        <a:p>
          <a:endParaRPr lang="en-US"/>
        </a:p>
      </dgm:t>
    </dgm:pt>
    <dgm:pt modelId="{40C87744-42FC-4FE6-BDF5-53872D9BA09A}" type="pres">
      <dgm:prSet presAssocID="{09B45C53-DD53-4B7A-ACDF-97F4DC8580A0}" presName="conn" presStyleLbl="parChTrans1D2" presStyleIdx="0" presStyleCnt="1"/>
      <dgm:spPr>
        <a:prstGeom prst="blockArc">
          <a:avLst>
            <a:gd name="adj1" fmla="val 8100000"/>
            <a:gd name="adj2" fmla="val 13500000"/>
            <a:gd name="adj3" fmla="val 301"/>
          </a:avLst>
        </a:prstGeom>
      </dgm:spPr>
      <dgm:t>
        <a:bodyPr/>
        <a:lstStyle/>
        <a:p>
          <a:endParaRPr lang="en-US"/>
        </a:p>
      </dgm:t>
    </dgm:pt>
    <dgm:pt modelId="{402E133B-CBED-4855-BF4D-504A8A60D12F}" type="pres">
      <dgm:prSet presAssocID="{09B45C53-DD53-4B7A-ACDF-97F4DC8580A0}" presName="extraNode" presStyleLbl="node1" presStyleIdx="0" presStyleCnt="5"/>
      <dgm:spPr/>
      <dgm:t>
        <a:bodyPr/>
        <a:lstStyle/>
        <a:p>
          <a:endParaRPr lang="en-US"/>
        </a:p>
      </dgm:t>
    </dgm:pt>
    <dgm:pt modelId="{7DFD95E1-3062-4C45-AE4C-8E37E5FEE710}" type="pres">
      <dgm:prSet presAssocID="{09B45C53-DD53-4B7A-ACDF-97F4DC8580A0}" presName="dstNode" presStyleLbl="node1" presStyleIdx="0" presStyleCnt="5"/>
      <dgm:spPr/>
      <dgm:t>
        <a:bodyPr/>
        <a:lstStyle/>
        <a:p>
          <a:endParaRPr lang="en-US"/>
        </a:p>
      </dgm:t>
    </dgm:pt>
    <dgm:pt modelId="{3510A347-D3AB-4E3C-84E3-1DC91A2A3149}" type="pres">
      <dgm:prSet presAssocID="{0995BB92-11F5-4948-813B-1BD917E36B98}" presName="text_1" presStyleLbl="node1" presStyleIdx="0" presStyleCnt="5" custLinFactNeighborX="-1103" custLinFactNeighborY="-11193">
        <dgm:presLayoutVars>
          <dgm:bulletEnabled val="1"/>
        </dgm:presLayoutVars>
      </dgm:prSet>
      <dgm:spPr>
        <a:prstGeom prst="rect">
          <a:avLst/>
        </a:prstGeom>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5"/>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5">
        <dgm:presLayoutVars>
          <dgm:bulletEnabled val="1"/>
        </dgm:presLayoutVars>
      </dgm:prSet>
      <dgm:spPr>
        <a:prstGeom prst="rect">
          <a:avLst/>
        </a:prstGeom>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5"/>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5">
        <dgm:presLayoutVars>
          <dgm:bulletEnabled val="1"/>
        </dgm:presLayoutVars>
      </dgm:prSet>
      <dgm:spPr>
        <a:prstGeom prst="rect">
          <a:avLst/>
        </a:prstGeom>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5"/>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5">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5"/>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12BBDCEB-5A20-44F2-B515-88C8FD0538E5}" type="pres">
      <dgm:prSet presAssocID="{42FC4570-1145-43BD-8EA1-1DBF21EC37A9}" presName="text_5" presStyleLbl="node1" presStyleIdx="4" presStyleCnt="5">
        <dgm:presLayoutVars>
          <dgm:bulletEnabled val="1"/>
        </dgm:presLayoutVars>
      </dgm:prSet>
      <dgm:spPr/>
      <dgm:t>
        <a:bodyPr/>
        <a:lstStyle/>
        <a:p>
          <a:endParaRPr lang="en-US"/>
        </a:p>
      </dgm:t>
    </dgm:pt>
    <dgm:pt modelId="{BE62387C-B1F4-4BCC-9FB5-427D70A5CDF6}" type="pres">
      <dgm:prSet presAssocID="{42FC4570-1145-43BD-8EA1-1DBF21EC37A9}" presName="accent_5" presStyleCnt="0"/>
      <dgm:spPr/>
    </dgm:pt>
    <dgm:pt modelId="{FB940DE9-F3AD-49AA-A525-E30950B71CB5}" type="pres">
      <dgm:prSet presAssocID="{42FC4570-1145-43BD-8EA1-1DBF21EC37A9}" presName="accentRepeatNode" presStyleLbl="solidFgAcc1" presStyleIdx="4" presStyleCnt="5"/>
      <dgm:spPr/>
    </dgm:pt>
  </dgm:ptLst>
  <dgm:cxnLst>
    <dgm:cxn modelId="{8CF43BDB-6426-4F61-9A63-DF3D135E0DC4}" type="presOf" srcId="{09B45C53-DD53-4B7A-ACDF-97F4DC8580A0}" destId="{54EA4766-5244-4E74-9AE6-29AF8180E089}" srcOrd="0" destOrd="0" presId="urn:microsoft.com/office/officeart/2008/layout/VerticalCurvedList"/>
    <dgm:cxn modelId="{09B96F1E-691F-4E07-BE29-7BBFF812E5F8}" srcId="{09B45C53-DD53-4B7A-ACDF-97F4DC8580A0}" destId="{E759CEDF-7F6F-4304-9E70-8C48F8398C5A}" srcOrd="3" destOrd="0" parTransId="{B3F6C406-6C1E-4C80-904D-C35C01FD5E75}" sibTransId="{DC2B888D-06F2-42D7-8C9E-2D32D6D34A62}"/>
    <dgm:cxn modelId="{382AEF22-E68B-4086-8C12-658BBF645056}" srcId="{09B45C53-DD53-4B7A-ACDF-97F4DC8580A0}" destId="{42FC4570-1145-43BD-8EA1-1DBF21EC37A9}" srcOrd="4" destOrd="0" parTransId="{8983D76B-E0AB-4961-83D9-349E462E9A9C}" sibTransId="{C65580BD-998F-40A8-ACD7-A0490A99712E}"/>
    <dgm:cxn modelId="{71B8D68E-D903-4480-989B-FEC90A095DA1}" type="presOf" srcId="{D0977101-1012-4110-9580-7D1065093512}" destId="{41E9B5C6-6BB2-4D34-B386-8BFC79CCCA12}" srcOrd="0" destOrd="0" presId="urn:microsoft.com/office/officeart/2008/layout/VerticalCurvedList"/>
    <dgm:cxn modelId="{D87B80B6-517F-4F99-B380-3D3DB6266B66}" type="presOf" srcId="{42FC4570-1145-43BD-8EA1-1DBF21EC37A9}" destId="{12BBDCEB-5A20-44F2-B515-88C8FD0538E5}" srcOrd="0" destOrd="0" presId="urn:microsoft.com/office/officeart/2008/layout/VerticalCurvedList"/>
    <dgm:cxn modelId="{95B0B108-D34B-47BE-A144-FB9F87A6492A}" srcId="{09B45C53-DD53-4B7A-ACDF-97F4DC8580A0}" destId="{6719B380-FD27-44AC-9BDD-A9DEABAA4532}" srcOrd="1" destOrd="0" parTransId="{274CDAC3-519F-458F-95E6-A3B7FBF5DCBB}" sibTransId="{1E67AC43-EF07-44C6-B1AF-4FF533C981AF}"/>
    <dgm:cxn modelId="{2EA79C51-5BF2-4FD5-BEAA-5EDEED64EE68}" srcId="{09B45C53-DD53-4B7A-ACDF-97F4DC8580A0}" destId="{D0977101-1012-4110-9580-7D1065093512}" srcOrd="2" destOrd="0" parTransId="{663ED2A6-0128-403B-A090-83AAF6C39E85}" sibTransId="{8F9EFA48-BE3A-4D51-ACF0-127BAB3F2974}"/>
    <dgm:cxn modelId="{8833C135-372F-4530-87CE-B58614EDC4DB}" type="presOf" srcId="{6719B380-FD27-44AC-9BDD-A9DEABAA4532}" destId="{49D189AE-D119-416A-A087-386746343807}" srcOrd="0" destOrd="0" presId="urn:microsoft.com/office/officeart/2008/layout/VerticalCurvedList"/>
    <dgm:cxn modelId="{B8310AFD-5E26-4895-88D2-746064F9F2DE}" srcId="{09B45C53-DD53-4B7A-ACDF-97F4DC8580A0}" destId="{0995BB92-11F5-4948-813B-1BD917E36B98}" srcOrd="0" destOrd="0" parTransId="{E6979ACD-26A5-4B17-B05D-1EE088CFC971}" sibTransId="{9E5BCD5C-2C60-47C5-8702-84B205F99F1B}"/>
    <dgm:cxn modelId="{37371320-6BBD-4E3D-B747-FF8D4D6BC509}" type="presOf" srcId="{0995BB92-11F5-4948-813B-1BD917E36B98}" destId="{3510A347-D3AB-4E3C-84E3-1DC91A2A3149}" srcOrd="0" destOrd="0" presId="urn:microsoft.com/office/officeart/2008/layout/VerticalCurvedList"/>
    <dgm:cxn modelId="{93EDF08B-3C04-4DE6-A910-00EF9433841F}" type="presOf" srcId="{E759CEDF-7F6F-4304-9E70-8C48F8398C5A}" destId="{F486C669-4D59-4782-9C63-01EE2E0463D7}" srcOrd="0" destOrd="0" presId="urn:microsoft.com/office/officeart/2008/layout/VerticalCurvedList"/>
    <dgm:cxn modelId="{B7BF1204-F3A2-405B-907A-D060F7BDF244}" type="presOf" srcId="{9E5BCD5C-2C60-47C5-8702-84B205F99F1B}" destId="{40C87744-42FC-4FE6-BDF5-53872D9BA09A}" srcOrd="0" destOrd="0" presId="urn:microsoft.com/office/officeart/2008/layout/VerticalCurvedList"/>
    <dgm:cxn modelId="{D8F4E79C-66B2-4D68-963C-B59EBB101DAB}" type="presParOf" srcId="{54EA4766-5244-4E74-9AE6-29AF8180E089}" destId="{687DC6EE-394A-4545-800E-DD912136A618}" srcOrd="0" destOrd="0" presId="urn:microsoft.com/office/officeart/2008/layout/VerticalCurvedList"/>
    <dgm:cxn modelId="{3FF9C7D5-B75A-4D83-B09C-9EA695A74A2A}" type="presParOf" srcId="{687DC6EE-394A-4545-800E-DD912136A618}" destId="{C719EDAB-D991-4F0E-A098-9B8317E60301}" srcOrd="0" destOrd="0" presId="urn:microsoft.com/office/officeart/2008/layout/VerticalCurvedList"/>
    <dgm:cxn modelId="{0EB63850-3269-4AF0-B835-1793F46F3AE5}" type="presParOf" srcId="{C719EDAB-D991-4F0E-A098-9B8317E60301}" destId="{53E65402-CF37-4D6D-9D58-6DFAAEC5C4D4}" srcOrd="0" destOrd="0" presId="urn:microsoft.com/office/officeart/2008/layout/VerticalCurvedList"/>
    <dgm:cxn modelId="{CFE4421F-930F-4FB5-A8AD-CE805B0B59A5}" type="presParOf" srcId="{C719EDAB-D991-4F0E-A098-9B8317E60301}" destId="{40C87744-42FC-4FE6-BDF5-53872D9BA09A}" srcOrd="1" destOrd="0" presId="urn:microsoft.com/office/officeart/2008/layout/VerticalCurvedList"/>
    <dgm:cxn modelId="{ACB4C0F3-0CD3-40FA-8FFA-6F677B847F2B}" type="presParOf" srcId="{C719EDAB-D991-4F0E-A098-9B8317E60301}" destId="{402E133B-CBED-4855-BF4D-504A8A60D12F}" srcOrd="2" destOrd="0" presId="urn:microsoft.com/office/officeart/2008/layout/VerticalCurvedList"/>
    <dgm:cxn modelId="{97296B50-2231-4A1C-94C8-FE5D17985B40}" type="presParOf" srcId="{C719EDAB-D991-4F0E-A098-9B8317E60301}" destId="{7DFD95E1-3062-4C45-AE4C-8E37E5FEE710}" srcOrd="3" destOrd="0" presId="urn:microsoft.com/office/officeart/2008/layout/VerticalCurvedList"/>
    <dgm:cxn modelId="{ECA10509-6985-4762-884F-464EC2465922}" type="presParOf" srcId="{687DC6EE-394A-4545-800E-DD912136A618}" destId="{3510A347-D3AB-4E3C-84E3-1DC91A2A3149}" srcOrd="1" destOrd="0" presId="urn:microsoft.com/office/officeart/2008/layout/VerticalCurvedList"/>
    <dgm:cxn modelId="{15363E25-3201-4914-9187-B2ED737B7774}" type="presParOf" srcId="{687DC6EE-394A-4545-800E-DD912136A618}" destId="{BAA30670-B9F1-4918-B6B2-991E82093CED}" srcOrd="2" destOrd="0" presId="urn:microsoft.com/office/officeart/2008/layout/VerticalCurvedList"/>
    <dgm:cxn modelId="{619AA2BA-EAE4-4331-8663-055D0E684DBD}" type="presParOf" srcId="{BAA30670-B9F1-4918-B6B2-991E82093CED}" destId="{F95DCD4D-5DBC-4E05-84AC-0BC0E608F248}" srcOrd="0" destOrd="0" presId="urn:microsoft.com/office/officeart/2008/layout/VerticalCurvedList"/>
    <dgm:cxn modelId="{43A5B9DC-F51C-41F3-B11F-A031F050E702}" type="presParOf" srcId="{687DC6EE-394A-4545-800E-DD912136A618}" destId="{49D189AE-D119-416A-A087-386746343807}" srcOrd="3" destOrd="0" presId="urn:microsoft.com/office/officeart/2008/layout/VerticalCurvedList"/>
    <dgm:cxn modelId="{EC244E3C-1C41-4AC0-A1C8-A59D42EA5EC3}" type="presParOf" srcId="{687DC6EE-394A-4545-800E-DD912136A618}" destId="{35FDD016-A81C-41A8-A0E0-6CF1DFED25FE}" srcOrd="4" destOrd="0" presId="urn:microsoft.com/office/officeart/2008/layout/VerticalCurvedList"/>
    <dgm:cxn modelId="{B103653C-026D-40EE-9321-C5DF5EAEF106}" type="presParOf" srcId="{35FDD016-A81C-41A8-A0E0-6CF1DFED25FE}" destId="{AF410E85-3E60-4D5C-A73A-3ED4F4F99C2A}" srcOrd="0" destOrd="0" presId="urn:microsoft.com/office/officeart/2008/layout/VerticalCurvedList"/>
    <dgm:cxn modelId="{1E811E50-564D-4D7B-97AA-53CDD9275518}" type="presParOf" srcId="{687DC6EE-394A-4545-800E-DD912136A618}" destId="{41E9B5C6-6BB2-4D34-B386-8BFC79CCCA12}" srcOrd="5" destOrd="0" presId="urn:microsoft.com/office/officeart/2008/layout/VerticalCurvedList"/>
    <dgm:cxn modelId="{85205317-6985-435C-A415-399245F90E4D}" type="presParOf" srcId="{687DC6EE-394A-4545-800E-DD912136A618}" destId="{86928C63-8DA5-46DC-92FF-51D973B28B59}" srcOrd="6" destOrd="0" presId="urn:microsoft.com/office/officeart/2008/layout/VerticalCurvedList"/>
    <dgm:cxn modelId="{0AB13CC9-5588-4FF2-A280-D7454B65F50F}" type="presParOf" srcId="{86928C63-8DA5-46DC-92FF-51D973B28B59}" destId="{DC8FE0A1-59FB-4D19-85DE-552A7983729A}" srcOrd="0" destOrd="0" presId="urn:microsoft.com/office/officeart/2008/layout/VerticalCurvedList"/>
    <dgm:cxn modelId="{E8BC52E0-002C-468F-8652-796230ED5DE3}" type="presParOf" srcId="{687DC6EE-394A-4545-800E-DD912136A618}" destId="{F486C669-4D59-4782-9C63-01EE2E0463D7}" srcOrd="7" destOrd="0" presId="urn:microsoft.com/office/officeart/2008/layout/VerticalCurvedList"/>
    <dgm:cxn modelId="{0FCEDEA3-5857-4FFE-B27A-34506B1A4E04}" type="presParOf" srcId="{687DC6EE-394A-4545-800E-DD912136A618}" destId="{EA0D2CE5-3289-4605-88BB-0DE881F9740F}" srcOrd="8" destOrd="0" presId="urn:microsoft.com/office/officeart/2008/layout/VerticalCurvedList"/>
    <dgm:cxn modelId="{C83983AD-9785-48F8-BDC3-2F3F4271CD88}" type="presParOf" srcId="{EA0D2CE5-3289-4605-88BB-0DE881F9740F}" destId="{A8C3C8DD-7CDC-4964-B0F5-C4D8CB4500F1}" srcOrd="0" destOrd="0" presId="urn:microsoft.com/office/officeart/2008/layout/VerticalCurvedList"/>
    <dgm:cxn modelId="{ABBCF978-206C-42FC-90E0-76670F2DB92D}" type="presParOf" srcId="{687DC6EE-394A-4545-800E-DD912136A618}" destId="{12BBDCEB-5A20-44F2-B515-88C8FD0538E5}" srcOrd="9" destOrd="0" presId="urn:microsoft.com/office/officeart/2008/layout/VerticalCurvedList"/>
    <dgm:cxn modelId="{212EDBE4-FA08-4C71-9C45-028AB4866631}" type="presParOf" srcId="{687DC6EE-394A-4545-800E-DD912136A618}" destId="{BE62387C-B1F4-4BCC-9FB5-427D70A5CDF6}" srcOrd="10" destOrd="0" presId="urn:microsoft.com/office/officeart/2008/layout/VerticalCurvedList"/>
    <dgm:cxn modelId="{82707E58-A619-4CD0-BE05-1910458C6887}" type="presParOf" srcId="{BE62387C-B1F4-4BCC-9FB5-427D70A5CDF6}" destId="{FB940DE9-F3AD-49AA-A525-E30950B71CB5}"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بصیرت دینی ـ سیاسی (پیوند ایمان و تحلیل)</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شناخت جنگ شناختی و رسانه‌ای (مهارت تشخیص تحریف)</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شناسایی شبهه‌سازی و القای تردید</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مواجهه با شایعه‌سازی و خبرسازی هدفمند</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42FC4570-1145-43BD-8EA1-1DBF21EC37A9}">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دشمن‌شناسی چندلایه و پیچیده</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8983D76B-E0AB-4961-83D9-349E462E9A9C}" type="parTrans" cxnId="{382AEF22-E68B-4086-8C12-658BBF645056}">
      <dgm:prSet/>
      <dgm:spPr/>
      <dgm:t>
        <a:bodyPr/>
        <a:lstStyle/>
        <a:p>
          <a:endParaRPr lang="en-US"/>
        </a:p>
      </dgm:t>
    </dgm:pt>
    <dgm:pt modelId="{C65580BD-998F-40A8-ACD7-A0490A99712E}" type="sibTrans" cxnId="{382AEF22-E68B-4086-8C12-658BBF645056}">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5"/>
      <dgm:spPr/>
      <dgm:t>
        <a:bodyPr/>
        <a:lstStyle/>
        <a:p>
          <a:endParaRPr lang="en-US"/>
        </a:p>
      </dgm:t>
    </dgm:pt>
    <dgm:pt modelId="{40C87744-42FC-4FE6-BDF5-53872D9BA09A}" type="pres">
      <dgm:prSet presAssocID="{09B45C53-DD53-4B7A-ACDF-97F4DC8580A0}" presName="conn" presStyleLbl="parChTrans1D2" presStyleIdx="0" presStyleCnt="1"/>
      <dgm:spPr>
        <a:prstGeom prst="blockArc">
          <a:avLst>
            <a:gd name="adj1" fmla="val 8100000"/>
            <a:gd name="adj2" fmla="val 13500000"/>
            <a:gd name="adj3" fmla="val 301"/>
          </a:avLst>
        </a:prstGeom>
      </dgm:spPr>
      <dgm:t>
        <a:bodyPr/>
        <a:lstStyle/>
        <a:p>
          <a:endParaRPr lang="en-US"/>
        </a:p>
      </dgm:t>
    </dgm:pt>
    <dgm:pt modelId="{402E133B-CBED-4855-BF4D-504A8A60D12F}" type="pres">
      <dgm:prSet presAssocID="{09B45C53-DD53-4B7A-ACDF-97F4DC8580A0}" presName="extraNode" presStyleLbl="node1" presStyleIdx="0" presStyleCnt="5"/>
      <dgm:spPr/>
      <dgm:t>
        <a:bodyPr/>
        <a:lstStyle/>
        <a:p>
          <a:endParaRPr lang="en-US"/>
        </a:p>
      </dgm:t>
    </dgm:pt>
    <dgm:pt modelId="{7DFD95E1-3062-4C45-AE4C-8E37E5FEE710}" type="pres">
      <dgm:prSet presAssocID="{09B45C53-DD53-4B7A-ACDF-97F4DC8580A0}" presName="dstNode" presStyleLbl="node1" presStyleIdx="0" presStyleCnt="5"/>
      <dgm:spPr/>
      <dgm:t>
        <a:bodyPr/>
        <a:lstStyle/>
        <a:p>
          <a:endParaRPr lang="en-US"/>
        </a:p>
      </dgm:t>
    </dgm:pt>
    <dgm:pt modelId="{3510A347-D3AB-4E3C-84E3-1DC91A2A3149}" type="pres">
      <dgm:prSet presAssocID="{0995BB92-11F5-4948-813B-1BD917E36B98}" presName="text_1" presStyleLbl="node1" presStyleIdx="0" presStyleCnt="5" custLinFactNeighborX="-1103" custLinFactNeighborY="-11193">
        <dgm:presLayoutVars>
          <dgm:bulletEnabled val="1"/>
        </dgm:presLayoutVars>
      </dgm:prSet>
      <dgm:spPr>
        <a:prstGeom prst="rect">
          <a:avLst/>
        </a:prstGeom>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5"/>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5">
        <dgm:presLayoutVars>
          <dgm:bulletEnabled val="1"/>
        </dgm:presLayoutVars>
      </dgm:prSet>
      <dgm:spPr>
        <a:prstGeom prst="rect">
          <a:avLst/>
        </a:prstGeom>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5"/>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5">
        <dgm:presLayoutVars>
          <dgm:bulletEnabled val="1"/>
        </dgm:presLayoutVars>
      </dgm:prSet>
      <dgm:spPr>
        <a:prstGeom prst="rect">
          <a:avLst/>
        </a:prstGeom>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5"/>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5">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5"/>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12BBDCEB-5A20-44F2-B515-88C8FD0538E5}" type="pres">
      <dgm:prSet presAssocID="{42FC4570-1145-43BD-8EA1-1DBF21EC37A9}" presName="text_5" presStyleLbl="node1" presStyleIdx="4" presStyleCnt="5">
        <dgm:presLayoutVars>
          <dgm:bulletEnabled val="1"/>
        </dgm:presLayoutVars>
      </dgm:prSet>
      <dgm:spPr/>
      <dgm:t>
        <a:bodyPr/>
        <a:lstStyle/>
        <a:p>
          <a:endParaRPr lang="en-US"/>
        </a:p>
      </dgm:t>
    </dgm:pt>
    <dgm:pt modelId="{BE62387C-B1F4-4BCC-9FB5-427D70A5CDF6}" type="pres">
      <dgm:prSet presAssocID="{42FC4570-1145-43BD-8EA1-1DBF21EC37A9}" presName="accent_5" presStyleCnt="0"/>
      <dgm:spPr/>
    </dgm:pt>
    <dgm:pt modelId="{FB940DE9-F3AD-49AA-A525-E30950B71CB5}" type="pres">
      <dgm:prSet presAssocID="{42FC4570-1145-43BD-8EA1-1DBF21EC37A9}" presName="accentRepeatNode" presStyleLbl="solidFgAcc1" presStyleIdx="4" presStyleCnt="5"/>
      <dgm:spPr/>
    </dgm:pt>
  </dgm:ptLst>
  <dgm:cxnLst>
    <dgm:cxn modelId="{3F50FDB0-51D9-4CF6-9029-5F5515463BC8}" type="presOf" srcId="{D0977101-1012-4110-9580-7D1065093512}" destId="{41E9B5C6-6BB2-4D34-B386-8BFC79CCCA12}" srcOrd="0" destOrd="0" presId="urn:microsoft.com/office/officeart/2008/layout/VerticalCurvedList"/>
    <dgm:cxn modelId="{09B96F1E-691F-4E07-BE29-7BBFF812E5F8}" srcId="{09B45C53-DD53-4B7A-ACDF-97F4DC8580A0}" destId="{E759CEDF-7F6F-4304-9E70-8C48F8398C5A}" srcOrd="3" destOrd="0" parTransId="{B3F6C406-6C1E-4C80-904D-C35C01FD5E75}" sibTransId="{DC2B888D-06F2-42D7-8C9E-2D32D6D34A62}"/>
    <dgm:cxn modelId="{382AEF22-E68B-4086-8C12-658BBF645056}" srcId="{09B45C53-DD53-4B7A-ACDF-97F4DC8580A0}" destId="{42FC4570-1145-43BD-8EA1-1DBF21EC37A9}" srcOrd="4" destOrd="0" parTransId="{8983D76B-E0AB-4961-83D9-349E462E9A9C}" sibTransId="{C65580BD-998F-40A8-ACD7-A0490A99712E}"/>
    <dgm:cxn modelId="{5BF320AE-9945-4859-A06C-EE341733C272}" type="presOf" srcId="{42FC4570-1145-43BD-8EA1-1DBF21EC37A9}" destId="{12BBDCEB-5A20-44F2-B515-88C8FD0538E5}" srcOrd="0" destOrd="0" presId="urn:microsoft.com/office/officeart/2008/layout/VerticalCurvedList"/>
    <dgm:cxn modelId="{E2754729-BA1C-4654-82E4-88BE472DCAD6}" type="presOf" srcId="{0995BB92-11F5-4948-813B-1BD917E36B98}" destId="{3510A347-D3AB-4E3C-84E3-1DC91A2A3149}" srcOrd="0" destOrd="0" presId="urn:microsoft.com/office/officeart/2008/layout/VerticalCurvedList"/>
    <dgm:cxn modelId="{C595E24E-DC80-44C4-99AA-4D5969B6D834}" type="presOf" srcId="{E759CEDF-7F6F-4304-9E70-8C48F8398C5A}" destId="{F486C669-4D59-4782-9C63-01EE2E0463D7}" srcOrd="0" destOrd="0" presId="urn:microsoft.com/office/officeart/2008/layout/VerticalCurvedList"/>
    <dgm:cxn modelId="{B73BB81C-EA35-4E13-B3BA-DD9AC49BFB8A}" type="presOf" srcId="{6719B380-FD27-44AC-9BDD-A9DEABAA4532}" destId="{49D189AE-D119-416A-A087-386746343807}" srcOrd="0" destOrd="0" presId="urn:microsoft.com/office/officeart/2008/layout/VerticalCurvedList"/>
    <dgm:cxn modelId="{CC878FF0-2447-4F51-8B9F-F40A0A06CF84}" type="presOf" srcId="{09B45C53-DD53-4B7A-ACDF-97F4DC8580A0}" destId="{54EA4766-5244-4E74-9AE6-29AF8180E089}" srcOrd="0" destOrd="0" presId="urn:microsoft.com/office/officeart/2008/layout/VerticalCurvedList"/>
    <dgm:cxn modelId="{95B0B108-D34B-47BE-A144-FB9F87A6492A}" srcId="{09B45C53-DD53-4B7A-ACDF-97F4DC8580A0}" destId="{6719B380-FD27-44AC-9BDD-A9DEABAA4532}" srcOrd="1" destOrd="0" parTransId="{274CDAC3-519F-458F-95E6-A3B7FBF5DCBB}" sibTransId="{1E67AC43-EF07-44C6-B1AF-4FF533C981AF}"/>
    <dgm:cxn modelId="{2EA79C51-5BF2-4FD5-BEAA-5EDEED64EE68}" srcId="{09B45C53-DD53-4B7A-ACDF-97F4DC8580A0}" destId="{D0977101-1012-4110-9580-7D1065093512}" srcOrd="2" destOrd="0" parTransId="{663ED2A6-0128-403B-A090-83AAF6C39E85}" sibTransId="{8F9EFA48-BE3A-4D51-ACF0-127BAB3F2974}"/>
    <dgm:cxn modelId="{B8310AFD-5E26-4895-88D2-746064F9F2DE}" srcId="{09B45C53-DD53-4B7A-ACDF-97F4DC8580A0}" destId="{0995BB92-11F5-4948-813B-1BD917E36B98}" srcOrd="0" destOrd="0" parTransId="{E6979ACD-26A5-4B17-B05D-1EE088CFC971}" sibTransId="{9E5BCD5C-2C60-47C5-8702-84B205F99F1B}"/>
    <dgm:cxn modelId="{3EA90047-145B-48A4-A943-399DDB0D9FC7}" type="presOf" srcId="{9E5BCD5C-2C60-47C5-8702-84B205F99F1B}" destId="{40C87744-42FC-4FE6-BDF5-53872D9BA09A}" srcOrd="0" destOrd="0" presId="urn:microsoft.com/office/officeart/2008/layout/VerticalCurvedList"/>
    <dgm:cxn modelId="{83DE7665-E10A-4687-B125-466AF8A4AAE3}" type="presParOf" srcId="{54EA4766-5244-4E74-9AE6-29AF8180E089}" destId="{687DC6EE-394A-4545-800E-DD912136A618}" srcOrd="0" destOrd="0" presId="urn:microsoft.com/office/officeart/2008/layout/VerticalCurvedList"/>
    <dgm:cxn modelId="{48D64411-03A4-4919-80A4-114F7F3FE3AD}" type="presParOf" srcId="{687DC6EE-394A-4545-800E-DD912136A618}" destId="{C719EDAB-D991-4F0E-A098-9B8317E60301}" srcOrd="0" destOrd="0" presId="urn:microsoft.com/office/officeart/2008/layout/VerticalCurvedList"/>
    <dgm:cxn modelId="{3E590207-CD52-424F-B6D8-58BA946B3495}" type="presParOf" srcId="{C719EDAB-D991-4F0E-A098-9B8317E60301}" destId="{53E65402-CF37-4D6D-9D58-6DFAAEC5C4D4}" srcOrd="0" destOrd="0" presId="urn:microsoft.com/office/officeart/2008/layout/VerticalCurvedList"/>
    <dgm:cxn modelId="{2418E972-74D8-4A62-96E5-9ABBE97E9526}" type="presParOf" srcId="{C719EDAB-D991-4F0E-A098-9B8317E60301}" destId="{40C87744-42FC-4FE6-BDF5-53872D9BA09A}" srcOrd="1" destOrd="0" presId="urn:microsoft.com/office/officeart/2008/layout/VerticalCurvedList"/>
    <dgm:cxn modelId="{FB94E3E0-54A0-4341-9D24-46E8998ACF45}" type="presParOf" srcId="{C719EDAB-D991-4F0E-A098-9B8317E60301}" destId="{402E133B-CBED-4855-BF4D-504A8A60D12F}" srcOrd="2" destOrd="0" presId="urn:microsoft.com/office/officeart/2008/layout/VerticalCurvedList"/>
    <dgm:cxn modelId="{B991C9EE-DB06-4EAF-A35B-EC9855F09D82}" type="presParOf" srcId="{C719EDAB-D991-4F0E-A098-9B8317E60301}" destId="{7DFD95E1-3062-4C45-AE4C-8E37E5FEE710}" srcOrd="3" destOrd="0" presId="urn:microsoft.com/office/officeart/2008/layout/VerticalCurvedList"/>
    <dgm:cxn modelId="{3BF5B707-0D14-467F-9572-C05F2B0394A2}" type="presParOf" srcId="{687DC6EE-394A-4545-800E-DD912136A618}" destId="{3510A347-D3AB-4E3C-84E3-1DC91A2A3149}" srcOrd="1" destOrd="0" presId="urn:microsoft.com/office/officeart/2008/layout/VerticalCurvedList"/>
    <dgm:cxn modelId="{F8A1A493-8B41-4C90-9FF0-2065CF38F6D4}" type="presParOf" srcId="{687DC6EE-394A-4545-800E-DD912136A618}" destId="{BAA30670-B9F1-4918-B6B2-991E82093CED}" srcOrd="2" destOrd="0" presId="urn:microsoft.com/office/officeart/2008/layout/VerticalCurvedList"/>
    <dgm:cxn modelId="{AF96D30A-1CC6-42D1-9F92-88FAA1C8E1C2}" type="presParOf" srcId="{BAA30670-B9F1-4918-B6B2-991E82093CED}" destId="{F95DCD4D-5DBC-4E05-84AC-0BC0E608F248}" srcOrd="0" destOrd="0" presId="urn:microsoft.com/office/officeart/2008/layout/VerticalCurvedList"/>
    <dgm:cxn modelId="{E3DB8B7D-A0B2-4280-B74C-6E6E9CF4F141}" type="presParOf" srcId="{687DC6EE-394A-4545-800E-DD912136A618}" destId="{49D189AE-D119-416A-A087-386746343807}" srcOrd="3" destOrd="0" presId="urn:microsoft.com/office/officeart/2008/layout/VerticalCurvedList"/>
    <dgm:cxn modelId="{E2A894D1-F5A3-4C38-AB6F-9CCF9DC91A62}" type="presParOf" srcId="{687DC6EE-394A-4545-800E-DD912136A618}" destId="{35FDD016-A81C-41A8-A0E0-6CF1DFED25FE}" srcOrd="4" destOrd="0" presId="urn:microsoft.com/office/officeart/2008/layout/VerticalCurvedList"/>
    <dgm:cxn modelId="{74CD7726-08D5-43A4-AC3E-E8978614DB42}" type="presParOf" srcId="{35FDD016-A81C-41A8-A0E0-6CF1DFED25FE}" destId="{AF410E85-3E60-4D5C-A73A-3ED4F4F99C2A}" srcOrd="0" destOrd="0" presId="urn:microsoft.com/office/officeart/2008/layout/VerticalCurvedList"/>
    <dgm:cxn modelId="{CA29C4FB-D111-4130-9923-30E9FC5FFC88}" type="presParOf" srcId="{687DC6EE-394A-4545-800E-DD912136A618}" destId="{41E9B5C6-6BB2-4D34-B386-8BFC79CCCA12}" srcOrd="5" destOrd="0" presId="urn:microsoft.com/office/officeart/2008/layout/VerticalCurvedList"/>
    <dgm:cxn modelId="{B7766196-4BBE-446A-BBA7-E2C8269900CF}" type="presParOf" srcId="{687DC6EE-394A-4545-800E-DD912136A618}" destId="{86928C63-8DA5-46DC-92FF-51D973B28B59}" srcOrd="6" destOrd="0" presId="urn:microsoft.com/office/officeart/2008/layout/VerticalCurvedList"/>
    <dgm:cxn modelId="{B72E2FE4-B4E6-43E2-A34C-137D4A3E6350}" type="presParOf" srcId="{86928C63-8DA5-46DC-92FF-51D973B28B59}" destId="{DC8FE0A1-59FB-4D19-85DE-552A7983729A}" srcOrd="0" destOrd="0" presId="urn:microsoft.com/office/officeart/2008/layout/VerticalCurvedList"/>
    <dgm:cxn modelId="{40F89B39-4884-43FC-8D94-45843077F66C}" type="presParOf" srcId="{687DC6EE-394A-4545-800E-DD912136A618}" destId="{F486C669-4D59-4782-9C63-01EE2E0463D7}" srcOrd="7" destOrd="0" presId="urn:microsoft.com/office/officeart/2008/layout/VerticalCurvedList"/>
    <dgm:cxn modelId="{4BC0F43D-D2DC-4B7D-AD11-0E59609A5FDC}" type="presParOf" srcId="{687DC6EE-394A-4545-800E-DD912136A618}" destId="{EA0D2CE5-3289-4605-88BB-0DE881F9740F}" srcOrd="8" destOrd="0" presId="urn:microsoft.com/office/officeart/2008/layout/VerticalCurvedList"/>
    <dgm:cxn modelId="{29BC9CBA-BFCE-4673-AD10-DC6BFAC5B931}" type="presParOf" srcId="{EA0D2CE5-3289-4605-88BB-0DE881F9740F}" destId="{A8C3C8DD-7CDC-4964-B0F5-C4D8CB4500F1}" srcOrd="0" destOrd="0" presId="urn:microsoft.com/office/officeart/2008/layout/VerticalCurvedList"/>
    <dgm:cxn modelId="{9F73682E-BD3B-4BCC-829F-82562FBAAE21}" type="presParOf" srcId="{687DC6EE-394A-4545-800E-DD912136A618}" destId="{12BBDCEB-5A20-44F2-B515-88C8FD0538E5}" srcOrd="9" destOrd="0" presId="urn:microsoft.com/office/officeart/2008/layout/VerticalCurvedList"/>
    <dgm:cxn modelId="{FB8EC69C-9179-4F87-B086-92A98DEBEBF9}" type="presParOf" srcId="{687DC6EE-394A-4545-800E-DD912136A618}" destId="{BE62387C-B1F4-4BCC-9FB5-427D70A5CDF6}" srcOrd="10" destOrd="0" presId="urn:microsoft.com/office/officeart/2008/layout/VerticalCurvedList"/>
    <dgm:cxn modelId="{11945876-FA50-4E38-BE26-B52F03EB5904}" type="presParOf" srcId="{BE62387C-B1F4-4BCC-9FB5-427D70A5CDF6}" destId="{FB940DE9-F3AD-49AA-A525-E30950B71CB5}"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وحدت و پرهیز از نزاع</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هویت دینی و انقلابی</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مبارزه با نفوذ و نفاق</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مقابله با آشوب و بغات</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4"/>
      <dgm:spPr/>
      <dgm:t>
        <a:bodyPr/>
        <a:lstStyle/>
        <a:p>
          <a:endParaRPr lang="en-US"/>
        </a:p>
      </dgm:t>
    </dgm:pt>
    <dgm:pt modelId="{40C87744-42FC-4FE6-BDF5-53872D9BA09A}" type="pres">
      <dgm:prSet presAssocID="{09B45C53-DD53-4B7A-ACDF-97F4DC8580A0}" presName="conn" presStyleLbl="parChTrans1D2" presStyleIdx="0" presStyleCnt="1"/>
      <dgm:spPr>
        <a:prstGeom prst="blockArc">
          <a:avLst>
            <a:gd name="adj1" fmla="val 8100000"/>
            <a:gd name="adj2" fmla="val 13500000"/>
            <a:gd name="adj3" fmla="val 301"/>
          </a:avLst>
        </a:prstGeom>
      </dgm:spPr>
      <dgm:t>
        <a:bodyPr/>
        <a:lstStyle/>
        <a:p>
          <a:endParaRPr lang="en-US"/>
        </a:p>
      </dgm:t>
    </dgm:pt>
    <dgm:pt modelId="{402E133B-CBED-4855-BF4D-504A8A60D12F}" type="pres">
      <dgm:prSet presAssocID="{09B45C53-DD53-4B7A-ACDF-97F4DC8580A0}" presName="extraNode" presStyleLbl="node1" presStyleIdx="0" presStyleCnt="4"/>
      <dgm:spPr/>
      <dgm:t>
        <a:bodyPr/>
        <a:lstStyle/>
        <a:p>
          <a:endParaRPr lang="en-US"/>
        </a:p>
      </dgm:t>
    </dgm:pt>
    <dgm:pt modelId="{7DFD95E1-3062-4C45-AE4C-8E37E5FEE710}" type="pres">
      <dgm:prSet presAssocID="{09B45C53-DD53-4B7A-ACDF-97F4DC8580A0}" presName="dstNode" presStyleLbl="node1" presStyleIdx="0" presStyleCnt="4"/>
      <dgm:spPr/>
      <dgm:t>
        <a:bodyPr/>
        <a:lstStyle/>
        <a:p>
          <a:endParaRPr lang="en-US"/>
        </a:p>
      </dgm:t>
    </dgm:pt>
    <dgm:pt modelId="{3510A347-D3AB-4E3C-84E3-1DC91A2A3149}" type="pres">
      <dgm:prSet presAssocID="{0995BB92-11F5-4948-813B-1BD917E36B98}" presName="text_1" presStyleLbl="node1" presStyleIdx="0" presStyleCnt="4" custLinFactNeighborX="-1103" custLinFactNeighborY="-11193">
        <dgm:presLayoutVars>
          <dgm:bulletEnabled val="1"/>
        </dgm:presLayoutVars>
      </dgm:prSet>
      <dgm:spPr>
        <a:prstGeom prst="rect">
          <a:avLst/>
        </a:prstGeom>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4"/>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4">
        <dgm:presLayoutVars>
          <dgm:bulletEnabled val="1"/>
        </dgm:presLayoutVars>
      </dgm:prSet>
      <dgm:spPr>
        <a:prstGeom prst="rect">
          <a:avLst/>
        </a:prstGeom>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4"/>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4">
        <dgm:presLayoutVars>
          <dgm:bulletEnabled val="1"/>
        </dgm:presLayoutVars>
      </dgm:prSet>
      <dgm:spPr>
        <a:prstGeom prst="rect">
          <a:avLst/>
        </a:prstGeom>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4"/>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4">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4"/>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Lst>
  <dgm:cxnLst>
    <dgm:cxn modelId="{B8310AFD-5E26-4895-88D2-746064F9F2DE}" srcId="{09B45C53-DD53-4B7A-ACDF-97F4DC8580A0}" destId="{0995BB92-11F5-4948-813B-1BD917E36B98}" srcOrd="0" destOrd="0" parTransId="{E6979ACD-26A5-4B17-B05D-1EE088CFC971}" sibTransId="{9E5BCD5C-2C60-47C5-8702-84B205F99F1B}"/>
    <dgm:cxn modelId="{F1467B64-B04D-4B31-80E9-73B4429BB82E}" type="presOf" srcId="{09B45C53-DD53-4B7A-ACDF-97F4DC8580A0}" destId="{54EA4766-5244-4E74-9AE6-29AF8180E089}" srcOrd="0" destOrd="0" presId="urn:microsoft.com/office/officeart/2008/layout/VerticalCurvedList"/>
    <dgm:cxn modelId="{2048EC15-E59C-4329-AF58-B85A7751513B}" type="presOf" srcId="{6719B380-FD27-44AC-9BDD-A9DEABAA4532}" destId="{49D189AE-D119-416A-A087-386746343807}" srcOrd="0" destOrd="0" presId="urn:microsoft.com/office/officeart/2008/layout/VerticalCurvedList"/>
    <dgm:cxn modelId="{DF5A65AC-3661-4537-85E3-EE6AAC7A9767}" type="presOf" srcId="{D0977101-1012-4110-9580-7D1065093512}" destId="{41E9B5C6-6BB2-4D34-B386-8BFC79CCCA12}" srcOrd="0" destOrd="0" presId="urn:microsoft.com/office/officeart/2008/layout/VerticalCurvedList"/>
    <dgm:cxn modelId="{4BE88500-6015-4E2C-8D9C-3C8BB77EADE0}" type="presOf" srcId="{0995BB92-11F5-4948-813B-1BD917E36B98}" destId="{3510A347-D3AB-4E3C-84E3-1DC91A2A3149}" srcOrd="0" destOrd="0" presId="urn:microsoft.com/office/officeart/2008/layout/VerticalCurvedList"/>
    <dgm:cxn modelId="{2EA79C51-5BF2-4FD5-BEAA-5EDEED64EE68}" srcId="{09B45C53-DD53-4B7A-ACDF-97F4DC8580A0}" destId="{D0977101-1012-4110-9580-7D1065093512}" srcOrd="2" destOrd="0" parTransId="{663ED2A6-0128-403B-A090-83AAF6C39E85}" sibTransId="{8F9EFA48-BE3A-4D51-ACF0-127BAB3F2974}"/>
    <dgm:cxn modelId="{9B1713F6-C6B1-42B0-9E2C-7DE3ECE2E60E}" type="presOf" srcId="{9E5BCD5C-2C60-47C5-8702-84B205F99F1B}" destId="{40C87744-42FC-4FE6-BDF5-53872D9BA09A}" srcOrd="0" destOrd="0" presId="urn:microsoft.com/office/officeart/2008/layout/VerticalCurvedList"/>
    <dgm:cxn modelId="{95B0B108-D34B-47BE-A144-FB9F87A6492A}" srcId="{09B45C53-DD53-4B7A-ACDF-97F4DC8580A0}" destId="{6719B380-FD27-44AC-9BDD-A9DEABAA4532}" srcOrd="1" destOrd="0" parTransId="{274CDAC3-519F-458F-95E6-A3B7FBF5DCBB}" sibTransId="{1E67AC43-EF07-44C6-B1AF-4FF533C981AF}"/>
    <dgm:cxn modelId="{09B96F1E-691F-4E07-BE29-7BBFF812E5F8}" srcId="{09B45C53-DD53-4B7A-ACDF-97F4DC8580A0}" destId="{E759CEDF-7F6F-4304-9E70-8C48F8398C5A}" srcOrd="3" destOrd="0" parTransId="{B3F6C406-6C1E-4C80-904D-C35C01FD5E75}" sibTransId="{DC2B888D-06F2-42D7-8C9E-2D32D6D34A62}"/>
    <dgm:cxn modelId="{0B6E332C-3B0A-4D96-8D2D-9E56965CF507}" type="presOf" srcId="{E759CEDF-7F6F-4304-9E70-8C48F8398C5A}" destId="{F486C669-4D59-4782-9C63-01EE2E0463D7}" srcOrd="0" destOrd="0" presId="urn:microsoft.com/office/officeart/2008/layout/VerticalCurvedList"/>
    <dgm:cxn modelId="{2759A868-E8B8-4937-A8D0-CF71190E2748}" type="presParOf" srcId="{54EA4766-5244-4E74-9AE6-29AF8180E089}" destId="{687DC6EE-394A-4545-800E-DD912136A618}" srcOrd="0" destOrd="0" presId="urn:microsoft.com/office/officeart/2008/layout/VerticalCurvedList"/>
    <dgm:cxn modelId="{5C0E4DF1-2E65-4469-AC52-360BF68BB69E}" type="presParOf" srcId="{687DC6EE-394A-4545-800E-DD912136A618}" destId="{C719EDAB-D991-4F0E-A098-9B8317E60301}" srcOrd="0" destOrd="0" presId="urn:microsoft.com/office/officeart/2008/layout/VerticalCurvedList"/>
    <dgm:cxn modelId="{100876F0-4A3A-4B7A-861D-E36B8F0A7DFB}" type="presParOf" srcId="{C719EDAB-D991-4F0E-A098-9B8317E60301}" destId="{53E65402-CF37-4D6D-9D58-6DFAAEC5C4D4}" srcOrd="0" destOrd="0" presId="urn:microsoft.com/office/officeart/2008/layout/VerticalCurvedList"/>
    <dgm:cxn modelId="{2A0A2C36-54A6-45F5-8D11-D659F4282034}" type="presParOf" srcId="{C719EDAB-D991-4F0E-A098-9B8317E60301}" destId="{40C87744-42FC-4FE6-BDF5-53872D9BA09A}" srcOrd="1" destOrd="0" presId="urn:microsoft.com/office/officeart/2008/layout/VerticalCurvedList"/>
    <dgm:cxn modelId="{15598D83-5AB3-407C-B24C-DA42C3344B72}" type="presParOf" srcId="{C719EDAB-D991-4F0E-A098-9B8317E60301}" destId="{402E133B-CBED-4855-BF4D-504A8A60D12F}" srcOrd="2" destOrd="0" presId="urn:microsoft.com/office/officeart/2008/layout/VerticalCurvedList"/>
    <dgm:cxn modelId="{F444E560-D523-4C9F-BF9A-0B52A60E712F}" type="presParOf" srcId="{C719EDAB-D991-4F0E-A098-9B8317E60301}" destId="{7DFD95E1-3062-4C45-AE4C-8E37E5FEE710}" srcOrd="3" destOrd="0" presId="urn:microsoft.com/office/officeart/2008/layout/VerticalCurvedList"/>
    <dgm:cxn modelId="{C658B513-3B5C-4C2B-8FA4-F35A1B302F7F}" type="presParOf" srcId="{687DC6EE-394A-4545-800E-DD912136A618}" destId="{3510A347-D3AB-4E3C-84E3-1DC91A2A3149}" srcOrd="1" destOrd="0" presId="urn:microsoft.com/office/officeart/2008/layout/VerticalCurvedList"/>
    <dgm:cxn modelId="{A8B37720-B88F-404A-A38F-C8A1C945E123}" type="presParOf" srcId="{687DC6EE-394A-4545-800E-DD912136A618}" destId="{BAA30670-B9F1-4918-B6B2-991E82093CED}" srcOrd="2" destOrd="0" presId="urn:microsoft.com/office/officeart/2008/layout/VerticalCurvedList"/>
    <dgm:cxn modelId="{EDBF79FA-8C1E-447D-BD66-630E2BD81BED}" type="presParOf" srcId="{BAA30670-B9F1-4918-B6B2-991E82093CED}" destId="{F95DCD4D-5DBC-4E05-84AC-0BC0E608F248}" srcOrd="0" destOrd="0" presId="urn:microsoft.com/office/officeart/2008/layout/VerticalCurvedList"/>
    <dgm:cxn modelId="{3979BDFD-491B-4859-B6CD-FA897023E487}" type="presParOf" srcId="{687DC6EE-394A-4545-800E-DD912136A618}" destId="{49D189AE-D119-416A-A087-386746343807}" srcOrd="3" destOrd="0" presId="urn:microsoft.com/office/officeart/2008/layout/VerticalCurvedList"/>
    <dgm:cxn modelId="{3F2815B8-A90B-4ACD-95CA-0B3D0377BED7}" type="presParOf" srcId="{687DC6EE-394A-4545-800E-DD912136A618}" destId="{35FDD016-A81C-41A8-A0E0-6CF1DFED25FE}" srcOrd="4" destOrd="0" presId="urn:microsoft.com/office/officeart/2008/layout/VerticalCurvedList"/>
    <dgm:cxn modelId="{70C8A653-A86C-4D86-AD87-30C1BC10468D}" type="presParOf" srcId="{35FDD016-A81C-41A8-A0E0-6CF1DFED25FE}" destId="{AF410E85-3E60-4D5C-A73A-3ED4F4F99C2A}" srcOrd="0" destOrd="0" presId="urn:microsoft.com/office/officeart/2008/layout/VerticalCurvedList"/>
    <dgm:cxn modelId="{24687A6D-6ECA-46E3-9D1F-44C653607251}" type="presParOf" srcId="{687DC6EE-394A-4545-800E-DD912136A618}" destId="{41E9B5C6-6BB2-4D34-B386-8BFC79CCCA12}" srcOrd="5" destOrd="0" presId="urn:microsoft.com/office/officeart/2008/layout/VerticalCurvedList"/>
    <dgm:cxn modelId="{F29FDF1C-82EE-4E09-B450-E28B2EEA9F8C}" type="presParOf" srcId="{687DC6EE-394A-4545-800E-DD912136A618}" destId="{86928C63-8DA5-46DC-92FF-51D973B28B59}" srcOrd="6" destOrd="0" presId="urn:microsoft.com/office/officeart/2008/layout/VerticalCurvedList"/>
    <dgm:cxn modelId="{B886EC90-3817-418C-9CB8-89D65D93B6B4}" type="presParOf" srcId="{86928C63-8DA5-46DC-92FF-51D973B28B59}" destId="{DC8FE0A1-59FB-4D19-85DE-552A7983729A}" srcOrd="0" destOrd="0" presId="urn:microsoft.com/office/officeart/2008/layout/VerticalCurvedList"/>
    <dgm:cxn modelId="{E30B0C5A-5736-4D9B-A8EB-1695D43924C5}" type="presParOf" srcId="{687DC6EE-394A-4545-800E-DD912136A618}" destId="{F486C669-4D59-4782-9C63-01EE2E0463D7}" srcOrd="7" destOrd="0" presId="urn:microsoft.com/office/officeart/2008/layout/VerticalCurvedList"/>
    <dgm:cxn modelId="{2EFE8C02-7B4B-4C42-924D-AC00F2E7E516}" type="presParOf" srcId="{687DC6EE-394A-4545-800E-DD912136A618}" destId="{EA0D2CE5-3289-4605-88BB-0DE881F9740F}" srcOrd="8" destOrd="0" presId="urn:microsoft.com/office/officeart/2008/layout/VerticalCurvedList"/>
    <dgm:cxn modelId="{4AB3028C-B4F8-41FA-A49B-57533EE95A05}" type="presParOf" srcId="{EA0D2CE5-3289-4605-88BB-0DE881F9740F}" destId="{A8C3C8DD-7CDC-4964-B0F5-C4D8CB4500F1}"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پذیرش اصل ولایت الهی</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اطاعت آگاهانه از ولی الهی</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تسلیم و رضایت قلبی</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اجتناب از تفرقه و نزاع</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4DF69034-160C-4942-A7AA-D214B79BE8C4}">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دوستی و نصرت اولیای الهی</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3DA11461-2142-4EFB-B784-0847B99029C7}" type="parTrans" cxnId="{06BDF3D4-7694-420E-B3B8-F70678A9B099}">
      <dgm:prSet/>
      <dgm:spPr/>
      <dgm:t>
        <a:bodyPr/>
        <a:lstStyle/>
        <a:p>
          <a:endParaRPr lang="en-US"/>
        </a:p>
      </dgm:t>
    </dgm:pt>
    <dgm:pt modelId="{DCAFBE1B-A872-44DE-AB11-643A7FDAABA0}" type="sibTrans" cxnId="{06BDF3D4-7694-420E-B3B8-F70678A9B099}">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5"/>
      <dgm:spPr/>
      <dgm:t>
        <a:bodyPr/>
        <a:lstStyle/>
        <a:p>
          <a:endParaRPr lang="en-US"/>
        </a:p>
      </dgm:t>
    </dgm:pt>
    <dgm:pt modelId="{40C87744-42FC-4FE6-BDF5-53872D9BA09A}" type="pres">
      <dgm:prSet presAssocID="{09B45C53-DD53-4B7A-ACDF-97F4DC8580A0}" presName="conn" presStyleLbl="parChTrans1D2" presStyleIdx="0" presStyleCnt="1"/>
      <dgm:spPr>
        <a:prstGeom prst="blockArc">
          <a:avLst>
            <a:gd name="adj1" fmla="val 8100000"/>
            <a:gd name="adj2" fmla="val 13500000"/>
            <a:gd name="adj3" fmla="val 301"/>
          </a:avLst>
        </a:prstGeom>
      </dgm:spPr>
      <dgm:t>
        <a:bodyPr/>
        <a:lstStyle/>
        <a:p>
          <a:endParaRPr lang="en-US"/>
        </a:p>
      </dgm:t>
    </dgm:pt>
    <dgm:pt modelId="{402E133B-CBED-4855-BF4D-504A8A60D12F}" type="pres">
      <dgm:prSet presAssocID="{09B45C53-DD53-4B7A-ACDF-97F4DC8580A0}" presName="extraNode" presStyleLbl="node1" presStyleIdx="0" presStyleCnt="5"/>
      <dgm:spPr/>
      <dgm:t>
        <a:bodyPr/>
        <a:lstStyle/>
        <a:p>
          <a:endParaRPr lang="en-US"/>
        </a:p>
      </dgm:t>
    </dgm:pt>
    <dgm:pt modelId="{7DFD95E1-3062-4C45-AE4C-8E37E5FEE710}" type="pres">
      <dgm:prSet presAssocID="{09B45C53-DD53-4B7A-ACDF-97F4DC8580A0}" presName="dstNode" presStyleLbl="node1" presStyleIdx="0" presStyleCnt="5"/>
      <dgm:spPr/>
      <dgm:t>
        <a:bodyPr/>
        <a:lstStyle/>
        <a:p>
          <a:endParaRPr lang="en-US"/>
        </a:p>
      </dgm:t>
    </dgm:pt>
    <dgm:pt modelId="{3510A347-D3AB-4E3C-84E3-1DC91A2A3149}" type="pres">
      <dgm:prSet presAssocID="{0995BB92-11F5-4948-813B-1BD917E36B98}" presName="text_1" presStyleLbl="node1" presStyleIdx="0" presStyleCnt="5" custLinFactNeighborX="-1103" custLinFactNeighborY="-11193">
        <dgm:presLayoutVars>
          <dgm:bulletEnabled val="1"/>
        </dgm:presLayoutVars>
      </dgm:prSet>
      <dgm:spPr>
        <a:prstGeom prst="rect">
          <a:avLst/>
        </a:prstGeom>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5"/>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5">
        <dgm:presLayoutVars>
          <dgm:bulletEnabled val="1"/>
        </dgm:presLayoutVars>
      </dgm:prSet>
      <dgm:spPr>
        <a:prstGeom prst="rect">
          <a:avLst/>
        </a:prstGeom>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5"/>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5">
        <dgm:presLayoutVars>
          <dgm:bulletEnabled val="1"/>
        </dgm:presLayoutVars>
      </dgm:prSet>
      <dgm:spPr>
        <a:prstGeom prst="rect">
          <a:avLst/>
        </a:prstGeom>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5"/>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5" custLinFactNeighborX="-118" custLinFactNeighborY="6335">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5"/>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6424CB94-7C76-43F8-909C-74B6FBE59590}" type="pres">
      <dgm:prSet presAssocID="{4DF69034-160C-4942-A7AA-D214B79BE8C4}" presName="text_5" presStyleLbl="node1" presStyleIdx="4" presStyleCnt="5">
        <dgm:presLayoutVars>
          <dgm:bulletEnabled val="1"/>
        </dgm:presLayoutVars>
      </dgm:prSet>
      <dgm:spPr/>
      <dgm:t>
        <a:bodyPr/>
        <a:lstStyle/>
        <a:p>
          <a:endParaRPr lang="en-US"/>
        </a:p>
      </dgm:t>
    </dgm:pt>
    <dgm:pt modelId="{4EB4CB57-3CC9-4086-AE5D-0C1A7EA8465A}" type="pres">
      <dgm:prSet presAssocID="{4DF69034-160C-4942-A7AA-D214B79BE8C4}" presName="accent_5" presStyleCnt="0"/>
      <dgm:spPr/>
    </dgm:pt>
    <dgm:pt modelId="{E66782A3-8275-4877-BFD1-0FFF6B1943A9}" type="pres">
      <dgm:prSet presAssocID="{4DF69034-160C-4942-A7AA-D214B79BE8C4}" presName="accentRepeatNode" presStyleLbl="solidFgAcc1" presStyleIdx="4" presStyleCnt="5"/>
      <dgm:spPr/>
    </dgm:pt>
  </dgm:ptLst>
  <dgm:cxnLst>
    <dgm:cxn modelId="{43610472-62BC-4D31-943B-84AA29117995}" type="presOf" srcId="{6719B380-FD27-44AC-9BDD-A9DEABAA4532}" destId="{49D189AE-D119-416A-A087-386746343807}" srcOrd="0" destOrd="0" presId="urn:microsoft.com/office/officeart/2008/layout/VerticalCurvedList"/>
    <dgm:cxn modelId="{09B96F1E-691F-4E07-BE29-7BBFF812E5F8}" srcId="{09B45C53-DD53-4B7A-ACDF-97F4DC8580A0}" destId="{E759CEDF-7F6F-4304-9E70-8C48F8398C5A}" srcOrd="3" destOrd="0" parTransId="{B3F6C406-6C1E-4C80-904D-C35C01FD5E75}" sibTransId="{DC2B888D-06F2-42D7-8C9E-2D32D6D34A62}"/>
    <dgm:cxn modelId="{06BDF3D4-7694-420E-B3B8-F70678A9B099}" srcId="{09B45C53-DD53-4B7A-ACDF-97F4DC8580A0}" destId="{4DF69034-160C-4942-A7AA-D214B79BE8C4}" srcOrd="4" destOrd="0" parTransId="{3DA11461-2142-4EFB-B784-0847B99029C7}" sibTransId="{DCAFBE1B-A872-44DE-AB11-643A7FDAABA0}"/>
    <dgm:cxn modelId="{F94F05E4-4B24-4365-B0A5-D36E84057884}" type="presOf" srcId="{4DF69034-160C-4942-A7AA-D214B79BE8C4}" destId="{6424CB94-7C76-43F8-909C-74B6FBE59590}" srcOrd="0" destOrd="0" presId="urn:microsoft.com/office/officeart/2008/layout/VerticalCurvedList"/>
    <dgm:cxn modelId="{ABDE9BEB-82B7-43CD-9795-67A6A564FD68}" type="presOf" srcId="{0995BB92-11F5-4948-813B-1BD917E36B98}" destId="{3510A347-D3AB-4E3C-84E3-1DC91A2A3149}" srcOrd="0" destOrd="0" presId="urn:microsoft.com/office/officeart/2008/layout/VerticalCurvedList"/>
    <dgm:cxn modelId="{666622B5-6F50-4A78-99C8-9845E08F0851}" type="presOf" srcId="{9E5BCD5C-2C60-47C5-8702-84B205F99F1B}" destId="{40C87744-42FC-4FE6-BDF5-53872D9BA09A}" srcOrd="0" destOrd="0" presId="urn:microsoft.com/office/officeart/2008/layout/VerticalCurvedList"/>
    <dgm:cxn modelId="{BB5D52DC-148A-4995-9D52-A6207D9030B6}" type="presOf" srcId="{E759CEDF-7F6F-4304-9E70-8C48F8398C5A}" destId="{F486C669-4D59-4782-9C63-01EE2E0463D7}" srcOrd="0" destOrd="0" presId="urn:microsoft.com/office/officeart/2008/layout/VerticalCurvedList"/>
    <dgm:cxn modelId="{31B6E15F-412F-4CAD-B38D-912FBF27F129}" type="presOf" srcId="{09B45C53-DD53-4B7A-ACDF-97F4DC8580A0}" destId="{54EA4766-5244-4E74-9AE6-29AF8180E089}" srcOrd="0" destOrd="0" presId="urn:microsoft.com/office/officeart/2008/layout/VerticalCurvedList"/>
    <dgm:cxn modelId="{95B0B108-D34B-47BE-A144-FB9F87A6492A}" srcId="{09B45C53-DD53-4B7A-ACDF-97F4DC8580A0}" destId="{6719B380-FD27-44AC-9BDD-A9DEABAA4532}" srcOrd="1" destOrd="0" parTransId="{274CDAC3-519F-458F-95E6-A3B7FBF5DCBB}" sibTransId="{1E67AC43-EF07-44C6-B1AF-4FF533C981AF}"/>
    <dgm:cxn modelId="{2EA79C51-5BF2-4FD5-BEAA-5EDEED64EE68}" srcId="{09B45C53-DD53-4B7A-ACDF-97F4DC8580A0}" destId="{D0977101-1012-4110-9580-7D1065093512}" srcOrd="2" destOrd="0" parTransId="{663ED2A6-0128-403B-A090-83AAF6C39E85}" sibTransId="{8F9EFA48-BE3A-4D51-ACF0-127BAB3F2974}"/>
    <dgm:cxn modelId="{9CA193F0-AB47-4970-902C-3500DD98C419}" type="presOf" srcId="{D0977101-1012-4110-9580-7D1065093512}" destId="{41E9B5C6-6BB2-4D34-B386-8BFC79CCCA12}" srcOrd="0" destOrd="0" presId="urn:microsoft.com/office/officeart/2008/layout/VerticalCurvedList"/>
    <dgm:cxn modelId="{B8310AFD-5E26-4895-88D2-746064F9F2DE}" srcId="{09B45C53-DD53-4B7A-ACDF-97F4DC8580A0}" destId="{0995BB92-11F5-4948-813B-1BD917E36B98}" srcOrd="0" destOrd="0" parTransId="{E6979ACD-26A5-4B17-B05D-1EE088CFC971}" sibTransId="{9E5BCD5C-2C60-47C5-8702-84B205F99F1B}"/>
    <dgm:cxn modelId="{EA6897EE-6FDE-4DFD-8A43-78072E861A2B}" type="presParOf" srcId="{54EA4766-5244-4E74-9AE6-29AF8180E089}" destId="{687DC6EE-394A-4545-800E-DD912136A618}" srcOrd="0" destOrd="0" presId="urn:microsoft.com/office/officeart/2008/layout/VerticalCurvedList"/>
    <dgm:cxn modelId="{1709501A-98D2-4D65-8980-80B3E350D476}" type="presParOf" srcId="{687DC6EE-394A-4545-800E-DD912136A618}" destId="{C719EDAB-D991-4F0E-A098-9B8317E60301}" srcOrd="0" destOrd="0" presId="urn:microsoft.com/office/officeart/2008/layout/VerticalCurvedList"/>
    <dgm:cxn modelId="{82C8F8AE-8918-4FE3-9802-03D5EC888437}" type="presParOf" srcId="{C719EDAB-D991-4F0E-A098-9B8317E60301}" destId="{53E65402-CF37-4D6D-9D58-6DFAAEC5C4D4}" srcOrd="0" destOrd="0" presId="urn:microsoft.com/office/officeart/2008/layout/VerticalCurvedList"/>
    <dgm:cxn modelId="{96B41C9D-68BF-405B-B1EC-1915D3E82C5D}" type="presParOf" srcId="{C719EDAB-D991-4F0E-A098-9B8317E60301}" destId="{40C87744-42FC-4FE6-BDF5-53872D9BA09A}" srcOrd="1" destOrd="0" presId="urn:microsoft.com/office/officeart/2008/layout/VerticalCurvedList"/>
    <dgm:cxn modelId="{65D5D4BF-9C1D-49EB-999B-725DB2245647}" type="presParOf" srcId="{C719EDAB-D991-4F0E-A098-9B8317E60301}" destId="{402E133B-CBED-4855-BF4D-504A8A60D12F}" srcOrd="2" destOrd="0" presId="urn:microsoft.com/office/officeart/2008/layout/VerticalCurvedList"/>
    <dgm:cxn modelId="{BC1956A2-54B5-4813-AED8-845C05F58C07}" type="presParOf" srcId="{C719EDAB-D991-4F0E-A098-9B8317E60301}" destId="{7DFD95E1-3062-4C45-AE4C-8E37E5FEE710}" srcOrd="3" destOrd="0" presId="urn:microsoft.com/office/officeart/2008/layout/VerticalCurvedList"/>
    <dgm:cxn modelId="{CC1C68CB-1220-45D5-BAE0-270E0371E837}" type="presParOf" srcId="{687DC6EE-394A-4545-800E-DD912136A618}" destId="{3510A347-D3AB-4E3C-84E3-1DC91A2A3149}" srcOrd="1" destOrd="0" presId="urn:microsoft.com/office/officeart/2008/layout/VerticalCurvedList"/>
    <dgm:cxn modelId="{9642FA5E-B659-4365-88C6-CB210C0AB8F5}" type="presParOf" srcId="{687DC6EE-394A-4545-800E-DD912136A618}" destId="{BAA30670-B9F1-4918-B6B2-991E82093CED}" srcOrd="2" destOrd="0" presId="urn:microsoft.com/office/officeart/2008/layout/VerticalCurvedList"/>
    <dgm:cxn modelId="{9FC85E6E-CC82-47AC-B806-0875B3528E62}" type="presParOf" srcId="{BAA30670-B9F1-4918-B6B2-991E82093CED}" destId="{F95DCD4D-5DBC-4E05-84AC-0BC0E608F248}" srcOrd="0" destOrd="0" presId="urn:microsoft.com/office/officeart/2008/layout/VerticalCurvedList"/>
    <dgm:cxn modelId="{0C3CE455-BAF1-49A0-947F-5F5FC25FCF8C}" type="presParOf" srcId="{687DC6EE-394A-4545-800E-DD912136A618}" destId="{49D189AE-D119-416A-A087-386746343807}" srcOrd="3" destOrd="0" presId="urn:microsoft.com/office/officeart/2008/layout/VerticalCurvedList"/>
    <dgm:cxn modelId="{016EB03C-3C79-478D-97DA-AE4725E36013}" type="presParOf" srcId="{687DC6EE-394A-4545-800E-DD912136A618}" destId="{35FDD016-A81C-41A8-A0E0-6CF1DFED25FE}" srcOrd="4" destOrd="0" presId="urn:microsoft.com/office/officeart/2008/layout/VerticalCurvedList"/>
    <dgm:cxn modelId="{9A1077E3-EFDD-47B0-A306-7D726B8D447C}" type="presParOf" srcId="{35FDD016-A81C-41A8-A0E0-6CF1DFED25FE}" destId="{AF410E85-3E60-4D5C-A73A-3ED4F4F99C2A}" srcOrd="0" destOrd="0" presId="urn:microsoft.com/office/officeart/2008/layout/VerticalCurvedList"/>
    <dgm:cxn modelId="{97EEE571-C0F3-4E9F-B3D9-4CD3F7616606}" type="presParOf" srcId="{687DC6EE-394A-4545-800E-DD912136A618}" destId="{41E9B5C6-6BB2-4D34-B386-8BFC79CCCA12}" srcOrd="5" destOrd="0" presId="urn:microsoft.com/office/officeart/2008/layout/VerticalCurvedList"/>
    <dgm:cxn modelId="{C6441E7B-0F50-4355-8D2A-635659D93085}" type="presParOf" srcId="{687DC6EE-394A-4545-800E-DD912136A618}" destId="{86928C63-8DA5-46DC-92FF-51D973B28B59}" srcOrd="6" destOrd="0" presId="urn:microsoft.com/office/officeart/2008/layout/VerticalCurvedList"/>
    <dgm:cxn modelId="{BD7D8820-E1DE-4CCD-89DF-DB5904D0D5B3}" type="presParOf" srcId="{86928C63-8DA5-46DC-92FF-51D973B28B59}" destId="{DC8FE0A1-59FB-4D19-85DE-552A7983729A}" srcOrd="0" destOrd="0" presId="urn:microsoft.com/office/officeart/2008/layout/VerticalCurvedList"/>
    <dgm:cxn modelId="{2C527AA3-1FC5-44E1-9564-4A1CC77DDF5B}" type="presParOf" srcId="{687DC6EE-394A-4545-800E-DD912136A618}" destId="{F486C669-4D59-4782-9C63-01EE2E0463D7}" srcOrd="7" destOrd="0" presId="urn:microsoft.com/office/officeart/2008/layout/VerticalCurvedList"/>
    <dgm:cxn modelId="{846BDBC1-C939-4A11-A75F-B9629F78AB5C}" type="presParOf" srcId="{687DC6EE-394A-4545-800E-DD912136A618}" destId="{EA0D2CE5-3289-4605-88BB-0DE881F9740F}" srcOrd="8" destOrd="0" presId="urn:microsoft.com/office/officeart/2008/layout/VerticalCurvedList"/>
    <dgm:cxn modelId="{28C1B20C-F94F-4A85-B5BE-A3B2CCDEEC78}" type="presParOf" srcId="{EA0D2CE5-3289-4605-88BB-0DE881F9740F}" destId="{A8C3C8DD-7CDC-4964-B0F5-C4D8CB4500F1}" srcOrd="0" destOrd="0" presId="urn:microsoft.com/office/officeart/2008/layout/VerticalCurvedList"/>
    <dgm:cxn modelId="{6669586A-8AE1-4D78-ABEE-AFF835E4C847}" type="presParOf" srcId="{687DC6EE-394A-4545-800E-DD912136A618}" destId="{6424CB94-7C76-43F8-909C-74B6FBE59590}" srcOrd="9" destOrd="0" presId="urn:microsoft.com/office/officeart/2008/layout/VerticalCurvedList"/>
    <dgm:cxn modelId="{0F26C2ED-C7C6-4927-856D-3CEC8C0DD4D7}" type="presParOf" srcId="{687DC6EE-394A-4545-800E-DD912136A618}" destId="{4EB4CB57-3CC9-4086-AE5D-0C1A7EA8465A}" srcOrd="10" destOrd="0" presId="urn:microsoft.com/office/officeart/2008/layout/VerticalCurvedList"/>
    <dgm:cxn modelId="{CBAD0EED-5DA6-4115-8D99-66D48DC26F07}" type="presParOf" srcId="{4EB4CB57-3CC9-4086-AE5D-0C1A7EA8465A}" destId="{E66782A3-8275-4877-BFD1-0FFF6B1943A9}"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C87279-6398-4FF9-B746-455D64726F08}">
      <dsp:nvSpPr>
        <dsp:cNvPr id="0" name=""/>
        <dsp:cNvSpPr/>
      </dsp:nvSpPr>
      <dsp:spPr>
        <a:xfrm>
          <a:off x="5231105" y="4627313"/>
          <a:ext cx="276620" cy="1687160"/>
        </a:xfrm>
        <a:custGeom>
          <a:avLst/>
          <a:gdLst/>
          <a:ahLst/>
          <a:cxnLst/>
          <a:rect l="0" t="0" r="0" b="0"/>
          <a:pathLst>
            <a:path>
              <a:moveTo>
                <a:pt x="276620" y="0"/>
              </a:moveTo>
              <a:lnTo>
                <a:pt x="138310" y="0"/>
              </a:lnTo>
              <a:lnTo>
                <a:pt x="138310" y="1687160"/>
              </a:lnTo>
              <a:lnTo>
                <a:pt x="0" y="168716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3083414" y="5428151"/>
        <a:ext cx="4572003" cy="85484"/>
      </dsp:txXfrm>
    </dsp:sp>
    <dsp:sp modelId="{5B2E325C-290E-4C6B-8AC6-5492D455FAE1}">
      <dsp:nvSpPr>
        <dsp:cNvPr id="0" name=""/>
        <dsp:cNvSpPr/>
      </dsp:nvSpPr>
      <dsp:spPr>
        <a:xfrm>
          <a:off x="5231105" y="4627313"/>
          <a:ext cx="276620" cy="1130035"/>
        </a:xfrm>
        <a:custGeom>
          <a:avLst/>
          <a:gdLst/>
          <a:ahLst/>
          <a:cxnLst/>
          <a:rect l="0" t="0" r="0" b="0"/>
          <a:pathLst>
            <a:path>
              <a:moveTo>
                <a:pt x="276620" y="0"/>
              </a:moveTo>
              <a:lnTo>
                <a:pt x="138310" y="0"/>
              </a:lnTo>
              <a:lnTo>
                <a:pt x="138310" y="1130035"/>
              </a:lnTo>
              <a:lnTo>
                <a:pt x="0" y="1130035"/>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083414" y="5163246"/>
        <a:ext cx="4572003" cy="58169"/>
      </dsp:txXfrm>
    </dsp:sp>
    <dsp:sp modelId="{7C230139-6CD7-4C4D-BCDF-6E27EBD93E97}">
      <dsp:nvSpPr>
        <dsp:cNvPr id="0" name=""/>
        <dsp:cNvSpPr/>
      </dsp:nvSpPr>
      <dsp:spPr>
        <a:xfrm>
          <a:off x="5231105" y="4627313"/>
          <a:ext cx="276620" cy="572909"/>
        </a:xfrm>
        <a:custGeom>
          <a:avLst/>
          <a:gdLst/>
          <a:ahLst/>
          <a:cxnLst/>
          <a:rect l="0" t="0" r="0" b="0"/>
          <a:pathLst>
            <a:path>
              <a:moveTo>
                <a:pt x="276620" y="0"/>
              </a:moveTo>
              <a:lnTo>
                <a:pt x="138310" y="0"/>
              </a:lnTo>
              <a:lnTo>
                <a:pt x="138310" y="572909"/>
              </a:lnTo>
              <a:lnTo>
                <a:pt x="0" y="572909"/>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083414" y="4897863"/>
        <a:ext cx="4572003" cy="31809"/>
      </dsp:txXfrm>
    </dsp:sp>
    <dsp:sp modelId="{91488D33-C3E4-4898-9800-75C36C1D3864}">
      <dsp:nvSpPr>
        <dsp:cNvPr id="0" name=""/>
        <dsp:cNvSpPr/>
      </dsp:nvSpPr>
      <dsp:spPr>
        <a:xfrm>
          <a:off x="5231105" y="4581593"/>
          <a:ext cx="276620" cy="91440"/>
        </a:xfrm>
        <a:custGeom>
          <a:avLst/>
          <a:gdLst/>
          <a:ahLst/>
          <a:cxnLst/>
          <a:rect l="0" t="0" r="0" b="0"/>
          <a:pathLst>
            <a:path>
              <a:moveTo>
                <a:pt x="276620" y="45720"/>
              </a:moveTo>
              <a:lnTo>
                <a:pt x="138310" y="45720"/>
              </a:lnTo>
              <a:lnTo>
                <a:pt x="138310" y="61504"/>
              </a:lnTo>
              <a:lnTo>
                <a:pt x="0" y="6150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083414" y="4620386"/>
        <a:ext cx="4572003" cy="13853"/>
      </dsp:txXfrm>
    </dsp:sp>
    <dsp:sp modelId="{965519A8-4240-4705-8135-2E86C95416C9}">
      <dsp:nvSpPr>
        <dsp:cNvPr id="0" name=""/>
        <dsp:cNvSpPr/>
      </dsp:nvSpPr>
      <dsp:spPr>
        <a:xfrm>
          <a:off x="5231105" y="4085972"/>
          <a:ext cx="276620" cy="541340"/>
        </a:xfrm>
        <a:custGeom>
          <a:avLst/>
          <a:gdLst/>
          <a:ahLst/>
          <a:cxnLst/>
          <a:rect l="0" t="0" r="0" b="0"/>
          <a:pathLst>
            <a:path>
              <a:moveTo>
                <a:pt x="276620" y="541340"/>
              </a:moveTo>
              <a:lnTo>
                <a:pt x="138310" y="541340"/>
              </a:lnTo>
              <a:lnTo>
                <a:pt x="138310" y="0"/>
              </a:lnTo>
              <a:lnTo>
                <a:pt x="0" y="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083414" y="4341445"/>
        <a:ext cx="4572003" cy="30396"/>
      </dsp:txXfrm>
    </dsp:sp>
    <dsp:sp modelId="{6405D73D-A9F0-4A95-99DE-0DFC252EA041}">
      <dsp:nvSpPr>
        <dsp:cNvPr id="0" name=""/>
        <dsp:cNvSpPr/>
      </dsp:nvSpPr>
      <dsp:spPr>
        <a:xfrm>
          <a:off x="5231105" y="3532357"/>
          <a:ext cx="276620" cy="1094956"/>
        </a:xfrm>
        <a:custGeom>
          <a:avLst/>
          <a:gdLst/>
          <a:ahLst/>
          <a:cxnLst/>
          <a:rect l="0" t="0" r="0" b="0"/>
          <a:pathLst>
            <a:path>
              <a:moveTo>
                <a:pt x="276620" y="1094956"/>
              </a:moveTo>
              <a:lnTo>
                <a:pt x="138310" y="1094956"/>
              </a:lnTo>
              <a:lnTo>
                <a:pt x="138310" y="0"/>
              </a:lnTo>
              <a:lnTo>
                <a:pt x="0" y="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022350">
            <a:lnSpc>
              <a:spcPct val="90000"/>
            </a:lnSpc>
            <a:spcBef>
              <a:spcPct val="0"/>
            </a:spcBef>
            <a:spcAft>
              <a:spcPct val="35000"/>
            </a:spcAft>
          </a:pPr>
          <a:endParaRPr lang="en-US" sz="2300" kern="1200"/>
        </a:p>
      </dsp:txBody>
      <dsp:txXfrm>
        <a:off x="3083414" y="3915374"/>
        <a:ext cx="4572003" cy="328921"/>
      </dsp:txXfrm>
    </dsp:sp>
    <dsp:sp modelId="{CE971BCD-8766-42D7-A0FF-56F99FE3FB9D}">
      <dsp:nvSpPr>
        <dsp:cNvPr id="0" name=""/>
        <dsp:cNvSpPr/>
      </dsp:nvSpPr>
      <dsp:spPr>
        <a:xfrm>
          <a:off x="5231105" y="2982251"/>
          <a:ext cx="276620" cy="1645061"/>
        </a:xfrm>
        <a:custGeom>
          <a:avLst/>
          <a:gdLst/>
          <a:ahLst/>
          <a:cxnLst/>
          <a:rect l="0" t="0" r="0" b="0"/>
          <a:pathLst>
            <a:path>
              <a:moveTo>
                <a:pt x="276620" y="1645061"/>
              </a:moveTo>
              <a:lnTo>
                <a:pt x="138310" y="1645061"/>
              </a:lnTo>
              <a:lnTo>
                <a:pt x="138310" y="0"/>
              </a:lnTo>
              <a:lnTo>
                <a:pt x="0" y="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511300">
            <a:lnSpc>
              <a:spcPct val="90000"/>
            </a:lnSpc>
            <a:spcBef>
              <a:spcPct val="0"/>
            </a:spcBef>
            <a:spcAft>
              <a:spcPct val="35000"/>
            </a:spcAft>
          </a:pPr>
          <a:endParaRPr lang="en-US" sz="3400" kern="1200"/>
        </a:p>
      </dsp:txBody>
      <dsp:txXfrm>
        <a:off x="3083414" y="3561860"/>
        <a:ext cx="4572003" cy="485844"/>
      </dsp:txXfrm>
    </dsp:sp>
    <dsp:sp modelId="{59A52C34-4D1B-43F5-BCF0-E4AE4C701E28}">
      <dsp:nvSpPr>
        <dsp:cNvPr id="0" name=""/>
        <dsp:cNvSpPr/>
      </dsp:nvSpPr>
      <dsp:spPr>
        <a:xfrm>
          <a:off x="5231105" y="2432146"/>
          <a:ext cx="276620" cy="2195167"/>
        </a:xfrm>
        <a:custGeom>
          <a:avLst/>
          <a:gdLst/>
          <a:ahLst/>
          <a:cxnLst/>
          <a:rect l="0" t="0" r="0" b="0"/>
          <a:pathLst>
            <a:path>
              <a:moveTo>
                <a:pt x="276620" y="2195167"/>
              </a:moveTo>
              <a:lnTo>
                <a:pt x="138310" y="2195167"/>
              </a:lnTo>
              <a:lnTo>
                <a:pt x="138310" y="0"/>
              </a:lnTo>
              <a:lnTo>
                <a:pt x="0" y="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066800">
            <a:lnSpc>
              <a:spcPct val="90000"/>
            </a:lnSpc>
            <a:spcBef>
              <a:spcPct val="0"/>
            </a:spcBef>
            <a:spcAft>
              <a:spcPct val="35000"/>
            </a:spcAft>
          </a:pPr>
          <a:endParaRPr lang="en-US" sz="2400" b="1" kern="1200">
            <a:solidFill>
              <a:sysClr val="windowText" lastClr="000000">
                <a:hueOff val="0"/>
                <a:satOff val="0"/>
                <a:lumOff val="0"/>
                <a:alphaOff val="0"/>
              </a:sysClr>
            </a:solidFill>
            <a:latin typeface="Calibri" panose="020F0502020204030204"/>
            <a:ea typeface="+mn-ea"/>
            <a:cs typeface="B Zar" panose="00000400000000000000" pitchFamily="2" charset="-78"/>
          </a:endParaRPr>
        </a:p>
      </dsp:txBody>
      <dsp:txXfrm>
        <a:off x="3083414" y="3207534"/>
        <a:ext cx="4572003" cy="644390"/>
      </dsp:txXfrm>
    </dsp:sp>
    <dsp:sp modelId="{C55CC30D-43CD-4FFE-967B-989A6F61898A}">
      <dsp:nvSpPr>
        <dsp:cNvPr id="0" name=""/>
        <dsp:cNvSpPr/>
      </dsp:nvSpPr>
      <dsp:spPr>
        <a:xfrm>
          <a:off x="9223896" y="3088265"/>
          <a:ext cx="308138" cy="1539048"/>
        </a:xfrm>
        <a:custGeom>
          <a:avLst/>
          <a:gdLst/>
          <a:ahLst/>
          <a:cxnLst/>
          <a:rect l="0" t="0" r="0" b="0"/>
          <a:pathLst>
            <a:path>
              <a:moveTo>
                <a:pt x="308138" y="0"/>
              </a:moveTo>
              <a:lnTo>
                <a:pt x="154069" y="0"/>
              </a:lnTo>
              <a:lnTo>
                <a:pt x="154069" y="1539048"/>
              </a:lnTo>
              <a:lnTo>
                <a:pt x="0" y="1539048"/>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422400">
            <a:lnSpc>
              <a:spcPct val="90000"/>
            </a:lnSpc>
            <a:spcBef>
              <a:spcPct val="0"/>
            </a:spcBef>
            <a:spcAft>
              <a:spcPct val="35000"/>
            </a:spcAft>
          </a:pPr>
          <a:endParaRPr lang="en-US" sz="3200" kern="1200"/>
        </a:p>
      </dsp:txBody>
      <dsp:txXfrm>
        <a:off x="7091964" y="3629220"/>
        <a:ext cx="4572003" cy="457138"/>
      </dsp:txXfrm>
    </dsp:sp>
    <dsp:sp modelId="{24277886-915B-45D4-B201-8A02A9F7FD22}">
      <dsp:nvSpPr>
        <dsp:cNvPr id="0" name=""/>
        <dsp:cNvSpPr/>
      </dsp:nvSpPr>
      <dsp:spPr>
        <a:xfrm>
          <a:off x="5231105" y="1400216"/>
          <a:ext cx="245087" cy="478314"/>
        </a:xfrm>
        <a:custGeom>
          <a:avLst/>
          <a:gdLst/>
          <a:ahLst/>
          <a:cxnLst/>
          <a:rect l="0" t="0" r="0" b="0"/>
          <a:pathLst>
            <a:path>
              <a:moveTo>
                <a:pt x="245087" y="0"/>
              </a:moveTo>
              <a:lnTo>
                <a:pt x="122543" y="0"/>
              </a:lnTo>
              <a:lnTo>
                <a:pt x="122543" y="478314"/>
              </a:lnTo>
              <a:lnTo>
                <a:pt x="0" y="47831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067647" y="1625937"/>
        <a:ext cx="4572003" cy="26872"/>
      </dsp:txXfrm>
    </dsp:sp>
    <dsp:sp modelId="{C2D7E883-D9EA-40CE-A0AD-5E36061AB2F1}">
      <dsp:nvSpPr>
        <dsp:cNvPr id="0" name=""/>
        <dsp:cNvSpPr/>
      </dsp:nvSpPr>
      <dsp:spPr>
        <a:xfrm>
          <a:off x="5231105" y="1279195"/>
          <a:ext cx="245087" cy="91440"/>
        </a:xfrm>
        <a:custGeom>
          <a:avLst/>
          <a:gdLst/>
          <a:ahLst/>
          <a:cxnLst/>
          <a:rect l="0" t="0" r="0" b="0"/>
          <a:pathLst>
            <a:path>
              <a:moveTo>
                <a:pt x="245087" y="121021"/>
              </a:moveTo>
              <a:lnTo>
                <a:pt x="122543" y="121021"/>
              </a:lnTo>
              <a:lnTo>
                <a:pt x="122543" y="45720"/>
              </a:lnTo>
              <a:lnTo>
                <a:pt x="0" y="4572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067647" y="1287578"/>
        <a:ext cx="4572003" cy="74673"/>
      </dsp:txXfrm>
    </dsp:sp>
    <dsp:sp modelId="{BDD48605-4075-49F1-BD78-42729F99B03A}">
      <dsp:nvSpPr>
        <dsp:cNvPr id="0" name=""/>
        <dsp:cNvSpPr/>
      </dsp:nvSpPr>
      <dsp:spPr>
        <a:xfrm>
          <a:off x="5231105" y="774809"/>
          <a:ext cx="245087" cy="625406"/>
        </a:xfrm>
        <a:custGeom>
          <a:avLst/>
          <a:gdLst/>
          <a:ahLst/>
          <a:cxnLst/>
          <a:rect l="0" t="0" r="0" b="0"/>
          <a:pathLst>
            <a:path>
              <a:moveTo>
                <a:pt x="245087" y="625406"/>
              </a:moveTo>
              <a:lnTo>
                <a:pt x="122543" y="625406"/>
              </a:lnTo>
              <a:lnTo>
                <a:pt x="122543" y="0"/>
              </a:lnTo>
              <a:lnTo>
                <a:pt x="0" y="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n-US" sz="1400" kern="1200"/>
        </a:p>
      </dsp:txBody>
      <dsp:txXfrm>
        <a:off x="3067647" y="989695"/>
        <a:ext cx="4572003" cy="195634"/>
      </dsp:txXfrm>
    </dsp:sp>
    <dsp:sp modelId="{E7F1CAF7-23D4-4571-A90F-820D03F25589}">
      <dsp:nvSpPr>
        <dsp:cNvPr id="0" name=""/>
        <dsp:cNvSpPr/>
      </dsp:nvSpPr>
      <dsp:spPr>
        <a:xfrm>
          <a:off x="5231105" y="224704"/>
          <a:ext cx="245087" cy="1175512"/>
        </a:xfrm>
        <a:custGeom>
          <a:avLst/>
          <a:gdLst/>
          <a:ahLst/>
          <a:cxnLst/>
          <a:rect l="0" t="0" r="0" b="0"/>
          <a:pathLst>
            <a:path>
              <a:moveTo>
                <a:pt x="245087" y="1175512"/>
              </a:moveTo>
              <a:lnTo>
                <a:pt x="122543" y="1175512"/>
              </a:lnTo>
              <a:lnTo>
                <a:pt x="122543" y="0"/>
              </a:lnTo>
              <a:lnTo>
                <a:pt x="0" y="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066800">
            <a:lnSpc>
              <a:spcPct val="90000"/>
            </a:lnSpc>
            <a:spcBef>
              <a:spcPct val="0"/>
            </a:spcBef>
            <a:spcAft>
              <a:spcPct val="35000"/>
            </a:spcAft>
          </a:pPr>
          <a:endParaRPr lang="en-US" sz="2400" b="1" kern="1200">
            <a:solidFill>
              <a:sysClr val="windowText" lastClr="000000">
                <a:hueOff val="0"/>
                <a:satOff val="0"/>
                <a:lumOff val="0"/>
                <a:alphaOff val="0"/>
              </a:sysClr>
            </a:solidFill>
            <a:latin typeface="Calibri" panose="020F0502020204030204"/>
            <a:ea typeface="+mn-ea"/>
            <a:cs typeface="B Zar" panose="00000400000000000000" pitchFamily="2" charset="-78"/>
          </a:endParaRPr>
        </a:p>
      </dsp:txBody>
      <dsp:txXfrm>
        <a:off x="3067647" y="637597"/>
        <a:ext cx="4572003" cy="349725"/>
      </dsp:txXfrm>
    </dsp:sp>
    <dsp:sp modelId="{C37527E2-8D35-4A58-BEED-72370A1F16C3}">
      <dsp:nvSpPr>
        <dsp:cNvPr id="0" name=""/>
        <dsp:cNvSpPr/>
      </dsp:nvSpPr>
      <dsp:spPr>
        <a:xfrm>
          <a:off x="9192363" y="1400216"/>
          <a:ext cx="339671" cy="1688048"/>
        </a:xfrm>
        <a:custGeom>
          <a:avLst/>
          <a:gdLst/>
          <a:ahLst/>
          <a:cxnLst/>
          <a:rect l="0" t="0" r="0" b="0"/>
          <a:pathLst>
            <a:path>
              <a:moveTo>
                <a:pt x="339671" y="1688048"/>
              </a:moveTo>
              <a:lnTo>
                <a:pt x="169835" y="1688048"/>
              </a:lnTo>
              <a:lnTo>
                <a:pt x="169835" y="0"/>
              </a:lnTo>
              <a:lnTo>
                <a:pt x="0" y="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555750">
            <a:lnSpc>
              <a:spcPct val="90000"/>
            </a:lnSpc>
            <a:spcBef>
              <a:spcPct val="0"/>
            </a:spcBef>
            <a:spcAft>
              <a:spcPct val="35000"/>
            </a:spcAft>
          </a:pPr>
          <a:endParaRPr lang="en-US" sz="3500" kern="1200"/>
        </a:p>
      </dsp:txBody>
      <dsp:txXfrm>
        <a:off x="7076197" y="1993494"/>
        <a:ext cx="4572003" cy="501492"/>
      </dsp:txXfrm>
    </dsp:sp>
    <dsp:sp modelId="{87887D8B-AF1C-4419-BE4E-6ED13A9089B8}">
      <dsp:nvSpPr>
        <dsp:cNvPr id="0" name=""/>
        <dsp:cNvSpPr/>
      </dsp:nvSpPr>
      <dsp:spPr>
        <a:xfrm rot="16200000">
          <a:off x="8847448" y="2329757"/>
          <a:ext cx="2886190" cy="1517016"/>
        </a:xfrm>
        <a:prstGeom prst="rect">
          <a:avLst/>
        </a:prstGeom>
        <a:solidFill>
          <a:schemeClr val="accent1">
            <a:lumMod val="50000"/>
            <a:alpha val="8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fa-IR" sz="3200" b="1" kern="1200" dirty="0" smtClean="0">
              <a:solidFill>
                <a:schemeClr val="bg1"/>
              </a:solidFill>
              <a:latin typeface="Calibri" panose="020F0502020204030204"/>
              <a:ea typeface="+mn-ea"/>
              <a:cs typeface="B Titr" panose="00000700000000000000" pitchFamily="2" charset="-78"/>
            </a:rPr>
            <a:t>فهرست مطالب</a:t>
          </a:r>
          <a:endParaRPr lang="en-US" sz="3200" b="1" kern="1200" dirty="0">
            <a:solidFill>
              <a:schemeClr val="bg1"/>
            </a:solidFill>
            <a:latin typeface="Calibri" panose="020F0502020204030204"/>
            <a:ea typeface="+mn-ea"/>
            <a:cs typeface="B Titr" panose="00000700000000000000" pitchFamily="2" charset="-78"/>
          </a:endParaRPr>
        </a:p>
      </dsp:txBody>
      <dsp:txXfrm>
        <a:off x="8847448" y="2329757"/>
        <a:ext cx="2886190" cy="1517016"/>
      </dsp:txXfrm>
    </dsp:sp>
    <dsp:sp modelId="{B5E049D0-23EB-4A47-A201-B7ABF19BC6ED}">
      <dsp:nvSpPr>
        <dsp:cNvPr id="0" name=""/>
        <dsp:cNvSpPr/>
      </dsp:nvSpPr>
      <dsp:spPr>
        <a:xfrm>
          <a:off x="5476192" y="538858"/>
          <a:ext cx="3716170" cy="1722716"/>
        </a:xfrm>
        <a:prstGeom prst="rect">
          <a:avLst/>
        </a:prstGeom>
        <a:solidFill>
          <a:schemeClr val="accent4">
            <a:lumMod val="20000"/>
            <a:lumOff val="80000"/>
            <a:alpha val="7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a-IR" sz="2800" b="1" kern="1200" dirty="0" smtClean="0">
              <a:solidFill>
                <a:srgbClr val="002060"/>
              </a:solidFill>
              <a:cs typeface="B Titr" panose="00000700000000000000" pitchFamily="2" charset="-78"/>
            </a:rPr>
            <a:t>بخش اول</a:t>
          </a:r>
        </a:p>
        <a:p>
          <a:pPr lvl="0" algn="ctr" defTabSz="1244600">
            <a:lnSpc>
              <a:spcPct val="90000"/>
            </a:lnSpc>
            <a:spcBef>
              <a:spcPct val="0"/>
            </a:spcBef>
            <a:spcAft>
              <a:spcPct val="35000"/>
            </a:spcAft>
          </a:pPr>
          <a:r>
            <a:rPr lang="fa-IR" sz="1400" b="1" kern="1200" dirty="0" smtClean="0">
              <a:solidFill>
                <a:srgbClr val="002060"/>
              </a:solidFill>
              <a:cs typeface="B Titr" panose="00000700000000000000" pitchFamily="2" charset="-78"/>
            </a:rPr>
            <a:t>مبانی، چارچوب و منطق حاکم بر منظومه قرآنی</a:t>
          </a:r>
          <a:endParaRPr lang="en-US" sz="1400" b="1" kern="1200" dirty="0" smtClean="0">
            <a:solidFill>
              <a:srgbClr val="002060"/>
            </a:solidFill>
            <a:cs typeface="B Titr" panose="00000700000000000000" pitchFamily="2" charset="-78"/>
          </a:endParaRPr>
        </a:p>
        <a:p>
          <a:pPr lvl="0" algn="ctr" defTabSz="1244600">
            <a:lnSpc>
              <a:spcPct val="90000"/>
            </a:lnSpc>
            <a:spcBef>
              <a:spcPct val="0"/>
            </a:spcBef>
            <a:spcAft>
              <a:spcPct val="35000"/>
            </a:spcAft>
          </a:pPr>
          <a:endParaRPr lang="en-US" sz="2800" b="1" kern="1200" dirty="0">
            <a:solidFill>
              <a:srgbClr val="002060"/>
            </a:solidFill>
            <a:cs typeface="B Titr" panose="00000700000000000000" pitchFamily="2" charset="-78"/>
          </a:endParaRPr>
        </a:p>
      </dsp:txBody>
      <dsp:txXfrm>
        <a:off x="5476192" y="538858"/>
        <a:ext cx="3716170" cy="1722716"/>
      </dsp:txXfrm>
    </dsp:sp>
    <dsp:sp modelId="{ABA0AF39-C5CC-424E-8794-C02100F848FD}">
      <dsp:nvSpPr>
        <dsp:cNvPr id="0" name=""/>
        <dsp:cNvSpPr/>
      </dsp:nvSpPr>
      <dsp:spPr>
        <a:xfrm>
          <a:off x="585899" y="5364"/>
          <a:ext cx="4645206" cy="438680"/>
        </a:xfrm>
        <a:prstGeom prst="rect">
          <a:avLst/>
        </a:prstGeom>
        <a:solidFill>
          <a:schemeClr val="accent1">
            <a:lumMod val="40000"/>
            <a:lumOff val="60000"/>
            <a:alpha val="5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ضرورت رجوع به قرآن در نبرد ذهن‌ها و دل‌ها</a:t>
          </a:r>
          <a:endParaRPr lang="en-US" sz="1600" b="1" kern="1200" dirty="0">
            <a:solidFill>
              <a:srgbClr val="002060"/>
            </a:solidFill>
            <a:latin typeface="Calibri" panose="020F0502020204030204"/>
            <a:ea typeface="+mn-ea"/>
            <a:cs typeface="B Titr" panose="00000700000000000000" pitchFamily="2" charset="-78"/>
          </a:endParaRPr>
        </a:p>
      </dsp:txBody>
      <dsp:txXfrm>
        <a:off x="585899" y="5364"/>
        <a:ext cx="4645206" cy="438680"/>
      </dsp:txXfrm>
    </dsp:sp>
    <dsp:sp modelId="{EAF7E405-C7B9-40CC-89F8-31A4D2C50CD9}">
      <dsp:nvSpPr>
        <dsp:cNvPr id="0" name=""/>
        <dsp:cNvSpPr/>
      </dsp:nvSpPr>
      <dsp:spPr>
        <a:xfrm>
          <a:off x="585899" y="555469"/>
          <a:ext cx="4645206" cy="438680"/>
        </a:xfrm>
        <a:prstGeom prst="rect">
          <a:avLst/>
        </a:prstGeom>
        <a:solidFill>
          <a:schemeClr val="accent1">
            <a:lumMod val="40000"/>
            <a:lumOff val="60000"/>
            <a:alpha val="5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هدف و چرایی منظومه قرآنی مدیریت شرایط</a:t>
          </a:r>
          <a:endParaRPr lang="en-US" sz="1600" b="1" kern="1200" dirty="0">
            <a:solidFill>
              <a:srgbClr val="002060"/>
            </a:solidFill>
            <a:latin typeface="Calibri" panose="020F0502020204030204"/>
            <a:ea typeface="+mn-ea"/>
            <a:cs typeface="B Titr" panose="00000700000000000000" pitchFamily="2" charset="-78"/>
          </a:endParaRPr>
        </a:p>
      </dsp:txBody>
      <dsp:txXfrm>
        <a:off x="585899" y="555469"/>
        <a:ext cx="4645206" cy="438680"/>
      </dsp:txXfrm>
    </dsp:sp>
    <dsp:sp modelId="{F1DE76DD-3E83-4F50-A421-292FDF80E7AA}">
      <dsp:nvSpPr>
        <dsp:cNvPr id="0" name=""/>
        <dsp:cNvSpPr/>
      </dsp:nvSpPr>
      <dsp:spPr>
        <a:xfrm>
          <a:off x="585899" y="1105575"/>
          <a:ext cx="4645206" cy="438680"/>
        </a:xfrm>
        <a:prstGeom prst="rect">
          <a:avLst/>
        </a:prstGeom>
        <a:solidFill>
          <a:schemeClr val="accent1">
            <a:lumMod val="40000"/>
            <a:lumOff val="60000"/>
            <a:alpha val="5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مهندسی معارف قرآنی برای مدیریت میدان‌های سخت</a:t>
          </a:r>
          <a:endParaRPr lang="en-US" sz="1600" b="1" kern="1200" dirty="0">
            <a:solidFill>
              <a:srgbClr val="002060"/>
            </a:solidFill>
            <a:latin typeface="Calibri" panose="020F0502020204030204"/>
            <a:ea typeface="+mn-ea"/>
            <a:cs typeface="B Titr" panose="00000700000000000000" pitchFamily="2" charset="-78"/>
          </a:endParaRPr>
        </a:p>
      </dsp:txBody>
      <dsp:txXfrm>
        <a:off x="585899" y="1105575"/>
        <a:ext cx="4645206" cy="438680"/>
      </dsp:txXfrm>
    </dsp:sp>
    <dsp:sp modelId="{FB473616-3142-48DC-9BED-68F5B21700CC}">
      <dsp:nvSpPr>
        <dsp:cNvPr id="0" name=""/>
        <dsp:cNvSpPr/>
      </dsp:nvSpPr>
      <dsp:spPr>
        <a:xfrm>
          <a:off x="585899" y="1655680"/>
          <a:ext cx="4645206" cy="445700"/>
        </a:xfrm>
        <a:prstGeom prst="rect">
          <a:avLst/>
        </a:prstGeom>
        <a:solidFill>
          <a:schemeClr val="accent1">
            <a:lumMod val="40000"/>
            <a:lumOff val="60000"/>
            <a:alpha val="5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معادله قرآنی غلبه حق بر باطل</a:t>
          </a:r>
          <a:endParaRPr lang="en-US" sz="1600" b="1" kern="1200" dirty="0">
            <a:solidFill>
              <a:srgbClr val="002060"/>
            </a:solidFill>
            <a:latin typeface="Calibri" panose="020F0502020204030204"/>
            <a:ea typeface="+mn-ea"/>
            <a:cs typeface="B Titr" panose="00000700000000000000" pitchFamily="2" charset="-78"/>
          </a:endParaRPr>
        </a:p>
      </dsp:txBody>
      <dsp:txXfrm>
        <a:off x="585899" y="1655680"/>
        <a:ext cx="4645206" cy="445700"/>
      </dsp:txXfrm>
    </dsp:sp>
    <dsp:sp modelId="{BBEB56A1-B823-48FE-9E8B-0BB4E08FD7C7}">
      <dsp:nvSpPr>
        <dsp:cNvPr id="0" name=""/>
        <dsp:cNvSpPr/>
      </dsp:nvSpPr>
      <dsp:spPr>
        <a:xfrm>
          <a:off x="5507725" y="3900770"/>
          <a:ext cx="3716170" cy="1453085"/>
        </a:xfrm>
        <a:prstGeom prst="rect">
          <a:avLst/>
        </a:prstGeom>
        <a:solidFill>
          <a:schemeClr val="accent4">
            <a:lumMod val="20000"/>
            <a:lumOff val="80000"/>
            <a:alpha val="7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a-IR" sz="2800" b="1" kern="1200" dirty="0" smtClean="0">
              <a:solidFill>
                <a:srgbClr val="002060"/>
              </a:solidFill>
              <a:cs typeface="B Titr" panose="00000700000000000000" pitchFamily="2" charset="-78"/>
            </a:rPr>
            <a:t>بخش دوم</a:t>
          </a:r>
        </a:p>
        <a:p>
          <a:pPr lvl="0" algn="ctr" defTabSz="1244600">
            <a:lnSpc>
              <a:spcPct val="90000"/>
            </a:lnSpc>
            <a:spcBef>
              <a:spcPct val="0"/>
            </a:spcBef>
            <a:spcAft>
              <a:spcPct val="35000"/>
            </a:spcAft>
          </a:pPr>
          <a:r>
            <a:rPr lang="fa-IR" sz="1600" b="1" kern="1200" dirty="0" smtClean="0">
              <a:solidFill>
                <a:srgbClr val="002060"/>
              </a:solidFill>
              <a:cs typeface="B Titr" panose="00000700000000000000" pitchFamily="2" charset="-78"/>
            </a:rPr>
            <a:t>محورهای منظومه قرآنی در مدیریت  میدان</a:t>
          </a:r>
          <a:endParaRPr lang="en-US" sz="1600" b="1" kern="1200" dirty="0">
            <a:solidFill>
              <a:srgbClr val="002060"/>
            </a:solidFill>
            <a:cs typeface="B Titr" panose="00000700000000000000" pitchFamily="2" charset="-78"/>
          </a:endParaRPr>
        </a:p>
      </dsp:txBody>
      <dsp:txXfrm>
        <a:off x="5507725" y="3900770"/>
        <a:ext cx="3716170" cy="1453085"/>
      </dsp:txXfrm>
    </dsp:sp>
    <dsp:sp modelId="{DFE596FC-B48D-47C3-BF35-BF982BD36627}">
      <dsp:nvSpPr>
        <dsp:cNvPr id="0" name=""/>
        <dsp:cNvSpPr/>
      </dsp:nvSpPr>
      <dsp:spPr>
        <a:xfrm>
          <a:off x="585899" y="2212805"/>
          <a:ext cx="4645206" cy="438680"/>
        </a:xfrm>
        <a:prstGeom prst="rect">
          <a:avLst/>
        </a:prstGeom>
        <a:solidFill>
          <a:schemeClr val="accent1">
            <a:alpha val="5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smtClean="0">
              <a:solidFill>
                <a:srgbClr val="002060"/>
              </a:solidFill>
              <a:latin typeface="Calibri" panose="020F0502020204030204"/>
              <a:ea typeface="+mn-ea"/>
              <a:cs typeface="B Titr" panose="00000700000000000000" pitchFamily="2" charset="-78"/>
            </a:rPr>
            <a:t>ایمان نصرت‌ساز و یقین آفرین</a:t>
          </a:r>
          <a:endParaRPr lang="en-US" sz="1600" b="1" kern="1200" dirty="0">
            <a:solidFill>
              <a:srgbClr val="002060"/>
            </a:solidFill>
            <a:latin typeface="Calibri" panose="020F0502020204030204"/>
            <a:ea typeface="+mn-ea"/>
            <a:cs typeface="B Titr" panose="00000700000000000000" pitchFamily="2" charset="-78"/>
          </a:endParaRPr>
        </a:p>
      </dsp:txBody>
      <dsp:txXfrm>
        <a:off x="585899" y="2212805"/>
        <a:ext cx="4645206" cy="438680"/>
      </dsp:txXfrm>
    </dsp:sp>
    <dsp:sp modelId="{7BD31F0A-B607-4F28-BE67-B351BFF14652}">
      <dsp:nvSpPr>
        <dsp:cNvPr id="0" name=""/>
        <dsp:cNvSpPr/>
      </dsp:nvSpPr>
      <dsp:spPr>
        <a:xfrm>
          <a:off x="585899" y="2762911"/>
          <a:ext cx="4645206" cy="438680"/>
        </a:xfrm>
        <a:prstGeom prst="rect">
          <a:avLst/>
        </a:prstGeom>
        <a:solidFill>
          <a:schemeClr val="accent1">
            <a:alpha val="5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سنت‌های قطعی الهی در شکست و پیروزی</a:t>
          </a:r>
          <a:endParaRPr lang="en-US" sz="1600" b="1" kern="1200" dirty="0">
            <a:solidFill>
              <a:srgbClr val="002060"/>
            </a:solidFill>
            <a:latin typeface="Calibri" panose="020F0502020204030204"/>
            <a:ea typeface="+mn-ea"/>
            <a:cs typeface="B Titr" panose="00000700000000000000" pitchFamily="2" charset="-78"/>
          </a:endParaRPr>
        </a:p>
      </dsp:txBody>
      <dsp:txXfrm>
        <a:off x="585899" y="2762911"/>
        <a:ext cx="4645206" cy="438680"/>
      </dsp:txXfrm>
    </dsp:sp>
    <dsp:sp modelId="{A1045E35-9396-4038-8812-54CE27B6BF17}">
      <dsp:nvSpPr>
        <dsp:cNvPr id="0" name=""/>
        <dsp:cNvSpPr/>
      </dsp:nvSpPr>
      <dsp:spPr>
        <a:xfrm>
          <a:off x="585899" y="3313016"/>
          <a:ext cx="4645206" cy="438680"/>
        </a:xfrm>
        <a:prstGeom prst="rect">
          <a:avLst/>
        </a:prstGeom>
        <a:solidFill>
          <a:schemeClr val="accent1">
            <a:alpha val="5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مقاومت سازمان یافته و الگوی ربیون</a:t>
          </a:r>
          <a:endParaRPr lang="en-US" sz="1600" b="1" kern="1200" dirty="0">
            <a:solidFill>
              <a:srgbClr val="002060"/>
            </a:solidFill>
            <a:latin typeface="Calibri" panose="020F0502020204030204"/>
            <a:ea typeface="+mn-ea"/>
            <a:cs typeface="B Titr" panose="00000700000000000000" pitchFamily="2" charset="-78"/>
          </a:endParaRPr>
        </a:p>
      </dsp:txBody>
      <dsp:txXfrm>
        <a:off x="585899" y="3313016"/>
        <a:ext cx="4645206" cy="438680"/>
      </dsp:txXfrm>
    </dsp:sp>
    <dsp:sp modelId="{984A0404-8562-4DBB-B601-195E67BF24F6}">
      <dsp:nvSpPr>
        <dsp:cNvPr id="0" name=""/>
        <dsp:cNvSpPr/>
      </dsp:nvSpPr>
      <dsp:spPr>
        <a:xfrm>
          <a:off x="585899" y="3863122"/>
          <a:ext cx="4645206" cy="445700"/>
        </a:xfrm>
        <a:prstGeom prst="rect">
          <a:avLst/>
        </a:prstGeom>
        <a:solidFill>
          <a:schemeClr val="accent1">
            <a:alpha val="5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جهاد همه جانبه در میدان‌های نوین</a:t>
          </a:r>
          <a:endParaRPr lang="en-US" sz="1600" b="1" kern="1200" dirty="0">
            <a:solidFill>
              <a:srgbClr val="002060"/>
            </a:solidFill>
            <a:latin typeface="Calibri" panose="020F0502020204030204"/>
            <a:ea typeface="+mn-ea"/>
            <a:cs typeface="B Titr" panose="00000700000000000000" pitchFamily="2" charset="-78"/>
          </a:endParaRPr>
        </a:p>
      </dsp:txBody>
      <dsp:txXfrm>
        <a:off x="585899" y="3863122"/>
        <a:ext cx="4645206" cy="445700"/>
      </dsp:txXfrm>
    </dsp:sp>
    <dsp:sp modelId="{B8FF04D3-780D-4835-A04D-9C5DA9927B9A}">
      <dsp:nvSpPr>
        <dsp:cNvPr id="0" name=""/>
        <dsp:cNvSpPr/>
      </dsp:nvSpPr>
      <dsp:spPr>
        <a:xfrm>
          <a:off x="585899" y="4420247"/>
          <a:ext cx="4645206" cy="445700"/>
        </a:xfrm>
        <a:prstGeom prst="rect">
          <a:avLst/>
        </a:prstGeom>
        <a:solidFill>
          <a:schemeClr val="accent1">
            <a:alpha val="5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بصیرت و ایمنی‌سازی شناختی</a:t>
          </a:r>
          <a:endParaRPr lang="en-US" sz="1600" b="1" kern="1200" dirty="0">
            <a:solidFill>
              <a:srgbClr val="002060"/>
            </a:solidFill>
            <a:latin typeface="Calibri" panose="020F0502020204030204"/>
            <a:ea typeface="+mn-ea"/>
            <a:cs typeface="B Titr" panose="00000700000000000000" pitchFamily="2" charset="-78"/>
          </a:endParaRPr>
        </a:p>
      </dsp:txBody>
      <dsp:txXfrm>
        <a:off x="585899" y="4420247"/>
        <a:ext cx="4645206" cy="445700"/>
      </dsp:txXfrm>
    </dsp:sp>
    <dsp:sp modelId="{0FDFB288-C5FA-4361-A1E5-216D33A605C1}">
      <dsp:nvSpPr>
        <dsp:cNvPr id="0" name=""/>
        <dsp:cNvSpPr/>
      </dsp:nvSpPr>
      <dsp:spPr>
        <a:xfrm>
          <a:off x="585899" y="4977373"/>
          <a:ext cx="4645206" cy="445700"/>
        </a:xfrm>
        <a:prstGeom prst="rect">
          <a:avLst/>
        </a:prstGeom>
        <a:solidFill>
          <a:schemeClr val="accent1">
            <a:alpha val="5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انسجام اجتماعی و مقابله با آشوب و بغی</a:t>
          </a:r>
          <a:endParaRPr lang="en-US" sz="1600" b="1" kern="1200" dirty="0">
            <a:solidFill>
              <a:srgbClr val="002060"/>
            </a:solidFill>
            <a:latin typeface="Calibri" panose="020F0502020204030204"/>
            <a:ea typeface="+mn-ea"/>
            <a:cs typeface="B Titr" panose="00000700000000000000" pitchFamily="2" charset="-78"/>
          </a:endParaRPr>
        </a:p>
      </dsp:txBody>
      <dsp:txXfrm>
        <a:off x="585899" y="4977373"/>
        <a:ext cx="4645206" cy="445700"/>
      </dsp:txXfrm>
    </dsp:sp>
    <dsp:sp modelId="{A130826B-E342-4E2D-9DAA-9B3C0E0C2F1E}">
      <dsp:nvSpPr>
        <dsp:cNvPr id="0" name=""/>
        <dsp:cNvSpPr/>
      </dsp:nvSpPr>
      <dsp:spPr>
        <a:xfrm>
          <a:off x="585899" y="5534498"/>
          <a:ext cx="4645206" cy="445700"/>
        </a:xfrm>
        <a:prstGeom prst="rect">
          <a:avLst/>
        </a:prstGeom>
        <a:solidFill>
          <a:schemeClr val="accent1">
            <a:alpha val="5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ولایت‌مداری و حفظ فرماندهی واحد</a:t>
          </a:r>
          <a:endParaRPr lang="en-US" sz="1600" b="1" kern="1200" dirty="0">
            <a:solidFill>
              <a:srgbClr val="002060"/>
            </a:solidFill>
            <a:latin typeface="Calibri" panose="020F0502020204030204"/>
            <a:ea typeface="+mn-ea"/>
            <a:cs typeface="B Titr" panose="00000700000000000000" pitchFamily="2" charset="-78"/>
          </a:endParaRPr>
        </a:p>
      </dsp:txBody>
      <dsp:txXfrm>
        <a:off x="585899" y="5534498"/>
        <a:ext cx="4645206" cy="445700"/>
      </dsp:txXfrm>
    </dsp:sp>
    <dsp:sp modelId="{78386336-6D4C-41BD-AF9E-0CFA418A2DFB}">
      <dsp:nvSpPr>
        <dsp:cNvPr id="0" name=""/>
        <dsp:cNvSpPr/>
      </dsp:nvSpPr>
      <dsp:spPr>
        <a:xfrm>
          <a:off x="585899" y="6091623"/>
          <a:ext cx="4645206" cy="445700"/>
        </a:xfrm>
        <a:prstGeom prst="rect">
          <a:avLst/>
        </a:prstGeom>
        <a:solidFill>
          <a:schemeClr val="accent1">
            <a:alpha val="5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عدالت، مردم‌داری و روحیه جهادی</a:t>
          </a:r>
          <a:endParaRPr lang="en-US" sz="1600" b="1" kern="1200" dirty="0">
            <a:solidFill>
              <a:srgbClr val="002060"/>
            </a:solidFill>
            <a:latin typeface="Calibri" panose="020F0502020204030204"/>
            <a:ea typeface="+mn-ea"/>
            <a:cs typeface="B Titr" panose="00000700000000000000" pitchFamily="2" charset="-78"/>
          </a:endParaRPr>
        </a:p>
      </dsp:txBody>
      <dsp:txXfrm>
        <a:off x="585899" y="6091623"/>
        <a:ext cx="4645206" cy="4457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972976" y="-785376"/>
          <a:ext cx="6105497" cy="610549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185362"/>
          <a:ext cx="8523919" cy="477417"/>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37895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عدالت و قسط</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185362"/>
        <a:ext cx="8523919" cy="477417"/>
      </dsp:txXfrm>
    </dsp:sp>
    <dsp:sp modelId="{F95DCD4D-5DBC-4E05-84AC-0BC0E608F248}">
      <dsp:nvSpPr>
        <dsp:cNvPr id="0" name=""/>
        <dsp:cNvSpPr/>
      </dsp:nvSpPr>
      <dsp:spPr>
        <a:xfrm>
          <a:off x="8288154" y="179122"/>
          <a:ext cx="596772" cy="596772"/>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62621" y="954835"/>
          <a:ext cx="8131210" cy="477417"/>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37895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رأفت و مهربانی با مردم</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954835"/>
        <a:ext cx="8131210" cy="477417"/>
      </dsp:txXfrm>
    </dsp:sp>
    <dsp:sp modelId="{AF410E85-3E60-4D5C-A73A-3ED4F4F99C2A}">
      <dsp:nvSpPr>
        <dsp:cNvPr id="0" name=""/>
        <dsp:cNvSpPr/>
      </dsp:nvSpPr>
      <dsp:spPr>
        <a:xfrm>
          <a:off x="7895445" y="895158"/>
          <a:ext cx="596772" cy="596772"/>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62621" y="1670872"/>
          <a:ext cx="7951634" cy="477417"/>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37895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خدمت صادقانه</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670872"/>
        <a:ext cx="7951634" cy="477417"/>
      </dsp:txXfrm>
    </dsp:sp>
    <dsp:sp modelId="{DC8FE0A1-59FB-4D19-85DE-552A7983729A}">
      <dsp:nvSpPr>
        <dsp:cNvPr id="0" name=""/>
        <dsp:cNvSpPr/>
      </dsp:nvSpPr>
      <dsp:spPr>
        <a:xfrm>
          <a:off x="7715869" y="1611194"/>
          <a:ext cx="596772" cy="596772"/>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53238" y="2416699"/>
          <a:ext cx="7951634" cy="477417"/>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37895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مبارزه با نفوذ و نفاق</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53238" y="2416699"/>
        <a:ext cx="7951634" cy="477417"/>
      </dsp:txXfrm>
    </dsp:sp>
    <dsp:sp modelId="{A8C3C8DD-7CDC-4964-B0F5-C4D8CB4500F1}">
      <dsp:nvSpPr>
        <dsp:cNvPr id="0" name=""/>
        <dsp:cNvSpPr/>
      </dsp:nvSpPr>
      <dsp:spPr>
        <a:xfrm>
          <a:off x="7715869" y="2326777"/>
          <a:ext cx="596772" cy="596772"/>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6424CB94-7C76-43F8-909C-74B6FBE59590}">
      <dsp:nvSpPr>
        <dsp:cNvPr id="0" name=""/>
        <dsp:cNvSpPr/>
      </dsp:nvSpPr>
      <dsp:spPr>
        <a:xfrm>
          <a:off x="62621" y="3102491"/>
          <a:ext cx="8131210" cy="477417"/>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37895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پاسخ نیک به بدی</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102491"/>
        <a:ext cx="8131210" cy="477417"/>
      </dsp:txXfrm>
    </dsp:sp>
    <dsp:sp modelId="{E66782A3-8275-4877-BFD1-0FFF6B1943A9}">
      <dsp:nvSpPr>
        <dsp:cNvPr id="0" name=""/>
        <dsp:cNvSpPr/>
      </dsp:nvSpPr>
      <dsp:spPr>
        <a:xfrm>
          <a:off x="7895445" y="3042813"/>
          <a:ext cx="596772" cy="59677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09C2239-5383-4D7B-9B77-61C2F9E396BA}">
      <dsp:nvSpPr>
        <dsp:cNvPr id="0" name=""/>
        <dsp:cNvSpPr/>
      </dsp:nvSpPr>
      <dsp:spPr>
        <a:xfrm>
          <a:off x="62621" y="3818527"/>
          <a:ext cx="8523919" cy="477417"/>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37895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روحیه جهادی</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818527"/>
        <a:ext cx="8523919" cy="477417"/>
      </dsp:txXfrm>
    </dsp:sp>
    <dsp:sp modelId="{88F45294-7E7F-4A20-9D46-312FBFC1CA86}">
      <dsp:nvSpPr>
        <dsp:cNvPr id="0" name=""/>
        <dsp:cNvSpPr/>
      </dsp:nvSpPr>
      <dsp:spPr>
        <a:xfrm>
          <a:off x="8288154" y="3758850"/>
          <a:ext cx="596772" cy="59677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794154" y="-930036"/>
          <a:ext cx="7235869" cy="7235869"/>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320723"/>
          <a:ext cx="8269895" cy="827012"/>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65644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ضرورت رجوع به قرآن در نبرد ذهن‌ها و دل‌ها</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320723"/>
        <a:ext cx="8269895" cy="827012"/>
      </dsp:txXfrm>
    </dsp:sp>
    <dsp:sp modelId="{F95DCD4D-5DBC-4E05-84AC-0BC0E608F248}">
      <dsp:nvSpPr>
        <dsp:cNvPr id="0" name=""/>
        <dsp:cNvSpPr/>
      </dsp:nvSpPr>
      <dsp:spPr>
        <a:xfrm>
          <a:off x="7828917" y="309914"/>
          <a:ext cx="1033765" cy="1033765"/>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75904" y="1654024"/>
          <a:ext cx="7795749" cy="827012"/>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5644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هدف و چرایی منظومه قرآنی مدیریت شرایط</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75904" y="1654024"/>
        <a:ext cx="7795749" cy="827012"/>
      </dsp:txXfrm>
    </dsp:sp>
    <dsp:sp modelId="{AF410E85-3E60-4D5C-A73A-3ED4F4F99C2A}">
      <dsp:nvSpPr>
        <dsp:cNvPr id="0" name=""/>
        <dsp:cNvSpPr/>
      </dsp:nvSpPr>
      <dsp:spPr>
        <a:xfrm>
          <a:off x="7354772" y="1550648"/>
          <a:ext cx="1033765" cy="1033765"/>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75904" y="2894758"/>
          <a:ext cx="7795749" cy="827012"/>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5644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مهندسی معارف قرآنی برای مدیریت میدان‌های سخت</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75904" y="2894758"/>
        <a:ext cx="7795749" cy="827012"/>
      </dsp:txXfrm>
    </dsp:sp>
    <dsp:sp modelId="{DC8FE0A1-59FB-4D19-85DE-552A7983729A}">
      <dsp:nvSpPr>
        <dsp:cNvPr id="0" name=""/>
        <dsp:cNvSpPr/>
      </dsp:nvSpPr>
      <dsp:spPr>
        <a:xfrm>
          <a:off x="7354772" y="2791382"/>
          <a:ext cx="1033765" cy="1033765"/>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75904" y="4135492"/>
          <a:ext cx="8269895" cy="827012"/>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5644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 معادله قرآنی غلبه حق بر باطل</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75904" y="4135492"/>
        <a:ext cx="8269895" cy="827012"/>
      </dsp:txXfrm>
    </dsp:sp>
    <dsp:sp modelId="{A8C3C8DD-7CDC-4964-B0F5-C4D8CB4500F1}">
      <dsp:nvSpPr>
        <dsp:cNvPr id="0" name=""/>
        <dsp:cNvSpPr/>
      </dsp:nvSpPr>
      <dsp:spPr>
        <a:xfrm>
          <a:off x="7828917" y="4032115"/>
          <a:ext cx="1033765" cy="1033765"/>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972976" y="-785376"/>
          <a:ext cx="6105497" cy="610549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219863"/>
          <a:ext cx="8460886" cy="567024"/>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توحید عملی و اتکا به خداوند</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219863"/>
        <a:ext cx="8460886" cy="567024"/>
      </dsp:txXfrm>
    </dsp:sp>
    <dsp:sp modelId="{F95DCD4D-5DBC-4E05-84AC-0BC0E608F248}">
      <dsp:nvSpPr>
        <dsp:cNvPr id="0" name=""/>
        <dsp:cNvSpPr/>
      </dsp:nvSpPr>
      <dsp:spPr>
        <a:xfrm>
          <a:off x="8169117" y="21245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62621" y="1133595"/>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توکل همراه با اقدام؛ نه انفعال</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133595"/>
        <a:ext cx="8054573" cy="567024"/>
      </dsp:txXfrm>
    </dsp:sp>
    <dsp:sp modelId="{AF410E85-3E60-4D5C-A73A-3ED4F4F99C2A}">
      <dsp:nvSpPr>
        <dsp:cNvPr id="0" name=""/>
        <dsp:cNvSpPr/>
      </dsp:nvSpPr>
      <dsp:spPr>
        <a:xfrm>
          <a:off x="7762804" y="1062717"/>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62621" y="1983860"/>
          <a:ext cx="7929867"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تردید به دل راه ندادن</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983860"/>
        <a:ext cx="7929867" cy="567024"/>
      </dsp:txXfrm>
    </dsp:sp>
    <dsp:sp modelId="{DC8FE0A1-59FB-4D19-85DE-552A7983729A}">
      <dsp:nvSpPr>
        <dsp:cNvPr id="0" name=""/>
        <dsp:cNvSpPr/>
      </dsp:nvSpPr>
      <dsp:spPr>
        <a:xfrm>
          <a:off x="7638099" y="191298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62621" y="2834124"/>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نفی ترس و مرعوبیت در مقابل دشمن</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2834124"/>
        <a:ext cx="8054573" cy="567024"/>
      </dsp:txXfrm>
    </dsp:sp>
    <dsp:sp modelId="{A8C3C8DD-7CDC-4964-B0F5-C4D8CB4500F1}">
      <dsp:nvSpPr>
        <dsp:cNvPr id="0" name=""/>
        <dsp:cNvSpPr/>
      </dsp:nvSpPr>
      <dsp:spPr>
        <a:xfrm>
          <a:off x="7762804" y="2763246"/>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2BBDCEB-5A20-44F2-B515-88C8FD0538E5}">
      <dsp:nvSpPr>
        <dsp:cNvPr id="0" name=""/>
        <dsp:cNvSpPr/>
      </dsp:nvSpPr>
      <dsp:spPr>
        <a:xfrm>
          <a:off x="62621" y="3684389"/>
          <a:ext cx="8460886"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ایمان فزاینده در دل بحران</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684389"/>
        <a:ext cx="8460886" cy="567024"/>
      </dsp:txXfrm>
    </dsp:sp>
    <dsp:sp modelId="{FB940DE9-F3AD-49AA-A525-E30950B71CB5}">
      <dsp:nvSpPr>
        <dsp:cNvPr id="0" name=""/>
        <dsp:cNvSpPr/>
      </dsp:nvSpPr>
      <dsp:spPr>
        <a:xfrm>
          <a:off x="8169117" y="3613511"/>
          <a:ext cx="708780" cy="7087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972976" y="-785376"/>
          <a:ext cx="6105497" cy="610549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219863"/>
          <a:ext cx="8460886" cy="567024"/>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سنت نصرت الهی (یاری حتمیِ جبهه حق)</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219863"/>
        <a:ext cx="8460886" cy="567024"/>
      </dsp:txXfrm>
    </dsp:sp>
    <dsp:sp modelId="{F95DCD4D-5DBC-4E05-84AC-0BC0E608F248}">
      <dsp:nvSpPr>
        <dsp:cNvPr id="0" name=""/>
        <dsp:cNvSpPr/>
      </dsp:nvSpPr>
      <dsp:spPr>
        <a:xfrm>
          <a:off x="8169117" y="21245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62621" y="1133595"/>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سنت معیت الهی (حضور خدا در میدان)</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133595"/>
        <a:ext cx="8054573" cy="567024"/>
      </dsp:txXfrm>
    </dsp:sp>
    <dsp:sp modelId="{AF410E85-3E60-4D5C-A73A-3ED4F4F99C2A}">
      <dsp:nvSpPr>
        <dsp:cNvPr id="0" name=""/>
        <dsp:cNvSpPr/>
      </dsp:nvSpPr>
      <dsp:spPr>
        <a:xfrm>
          <a:off x="7762804" y="1062717"/>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62621" y="1983860"/>
          <a:ext cx="7929867"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سنت امتحال و غربال مومنان</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983860"/>
        <a:ext cx="7929867" cy="567024"/>
      </dsp:txXfrm>
    </dsp:sp>
    <dsp:sp modelId="{DC8FE0A1-59FB-4D19-85DE-552A7983729A}">
      <dsp:nvSpPr>
        <dsp:cNvPr id="0" name=""/>
        <dsp:cNvSpPr/>
      </dsp:nvSpPr>
      <dsp:spPr>
        <a:xfrm>
          <a:off x="7638099" y="191298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62621" y="2834124"/>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سنت غلبه نهایی حق بر باطل</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2834124"/>
        <a:ext cx="8054573" cy="567024"/>
      </dsp:txXfrm>
    </dsp:sp>
    <dsp:sp modelId="{A8C3C8DD-7CDC-4964-B0F5-C4D8CB4500F1}">
      <dsp:nvSpPr>
        <dsp:cNvPr id="0" name=""/>
        <dsp:cNvSpPr/>
      </dsp:nvSpPr>
      <dsp:spPr>
        <a:xfrm>
          <a:off x="7762804" y="2763246"/>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2BBDCEB-5A20-44F2-B515-88C8FD0538E5}">
      <dsp:nvSpPr>
        <dsp:cNvPr id="0" name=""/>
        <dsp:cNvSpPr/>
      </dsp:nvSpPr>
      <dsp:spPr>
        <a:xfrm>
          <a:off x="62621" y="3684389"/>
          <a:ext cx="8460886"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روایت الهی شکست و پیروزی (در برابر روایت دشمن)</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684389"/>
        <a:ext cx="8460886" cy="567024"/>
      </dsp:txXfrm>
    </dsp:sp>
    <dsp:sp modelId="{FB940DE9-F3AD-49AA-A525-E30950B71CB5}">
      <dsp:nvSpPr>
        <dsp:cNvPr id="0" name=""/>
        <dsp:cNvSpPr/>
      </dsp:nvSpPr>
      <dsp:spPr>
        <a:xfrm>
          <a:off x="8169117" y="3613511"/>
          <a:ext cx="708780" cy="7087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972976" y="-785376"/>
          <a:ext cx="6105497" cy="610549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219863"/>
          <a:ext cx="8460886" cy="567024"/>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صبر فعال و ثبات قدم نه صبر منفعل</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219863"/>
        <a:ext cx="8460886" cy="567024"/>
      </dsp:txXfrm>
    </dsp:sp>
    <dsp:sp modelId="{F95DCD4D-5DBC-4E05-84AC-0BC0E608F248}">
      <dsp:nvSpPr>
        <dsp:cNvPr id="0" name=""/>
        <dsp:cNvSpPr/>
      </dsp:nvSpPr>
      <dsp:spPr>
        <a:xfrm>
          <a:off x="8169117" y="21245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62621" y="1133595"/>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تاب‌آوری ایمانی (تحمل فشار بدون فروپاشی)</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133595"/>
        <a:ext cx="8054573" cy="567024"/>
      </dsp:txXfrm>
    </dsp:sp>
    <dsp:sp modelId="{AF410E85-3E60-4D5C-A73A-3ED4F4F99C2A}">
      <dsp:nvSpPr>
        <dsp:cNvPr id="0" name=""/>
        <dsp:cNvSpPr/>
      </dsp:nvSpPr>
      <dsp:spPr>
        <a:xfrm>
          <a:off x="7762804" y="1062717"/>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62621" y="1983860"/>
          <a:ext cx="7929867"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سکینه در بحران (آرامش الهی در دل طوفان)</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983860"/>
        <a:ext cx="7929867" cy="567024"/>
      </dsp:txXfrm>
    </dsp:sp>
    <dsp:sp modelId="{DC8FE0A1-59FB-4D19-85DE-552A7983729A}">
      <dsp:nvSpPr>
        <dsp:cNvPr id="0" name=""/>
        <dsp:cNvSpPr/>
      </dsp:nvSpPr>
      <dsp:spPr>
        <a:xfrm>
          <a:off x="7638099" y="191298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62621" y="2834124"/>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الگوی «رِبّیّون»؛ مقاومت نخبگانی پیوسته</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2834124"/>
        <a:ext cx="8054573" cy="567024"/>
      </dsp:txXfrm>
    </dsp:sp>
    <dsp:sp modelId="{A8C3C8DD-7CDC-4964-B0F5-C4D8CB4500F1}">
      <dsp:nvSpPr>
        <dsp:cNvPr id="0" name=""/>
        <dsp:cNvSpPr/>
      </dsp:nvSpPr>
      <dsp:spPr>
        <a:xfrm>
          <a:off x="7762804" y="2763246"/>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2BBDCEB-5A20-44F2-B515-88C8FD0538E5}">
      <dsp:nvSpPr>
        <dsp:cNvPr id="0" name=""/>
        <dsp:cNvSpPr/>
      </dsp:nvSpPr>
      <dsp:spPr>
        <a:xfrm>
          <a:off x="62621" y="3684389"/>
          <a:ext cx="8460886"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نهادسازی طیب؛ الگوی «شجرۀ طیبه»</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684389"/>
        <a:ext cx="8460886" cy="567024"/>
      </dsp:txXfrm>
    </dsp:sp>
    <dsp:sp modelId="{FB940DE9-F3AD-49AA-A525-E30950B71CB5}">
      <dsp:nvSpPr>
        <dsp:cNvPr id="0" name=""/>
        <dsp:cNvSpPr/>
      </dsp:nvSpPr>
      <dsp:spPr>
        <a:xfrm>
          <a:off x="8169117" y="3613511"/>
          <a:ext cx="708780" cy="7087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972976" y="-785376"/>
          <a:ext cx="6105497" cy="610549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219863"/>
          <a:ext cx="8460886" cy="567024"/>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جهاد نفس؛ زیربنای همه جهادها (جهاد اکبر)</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219863"/>
        <a:ext cx="8460886" cy="567024"/>
      </dsp:txXfrm>
    </dsp:sp>
    <dsp:sp modelId="{F95DCD4D-5DBC-4E05-84AC-0BC0E608F248}">
      <dsp:nvSpPr>
        <dsp:cNvPr id="0" name=""/>
        <dsp:cNvSpPr/>
      </dsp:nvSpPr>
      <dsp:spPr>
        <a:xfrm>
          <a:off x="8169117" y="21245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62621" y="1133595"/>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جهاد تبیین (قلب نبرد شناختی)</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133595"/>
        <a:ext cx="8054573" cy="567024"/>
      </dsp:txXfrm>
    </dsp:sp>
    <dsp:sp modelId="{AF410E85-3E60-4D5C-A73A-3ED4F4F99C2A}">
      <dsp:nvSpPr>
        <dsp:cNvPr id="0" name=""/>
        <dsp:cNvSpPr/>
      </dsp:nvSpPr>
      <dsp:spPr>
        <a:xfrm>
          <a:off x="7762804" y="1062717"/>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62621" y="1983860"/>
          <a:ext cx="7929867"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جهاد اقتصادی (میدان فرسایشی دشمن)</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983860"/>
        <a:ext cx="7929867" cy="567024"/>
      </dsp:txXfrm>
    </dsp:sp>
    <dsp:sp modelId="{DC8FE0A1-59FB-4D19-85DE-552A7983729A}">
      <dsp:nvSpPr>
        <dsp:cNvPr id="0" name=""/>
        <dsp:cNvSpPr/>
      </dsp:nvSpPr>
      <dsp:spPr>
        <a:xfrm>
          <a:off x="7638099" y="191298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62621" y="2834124"/>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جهاد علمی و فناورانه (اقتدار آینده‌ساز)</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2834124"/>
        <a:ext cx="8054573" cy="567024"/>
      </dsp:txXfrm>
    </dsp:sp>
    <dsp:sp modelId="{A8C3C8DD-7CDC-4964-B0F5-C4D8CB4500F1}">
      <dsp:nvSpPr>
        <dsp:cNvPr id="0" name=""/>
        <dsp:cNvSpPr/>
      </dsp:nvSpPr>
      <dsp:spPr>
        <a:xfrm>
          <a:off x="7762804" y="2763246"/>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2BBDCEB-5A20-44F2-B515-88C8FD0538E5}">
      <dsp:nvSpPr>
        <dsp:cNvPr id="0" name=""/>
        <dsp:cNvSpPr/>
      </dsp:nvSpPr>
      <dsp:spPr>
        <a:xfrm>
          <a:off x="62621" y="3684389"/>
          <a:ext cx="8460886"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جهاد دفاعی و امنیتی (آمادگی همه جانبه)</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684389"/>
        <a:ext cx="8460886" cy="567024"/>
      </dsp:txXfrm>
    </dsp:sp>
    <dsp:sp modelId="{FB940DE9-F3AD-49AA-A525-E30950B71CB5}">
      <dsp:nvSpPr>
        <dsp:cNvPr id="0" name=""/>
        <dsp:cNvSpPr/>
      </dsp:nvSpPr>
      <dsp:spPr>
        <a:xfrm>
          <a:off x="8169117" y="3613511"/>
          <a:ext cx="708780" cy="7087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972976" y="-785376"/>
          <a:ext cx="6105497" cy="610549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219863"/>
          <a:ext cx="8460886" cy="567024"/>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بصیرت دینی ـ سیاسی (پیوند ایمان و تحلیل)</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219863"/>
        <a:ext cx="8460886" cy="567024"/>
      </dsp:txXfrm>
    </dsp:sp>
    <dsp:sp modelId="{F95DCD4D-5DBC-4E05-84AC-0BC0E608F248}">
      <dsp:nvSpPr>
        <dsp:cNvPr id="0" name=""/>
        <dsp:cNvSpPr/>
      </dsp:nvSpPr>
      <dsp:spPr>
        <a:xfrm>
          <a:off x="8169117" y="21245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62621" y="1133595"/>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شناخت جنگ شناختی و رسانه‌ای (مهارت تشخیص تحریف)</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133595"/>
        <a:ext cx="8054573" cy="567024"/>
      </dsp:txXfrm>
    </dsp:sp>
    <dsp:sp modelId="{AF410E85-3E60-4D5C-A73A-3ED4F4F99C2A}">
      <dsp:nvSpPr>
        <dsp:cNvPr id="0" name=""/>
        <dsp:cNvSpPr/>
      </dsp:nvSpPr>
      <dsp:spPr>
        <a:xfrm>
          <a:off x="7762804" y="1062717"/>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62621" y="1983860"/>
          <a:ext cx="7929867"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مواجهه با شایعه‌سازی و خبرسازی هدفمند</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983860"/>
        <a:ext cx="7929867" cy="567024"/>
      </dsp:txXfrm>
    </dsp:sp>
    <dsp:sp modelId="{DC8FE0A1-59FB-4D19-85DE-552A7983729A}">
      <dsp:nvSpPr>
        <dsp:cNvPr id="0" name=""/>
        <dsp:cNvSpPr/>
      </dsp:nvSpPr>
      <dsp:spPr>
        <a:xfrm>
          <a:off x="7638099" y="191298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62621" y="2834124"/>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شناسایی شبهه‌سازی و القای تردید</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2834124"/>
        <a:ext cx="8054573" cy="567024"/>
      </dsp:txXfrm>
    </dsp:sp>
    <dsp:sp modelId="{A8C3C8DD-7CDC-4964-B0F5-C4D8CB4500F1}">
      <dsp:nvSpPr>
        <dsp:cNvPr id="0" name=""/>
        <dsp:cNvSpPr/>
      </dsp:nvSpPr>
      <dsp:spPr>
        <a:xfrm>
          <a:off x="7762804" y="2763246"/>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2BBDCEB-5A20-44F2-B515-88C8FD0538E5}">
      <dsp:nvSpPr>
        <dsp:cNvPr id="0" name=""/>
        <dsp:cNvSpPr/>
      </dsp:nvSpPr>
      <dsp:spPr>
        <a:xfrm>
          <a:off x="62621" y="3684389"/>
          <a:ext cx="8460886"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دشمن‌شناسی چندلایه و پیچیده</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684389"/>
        <a:ext cx="8460886" cy="567024"/>
      </dsp:txXfrm>
    </dsp:sp>
    <dsp:sp modelId="{FB940DE9-F3AD-49AA-A525-E30950B71CB5}">
      <dsp:nvSpPr>
        <dsp:cNvPr id="0" name=""/>
        <dsp:cNvSpPr/>
      </dsp:nvSpPr>
      <dsp:spPr>
        <a:xfrm>
          <a:off x="8169117" y="3613511"/>
          <a:ext cx="708780" cy="7087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972976" y="-785376"/>
          <a:ext cx="6105497" cy="610549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270546"/>
          <a:ext cx="8376540" cy="697625"/>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553740"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وحدت و پرهیز از نزاع</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270546"/>
        <a:ext cx="8376540" cy="697625"/>
      </dsp:txXfrm>
    </dsp:sp>
    <dsp:sp modelId="{F95DCD4D-5DBC-4E05-84AC-0BC0E608F248}">
      <dsp:nvSpPr>
        <dsp:cNvPr id="0" name=""/>
        <dsp:cNvSpPr/>
      </dsp:nvSpPr>
      <dsp:spPr>
        <a:xfrm>
          <a:off x="8003146" y="261428"/>
          <a:ext cx="872031" cy="872031"/>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62621" y="1395250"/>
          <a:ext cx="7976575" cy="697625"/>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553740"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هویت دینی و انقلابی</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395250"/>
        <a:ext cx="7976575" cy="697625"/>
      </dsp:txXfrm>
    </dsp:sp>
    <dsp:sp modelId="{AF410E85-3E60-4D5C-A73A-3ED4F4F99C2A}">
      <dsp:nvSpPr>
        <dsp:cNvPr id="0" name=""/>
        <dsp:cNvSpPr/>
      </dsp:nvSpPr>
      <dsp:spPr>
        <a:xfrm>
          <a:off x="7603181" y="1308047"/>
          <a:ext cx="872031" cy="872031"/>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62621" y="2441869"/>
          <a:ext cx="7976575" cy="697625"/>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553740"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مقابله با آشوب و بغات</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2441869"/>
        <a:ext cx="7976575" cy="697625"/>
      </dsp:txXfrm>
    </dsp:sp>
    <dsp:sp modelId="{DC8FE0A1-59FB-4D19-85DE-552A7983729A}">
      <dsp:nvSpPr>
        <dsp:cNvPr id="0" name=""/>
        <dsp:cNvSpPr/>
      </dsp:nvSpPr>
      <dsp:spPr>
        <a:xfrm>
          <a:off x="7603181" y="2354666"/>
          <a:ext cx="872031" cy="872031"/>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62621" y="3488488"/>
          <a:ext cx="8376540" cy="697625"/>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553740"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مبارزه با نفوذ و نفاق</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488488"/>
        <a:ext cx="8376540" cy="697625"/>
      </dsp:txXfrm>
    </dsp:sp>
    <dsp:sp modelId="{A8C3C8DD-7CDC-4964-B0F5-C4D8CB4500F1}">
      <dsp:nvSpPr>
        <dsp:cNvPr id="0" name=""/>
        <dsp:cNvSpPr/>
      </dsp:nvSpPr>
      <dsp:spPr>
        <a:xfrm>
          <a:off x="8003146" y="3401285"/>
          <a:ext cx="872031" cy="872031"/>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972976" y="-785376"/>
          <a:ext cx="6105497" cy="610549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219863"/>
          <a:ext cx="8460886" cy="567024"/>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پذیرش اصل ولایت الهی</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219863"/>
        <a:ext cx="8460886" cy="567024"/>
      </dsp:txXfrm>
    </dsp:sp>
    <dsp:sp modelId="{F95DCD4D-5DBC-4E05-84AC-0BC0E608F248}">
      <dsp:nvSpPr>
        <dsp:cNvPr id="0" name=""/>
        <dsp:cNvSpPr/>
      </dsp:nvSpPr>
      <dsp:spPr>
        <a:xfrm>
          <a:off x="8169117" y="21245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62621" y="1133595"/>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اطاعت آگاهانه از ولی الهی</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133595"/>
        <a:ext cx="8054573" cy="567024"/>
      </dsp:txXfrm>
    </dsp:sp>
    <dsp:sp modelId="{AF410E85-3E60-4D5C-A73A-3ED4F4F99C2A}">
      <dsp:nvSpPr>
        <dsp:cNvPr id="0" name=""/>
        <dsp:cNvSpPr/>
      </dsp:nvSpPr>
      <dsp:spPr>
        <a:xfrm>
          <a:off x="7762804" y="1062717"/>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62621" y="1983860"/>
          <a:ext cx="7929867"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اجتناب از تفرقه و نزاع</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983860"/>
        <a:ext cx="7929867" cy="567024"/>
      </dsp:txXfrm>
    </dsp:sp>
    <dsp:sp modelId="{DC8FE0A1-59FB-4D19-85DE-552A7983729A}">
      <dsp:nvSpPr>
        <dsp:cNvPr id="0" name=""/>
        <dsp:cNvSpPr/>
      </dsp:nvSpPr>
      <dsp:spPr>
        <a:xfrm>
          <a:off x="7638099" y="191298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53117" y="2870045"/>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تسلیم و رضایت قلبی</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53117" y="2870045"/>
        <a:ext cx="8054573" cy="567024"/>
      </dsp:txXfrm>
    </dsp:sp>
    <dsp:sp modelId="{A8C3C8DD-7CDC-4964-B0F5-C4D8CB4500F1}">
      <dsp:nvSpPr>
        <dsp:cNvPr id="0" name=""/>
        <dsp:cNvSpPr/>
      </dsp:nvSpPr>
      <dsp:spPr>
        <a:xfrm>
          <a:off x="7762804" y="2763246"/>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6424CB94-7C76-43F8-909C-74B6FBE59590}">
      <dsp:nvSpPr>
        <dsp:cNvPr id="0" name=""/>
        <dsp:cNvSpPr/>
      </dsp:nvSpPr>
      <dsp:spPr>
        <a:xfrm>
          <a:off x="62621" y="3684389"/>
          <a:ext cx="8460886"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دوستی و نصرت اولیای الهی</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684389"/>
        <a:ext cx="8460886" cy="567024"/>
      </dsp:txXfrm>
    </dsp:sp>
    <dsp:sp modelId="{E66782A3-8275-4877-BFD1-0FFF6B1943A9}">
      <dsp:nvSpPr>
        <dsp:cNvPr id="0" name=""/>
        <dsp:cNvSpPr/>
      </dsp:nvSpPr>
      <dsp:spPr>
        <a:xfrm>
          <a:off x="8169117" y="3613511"/>
          <a:ext cx="708780" cy="7087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2C40A8-42DE-4885-929D-8E7AD759B378}" type="datetimeFigureOut">
              <a:rPr lang="en-US" smtClean="0"/>
              <a:t>2/8/2026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60CA33-59AE-4812-8180-F38CC35ACCC1}" type="slidenum">
              <a:rPr lang="en-US" smtClean="0"/>
              <a:t>‹#›</a:t>
            </a:fld>
            <a:endParaRPr lang="en-US"/>
          </a:p>
        </p:txBody>
      </p:sp>
    </p:spTree>
    <p:extLst>
      <p:ext uri="{BB962C8B-B14F-4D97-AF65-F5344CB8AC3E}">
        <p14:creationId xmlns:p14="http://schemas.microsoft.com/office/powerpoint/2010/main" val="970922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F8FEA8A-4D3F-4AD5-A6E0-1CF4C20C1E4A}"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27239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99233EE-F9C3-42E6-995A-17984922DE50}"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14694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A1362D1-69F6-4176-B519-A7F3BA022FF5}"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821772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F8FEA8A-4D3F-4AD5-A6E0-1CF4C20C1E4A}"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438155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6335FCA-431B-449A-AA1E-8480983557C8}"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80899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19C0B1-575B-42D7-8CA6-490E89B0C11B}"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70176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F71444A-D5E5-42EB-B876-162BC01C517C}" type="datetime1">
              <a:rPr lang="en-US" smtClean="0">
                <a:solidFill>
                  <a:prstClr val="black">
                    <a:tint val="75000"/>
                  </a:prstClr>
                </a:solidFill>
              </a:rPr>
              <a:pPr/>
              <a:t>2/8/2026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30472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2562862-298B-4157-A59E-96AE23E21C53}" type="datetime1">
              <a:rPr lang="en-US" smtClean="0">
                <a:solidFill>
                  <a:prstClr val="black">
                    <a:tint val="75000"/>
                  </a:prstClr>
                </a:solidFill>
              </a:rPr>
              <a:pPr/>
              <a:t>2/8/2026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8584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B5FCFF4-A3B2-4135-B31C-19827A11702D}" type="datetime1">
              <a:rPr lang="en-US" smtClean="0">
                <a:solidFill>
                  <a:prstClr val="black">
                    <a:tint val="75000"/>
                  </a:prstClr>
                </a:solidFill>
              </a:rPr>
              <a:pPr/>
              <a:t>2/8/2026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014292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ACEDC2-DA6D-469E-90D0-9F3F4AD65615}" type="datetime1">
              <a:rPr lang="en-US" smtClean="0">
                <a:solidFill>
                  <a:prstClr val="black">
                    <a:tint val="75000"/>
                  </a:prstClr>
                </a:solidFill>
              </a:rPr>
              <a:pPr/>
              <a:t>2/8/2026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57715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85D8DC-DAB1-431B-A3E8-8A407D8459C4}" type="datetime1">
              <a:rPr lang="en-US" smtClean="0">
                <a:solidFill>
                  <a:prstClr val="black">
                    <a:tint val="75000"/>
                  </a:prstClr>
                </a:solidFill>
              </a:rPr>
              <a:pPr/>
              <a:t>2/8/2026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250252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6335FCA-431B-449A-AA1E-8480983557C8}"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98549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32CB0C-4329-400C-B32B-72E1AB6A5890}" type="datetime1">
              <a:rPr lang="en-US" smtClean="0">
                <a:solidFill>
                  <a:prstClr val="black">
                    <a:tint val="75000"/>
                  </a:prstClr>
                </a:solidFill>
              </a:rPr>
              <a:pPr/>
              <a:t>2/8/2026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01619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99233EE-F9C3-42E6-995A-17984922DE50}"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548801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A1362D1-69F6-4176-B519-A7F3BA022FF5}"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11987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FF84796-D0C5-45D2-8A55-221CB6067E3D}" type="datetimeFigureOut">
              <a:rPr lang="fa-IR" smtClean="0"/>
              <a:t>1447/08/21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7226175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FF84796-D0C5-45D2-8A55-221CB6067E3D}" type="datetimeFigureOut">
              <a:rPr lang="fa-IR" smtClean="0"/>
              <a:t>1447/08/21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28303893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FF84796-D0C5-45D2-8A55-221CB6067E3D}" type="datetimeFigureOut">
              <a:rPr lang="fa-IR" smtClean="0"/>
              <a:t>1447/08/21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24504599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FF84796-D0C5-45D2-8A55-221CB6067E3D}" type="datetimeFigureOut">
              <a:rPr lang="fa-IR" smtClean="0"/>
              <a:t>1447/08/21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35822042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FF84796-D0C5-45D2-8A55-221CB6067E3D}" type="datetimeFigureOut">
              <a:rPr lang="fa-IR" smtClean="0"/>
              <a:t>1447/08/21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1226461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FF84796-D0C5-45D2-8A55-221CB6067E3D}" type="datetimeFigureOut">
              <a:rPr lang="fa-IR" smtClean="0"/>
              <a:t>1447/08/21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20000943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F84796-D0C5-45D2-8A55-221CB6067E3D}" type="datetimeFigureOut">
              <a:rPr lang="fa-IR" smtClean="0"/>
              <a:t>1447/08/21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2431979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19C0B1-575B-42D7-8CA6-490E89B0C11B}"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80635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F84796-D0C5-45D2-8A55-221CB6067E3D}" type="datetimeFigureOut">
              <a:rPr lang="fa-IR" smtClean="0"/>
              <a:t>1447/08/21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26165524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F84796-D0C5-45D2-8A55-221CB6067E3D}" type="datetimeFigureOut">
              <a:rPr lang="fa-IR" smtClean="0"/>
              <a:t>1447/08/21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13795087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FF84796-D0C5-45D2-8A55-221CB6067E3D}" type="datetimeFigureOut">
              <a:rPr lang="fa-IR" smtClean="0"/>
              <a:t>1447/08/21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35407109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FF84796-D0C5-45D2-8A55-221CB6067E3D}" type="datetimeFigureOut">
              <a:rPr lang="fa-IR" smtClean="0"/>
              <a:t>1447/08/21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10488151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2206596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278401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24012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38661978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06509303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19791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F71444A-D5E5-42EB-B876-162BC01C517C}" type="datetime1">
              <a:rPr lang="en-US" smtClean="0">
                <a:solidFill>
                  <a:prstClr val="black">
                    <a:tint val="75000"/>
                  </a:prstClr>
                </a:solidFill>
              </a:rPr>
              <a:pPr/>
              <a:t>2/8/2026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39670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9276667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30636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087026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5634674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4006680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1288" y="-8468"/>
            <a:ext cx="12226405"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461" y="2404534"/>
            <a:ext cx="776895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461" y="4050835"/>
            <a:ext cx="776895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30001903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15274419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798" y="2700869"/>
            <a:ext cx="8463620"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12798" y="4527448"/>
            <a:ext cx="8463620"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3956410559"/>
      </p:ext>
    </p:extLst>
  </p:cSld>
  <p:clrMapOvr>
    <a:masterClrMapping/>
  </p:clrMapOvr>
  <p:hf hdr="0"/>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12800" y="609600"/>
            <a:ext cx="8463619"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12801" y="2160589"/>
            <a:ext cx="411747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158939" y="2160590"/>
            <a:ext cx="411748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6" name="Footer Placeholder 5"/>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3084803128"/>
      </p:ext>
    </p:extLst>
  </p:cSld>
  <p:clrMapOvr>
    <a:masterClrMapping/>
  </p:clrMapOvr>
  <p:hf hdr="0"/>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2800" y="609600"/>
            <a:ext cx="8463617"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12799" y="2160983"/>
            <a:ext cx="41208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12799" y="2737247"/>
            <a:ext cx="4120896"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155520" y="2160983"/>
            <a:ext cx="41208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55520" y="2737247"/>
            <a:ext cx="4120896"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8" name="Footer Placeholder 7"/>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84009136"/>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2562862-298B-4157-A59E-96AE23E21C53}" type="datetime1">
              <a:rPr lang="en-US" smtClean="0">
                <a:solidFill>
                  <a:prstClr val="black">
                    <a:tint val="75000"/>
                  </a:prstClr>
                </a:solidFill>
              </a:rPr>
              <a:pPr/>
              <a:t>2/8/2026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5993218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12799" y="609600"/>
            <a:ext cx="8463619"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4" name="Footer Placeholder 3"/>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181957934"/>
      </p:ext>
    </p:extLst>
  </p:cSld>
  <p:clrMapOvr>
    <a:masterClrMapping/>
  </p:clrMapOvr>
  <p:hf hdr="0"/>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3" name="Footer Placeholder 2"/>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41861322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799" y="1498604"/>
            <a:ext cx="3720243"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1701" y="514926"/>
            <a:ext cx="4514716"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12799" y="2777069"/>
            <a:ext cx="3720243"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6" name="Footer Placeholder 5"/>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111392013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799" y="4800600"/>
            <a:ext cx="8463619"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12799" y="609600"/>
            <a:ext cx="8463619"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12799" y="5367338"/>
            <a:ext cx="8463619"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6" name="Footer Placeholder 5"/>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943463165"/>
      </p:ext>
    </p:extLst>
  </p:cSld>
  <p:clrMapOvr>
    <a:masterClrMapping/>
  </p:clrMapOvr>
  <p:hf hdr="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0" y="609600"/>
            <a:ext cx="8463619"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12800" y="4470400"/>
            <a:ext cx="8463619"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657137976"/>
      </p:ext>
    </p:extLst>
  </p:cSld>
  <p:clrMapOvr>
    <a:masterClrMapping/>
  </p:clrMapOvr>
  <p:hf hdr="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33180" y="609600"/>
            <a:ext cx="809624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468099" y="3632200"/>
            <a:ext cx="7226405"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812798" y="4470400"/>
            <a:ext cx="8463620"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
        <p:nvSpPr>
          <p:cNvPr id="24" name="TextBox 23"/>
          <p:cNvSpPr txBox="1"/>
          <p:nvPr/>
        </p:nvSpPr>
        <p:spPr>
          <a:xfrm>
            <a:off x="643615" y="790378"/>
            <a:ext cx="609759" cy="584776"/>
          </a:xfrm>
          <a:prstGeom prst="rect">
            <a:avLst/>
          </a:prstGeom>
        </p:spPr>
        <p:txBody>
          <a:bodyPr vert="horz" lIns="91440" tIns="45720" rIns="91440" bIns="45720" rtlCol="0" anchor="ctr">
            <a:noAutofit/>
          </a:bodyPr>
          <a:lstStyle/>
          <a:p>
            <a:pPr defTabSz="914400"/>
            <a:r>
              <a:rPr lang="en-US" sz="8000" dirty="0">
                <a:ln w="3175" cmpd="sng">
                  <a:noFill/>
                </a:ln>
                <a:solidFill>
                  <a:srgbClr val="90C226">
                    <a:lumMod val="60000"/>
                    <a:lumOff val="40000"/>
                  </a:srgbClr>
                </a:solidFill>
                <a:latin typeface="Arial"/>
              </a:rPr>
              <a:t>“</a:t>
            </a:r>
          </a:p>
        </p:txBody>
      </p:sp>
      <p:sp>
        <p:nvSpPr>
          <p:cNvPr id="25" name="TextBox 24"/>
          <p:cNvSpPr txBox="1"/>
          <p:nvPr/>
        </p:nvSpPr>
        <p:spPr>
          <a:xfrm>
            <a:off x="8996933" y="2886556"/>
            <a:ext cx="609759" cy="584776"/>
          </a:xfrm>
          <a:prstGeom prst="rect">
            <a:avLst/>
          </a:prstGeom>
        </p:spPr>
        <p:txBody>
          <a:bodyPr vert="horz" lIns="91440" tIns="45720" rIns="91440" bIns="45720" rtlCol="0" anchor="ctr">
            <a:noAutofit/>
          </a:bodyPr>
          <a:lstStyle/>
          <a:p>
            <a:pPr defTabSz="914400"/>
            <a:r>
              <a:rPr lang="en-US" sz="8000" dirty="0">
                <a:ln w="3175" cmpd="sng">
                  <a:noFill/>
                </a:ln>
                <a:solidFill>
                  <a:srgbClr val="90C226">
                    <a:lumMod val="60000"/>
                    <a:lumOff val="40000"/>
                  </a:srgbClr>
                </a:solidFill>
                <a:latin typeface="Arial"/>
              </a:rPr>
              <a:t>”</a:t>
            </a:r>
          </a:p>
        </p:txBody>
      </p:sp>
    </p:spTree>
    <p:extLst>
      <p:ext uri="{BB962C8B-B14F-4D97-AF65-F5344CB8AC3E}">
        <p14:creationId xmlns:p14="http://schemas.microsoft.com/office/powerpoint/2010/main" val="1940099292"/>
      </p:ext>
    </p:extLst>
  </p:cSld>
  <p:clrMapOvr>
    <a:masterClrMapping/>
  </p:clrMapOvr>
  <p:hf hdr="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12798" y="1931988"/>
            <a:ext cx="8463620"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12798" y="4527448"/>
            <a:ext cx="8463620"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3502747751"/>
      </p:ext>
    </p:extLst>
  </p:cSld>
  <p:clrMapOvr>
    <a:masterClrMapping/>
  </p:clrMapOvr>
  <p:hf hdr="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033180" y="609600"/>
            <a:ext cx="809624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812796" y="4013200"/>
            <a:ext cx="8463621"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812798" y="4527448"/>
            <a:ext cx="8463620"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
        <p:nvSpPr>
          <p:cNvPr id="24" name="TextBox 23"/>
          <p:cNvSpPr txBox="1"/>
          <p:nvPr/>
        </p:nvSpPr>
        <p:spPr>
          <a:xfrm>
            <a:off x="643615" y="790378"/>
            <a:ext cx="609759" cy="584776"/>
          </a:xfrm>
          <a:prstGeom prst="rect">
            <a:avLst/>
          </a:prstGeom>
        </p:spPr>
        <p:txBody>
          <a:bodyPr vert="horz" lIns="91440" tIns="45720" rIns="91440" bIns="45720" rtlCol="0" anchor="ctr">
            <a:noAutofit/>
          </a:bodyPr>
          <a:lstStyle/>
          <a:p>
            <a:pPr defTabSz="914400"/>
            <a:r>
              <a:rPr lang="en-US" sz="8000" dirty="0">
                <a:ln w="3175" cmpd="sng">
                  <a:noFill/>
                </a:ln>
                <a:solidFill>
                  <a:srgbClr val="90C226">
                    <a:lumMod val="60000"/>
                    <a:lumOff val="40000"/>
                  </a:srgbClr>
                </a:solidFill>
                <a:latin typeface="Arial"/>
              </a:rPr>
              <a:t>“</a:t>
            </a:r>
          </a:p>
        </p:txBody>
      </p:sp>
      <p:sp>
        <p:nvSpPr>
          <p:cNvPr id="25" name="TextBox 24"/>
          <p:cNvSpPr txBox="1"/>
          <p:nvPr/>
        </p:nvSpPr>
        <p:spPr>
          <a:xfrm>
            <a:off x="8996933" y="2886556"/>
            <a:ext cx="609759" cy="584776"/>
          </a:xfrm>
          <a:prstGeom prst="rect">
            <a:avLst/>
          </a:prstGeom>
        </p:spPr>
        <p:txBody>
          <a:bodyPr vert="horz" lIns="91440" tIns="45720" rIns="91440" bIns="45720" rtlCol="0" anchor="ctr">
            <a:noAutofit/>
          </a:bodyPr>
          <a:lstStyle/>
          <a:p>
            <a:pPr defTabSz="914400"/>
            <a:r>
              <a:rPr lang="en-US" sz="8000" dirty="0">
                <a:ln w="3175" cmpd="sng">
                  <a:noFill/>
                </a:ln>
                <a:solidFill>
                  <a:srgbClr val="90C226">
                    <a:lumMod val="60000"/>
                    <a:lumOff val="40000"/>
                  </a:srgbClr>
                </a:solidFill>
                <a:latin typeface="Arial"/>
              </a:rPr>
              <a:t>”</a:t>
            </a:r>
          </a:p>
        </p:txBody>
      </p:sp>
    </p:spTree>
    <p:extLst>
      <p:ext uri="{BB962C8B-B14F-4D97-AF65-F5344CB8AC3E}">
        <p14:creationId xmlns:p14="http://schemas.microsoft.com/office/powerpoint/2010/main" val="2046982126"/>
      </p:ext>
    </p:extLst>
  </p:cSld>
  <p:clrMapOvr>
    <a:masterClrMapping/>
  </p:clrMapOvr>
  <p:hf hdr="0"/>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821131" y="609600"/>
            <a:ext cx="8455287"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812796" y="4013200"/>
            <a:ext cx="8463621"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812798" y="4527448"/>
            <a:ext cx="8463620"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2682618324"/>
      </p:ext>
    </p:extLst>
  </p:cSld>
  <p:clrMapOvr>
    <a:masterClrMapping/>
  </p:clrMapOvr>
  <p:hf hdr="0"/>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651765088"/>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B5FCFF4-A3B2-4135-B31C-19827A11702D}" type="datetime1">
              <a:rPr lang="en-US" smtClean="0">
                <a:solidFill>
                  <a:prstClr val="black">
                    <a:tint val="75000"/>
                  </a:prstClr>
                </a:solidFill>
              </a:rPr>
              <a:pPr/>
              <a:t>2/8/2026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8154236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9749" y="609601"/>
            <a:ext cx="130508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12799" y="609601"/>
            <a:ext cx="6926701"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529058464"/>
      </p:ext>
    </p:extLst>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ACEDC2-DA6D-469E-90D0-9F3F4AD65615}" type="datetime1">
              <a:rPr lang="en-US" smtClean="0">
                <a:solidFill>
                  <a:prstClr val="black">
                    <a:tint val="75000"/>
                  </a:prstClr>
                </a:solidFill>
              </a:rPr>
              <a:pPr/>
              <a:t>2/8/2026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0902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85D8DC-DAB1-431B-A3E8-8A407D8459C4}" type="datetime1">
              <a:rPr lang="en-US" smtClean="0">
                <a:solidFill>
                  <a:prstClr val="black">
                    <a:tint val="75000"/>
                  </a:prstClr>
                </a:solidFill>
              </a:rPr>
              <a:pPr/>
              <a:t>2/8/2026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3529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32CB0C-4329-400C-B32B-72E1AB6A5890}" type="datetime1">
              <a:rPr lang="en-US" smtClean="0">
                <a:solidFill>
                  <a:prstClr val="black">
                    <a:tint val="75000"/>
                  </a:prstClr>
                </a:solidFill>
              </a:rPr>
              <a:pPr/>
              <a:t>2/8/2026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1268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theme" Target="../theme/theme5.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F84796-D0C5-45D2-8A55-221CB6067E3D}" type="datetimeFigureOut">
              <a:rPr lang="fa-IR" smtClean="0"/>
              <a:t>1447/08/21</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E66B35-D5D6-4252-B2FF-5BF3F0536DE3}" type="slidenum">
              <a:rPr lang="fa-IR" smtClean="0"/>
              <a:t>‹#›</a:t>
            </a:fld>
            <a:endParaRPr lang="fa-IR"/>
          </a:p>
        </p:txBody>
      </p:sp>
    </p:spTree>
    <p:extLst>
      <p:ext uri="{BB962C8B-B14F-4D97-AF65-F5344CB8AC3E}">
        <p14:creationId xmlns:p14="http://schemas.microsoft.com/office/powerpoint/2010/main" val="4273089876"/>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F84796-D0C5-45D2-8A55-221CB6067E3D}" type="datetimeFigureOut">
              <a:rPr lang="fa-IR" smtClean="0"/>
              <a:t>1447/08/21</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E66B35-D5D6-4252-B2FF-5BF3F0536DE3}" type="slidenum">
              <a:rPr lang="fa-IR" smtClean="0"/>
              <a:t>‹#›</a:t>
            </a:fld>
            <a:endParaRPr lang="fa-IR"/>
          </a:p>
        </p:txBody>
      </p:sp>
    </p:spTree>
    <p:extLst>
      <p:ext uri="{BB962C8B-B14F-4D97-AF65-F5344CB8AC3E}">
        <p14:creationId xmlns:p14="http://schemas.microsoft.com/office/powerpoint/2010/main" val="2802376151"/>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F84796-D0C5-45D2-8A55-221CB6067E3D}" type="datetimeFigureOut">
              <a:rPr lang="fa-IR" smtClean="0"/>
              <a:t>1447/08/21</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E66B35-D5D6-4252-B2FF-5BF3F0536DE3}" type="slidenum">
              <a:rPr lang="fa-IR" smtClean="0"/>
              <a:t>‹#›</a:t>
            </a:fld>
            <a:endParaRPr lang="fa-IR"/>
          </a:p>
        </p:txBody>
      </p:sp>
    </p:spTree>
    <p:extLst>
      <p:ext uri="{BB962C8B-B14F-4D97-AF65-F5344CB8AC3E}">
        <p14:creationId xmlns:p14="http://schemas.microsoft.com/office/powerpoint/2010/main" val="2583887181"/>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solidFill>
                <a:prstClr val="black">
                  <a:tint val="75000"/>
                </a:prstClr>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857855632"/>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11289" y="-8468"/>
            <a:ext cx="12226407"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812800" y="609600"/>
            <a:ext cx="8463617"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12799" y="2160590"/>
            <a:ext cx="8463619"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7011" y="6041364"/>
            <a:ext cx="912176"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914400"/>
            <a:r>
              <a:rPr lang="en-US"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3"/>
          </p:nvPr>
        </p:nvSpPr>
        <p:spPr>
          <a:xfrm>
            <a:off x="812799" y="6041364"/>
            <a:ext cx="616396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914400"/>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4"/>
          </p:nvPr>
        </p:nvSpPr>
        <p:spPr>
          <a:xfrm>
            <a:off x="8592902" y="6041364"/>
            <a:ext cx="683517" cy="365125"/>
          </a:xfrm>
          <a:prstGeom prst="rect">
            <a:avLst/>
          </a:prstGeom>
        </p:spPr>
        <p:txBody>
          <a:bodyPr vert="horz" lIns="91440" tIns="45720" rIns="91440" bIns="45720" rtlCol="0" anchor="ctr"/>
          <a:lstStyle>
            <a:lvl1pPr algn="r">
              <a:defRPr sz="900">
                <a:solidFill>
                  <a:schemeClr val="accent1"/>
                </a:solidFill>
              </a:defRPr>
            </a:lvl1pPr>
          </a:lstStyle>
          <a:p>
            <a:pPr defTabSz="914400"/>
            <a:fld id="{A6C40843-9BC1-4E9F-99F1-9E3651A61869}" type="slidenum">
              <a:rPr lang="fa-IR" smtClean="0">
                <a:solidFill>
                  <a:prstClr val="black">
                    <a:tint val="75000"/>
                  </a:prstClr>
                </a:solidFill>
              </a:rPr>
              <a:pPr defTabSz="914400"/>
              <a:t>‹#›</a:t>
            </a:fld>
            <a:endParaRPr lang="fa-IR">
              <a:solidFill>
                <a:prstClr val="black">
                  <a:tint val="75000"/>
                </a:prstClr>
              </a:solidFill>
            </a:endParaRPr>
          </a:p>
        </p:txBody>
      </p:sp>
    </p:spTree>
    <p:extLst>
      <p:ext uri="{BB962C8B-B14F-4D97-AF65-F5344CB8AC3E}">
        <p14:creationId xmlns:p14="http://schemas.microsoft.com/office/powerpoint/2010/main" val="1752778213"/>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Lst>
  <p:hf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6.png"/><Relationship Id="rId7" Type="http://schemas.openxmlformats.org/officeDocument/2006/relationships/diagramQuickStyle" Target="../diagrams/quickStyle2.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2.xml"/></Relationships>
</file>

<file path=ppt/slides/_rels/slide10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1.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image" Target="../media/image16.png"/><Relationship Id="rId7" Type="http://schemas.openxmlformats.org/officeDocument/2006/relationships/diagramQuickStyle" Target="../diagrams/quickStyle8.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8.xml"/><Relationship Id="rId5" Type="http://schemas.openxmlformats.org/officeDocument/2006/relationships/diagramData" Target="../diagrams/data8.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8.xml"/></Relationships>
</file>

<file path=ppt/slides/_rels/slide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1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11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slideLayout" Target="../slideLayouts/slideLayout29.xml"/><Relationship Id="rId7" Type="http://schemas.openxmlformats.org/officeDocument/2006/relationships/image" Target="../media/image18.png"/><Relationship Id="rId2" Type="http://schemas.openxmlformats.org/officeDocument/2006/relationships/video" Target="../media/media1.webp"/><Relationship Id="rId1" Type="http://schemas.microsoft.com/office/2007/relationships/media" Target="../media/media1.webp"/><Relationship Id="rId6" Type="http://schemas.openxmlformats.org/officeDocument/2006/relationships/image" Target="../media/image8.png"/><Relationship Id="rId5" Type="http://schemas.openxmlformats.org/officeDocument/2006/relationships/image" Target="../media/image17.png"/><Relationship Id="rId4" Type="http://schemas.openxmlformats.org/officeDocument/2006/relationships/image" Target="../media/image14.jpeg"/><Relationship Id="rId9" Type="http://schemas.openxmlformats.org/officeDocument/2006/relationships/slide" Target="slide9.xml"/></Relationships>
</file>

<file path=ppt/slides/_rels/slide1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16.xml.rels><?xml version="1.0" encoding="UTF-8" standalone="yes"?>
<Relationships xmlns="http://schemas.openxmlformats.org/package/2006/relationships"><Relationship Id="rId8" Type="http://schemas.openxmlformats.org/officeDocument/2006/relationships/diagramColors" Target="../diagrams/colors9.xml"/><Relationship Id="rId3" Type="http://schemas.openxmlformats.org/officeDocument/2006/relationships/image" Target="../media/image16.png"/><Relationship Id="rId7" Type="http://schemas.openxmlformats.org/officeDocument/2006/relationships/diagramQuickStyle" Target="../diagrams/quickStyle9.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9.xml"/><Relationship Id="rId5" Type="http://schemas.openxmlformats.org/officeDocument/2006/relationships/diagramData" Target="../diagrams/data9.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9.xml"/></Relationships>
</file>

<file path=ppt/slides/_rels/slide1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12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slide" Target="slide9.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28.png"/><Relationship Id="rId5" Type="http://schemas.openxmlformats.org/officeDocument/2006/relationships/image" Target="../media/image18.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2.xml.rels><?xml version="1.0" encoding="UTF-8" standalone="yes"?>
<Relationships xmlns="http://schemas.openxmlformats.org/package/2006/relationships"><Relationship Id="rId8" Type="http://schemas.openxmlformats.org/officeDocument/2006/relationships/diagramColors" Target="../diagrams/colors10.xml"/><Relationship Id="rId3" Type="http://schemas.openxmlformats.org/officeDocument/2006/relationships/image" Target="../media/image16.png"/><Relationship Id="rId7" Type="http://schemas.openxmlformats.org/officeDocument/2006/relationships/diagramQuickStyle" Target="../diagrams/quickStyle10.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10.xml"/><Relationship Id="rId5" Type="http://schemas.openxmlformats.org/officeDocument/2006/relationships/diagramData" Target="../diagrams/data10.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10.xml"/></Relationships>
</file>

<file path=ppt/slides/_rels/slide1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40.xml"/></Relationships>
</file>

<file path=ppt/slides/_rels/slide14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29.png"/><Relationship Id="rId1" Type="http://schemas.openxmlformats.org/officeDocument/2006/relationships/slideLayout" Target="../slideLayouts/slideLayout40.xml"/></Relationships>
</file>

<file path=ppt/slides/_rels/slide14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30.png"/><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5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31.png"/><Relationship Id="rId1" Type="http://schemas.openxmlformats.org/officeDocument/2006/relationships/slideLayout" Target="../slideLayouts/slideLayout5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slide" Target="slide9.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slide" Target="slide9.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slide" Target="slide9.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21.jpg"/><Relationship Id="rId5" Type="http://schemas.openxmlformats.org/officeDocument/2006/relationships/image" Target="../media/image18.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6.png"/><Relationship Id="rId7" Type="http://schemas.openxmlformats.org/officeDocument/2006/relationships/diagramQuickStyle" Target="../diagrams/quickStyle3.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3.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slide" Target="slide9.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18.png"/><Relationship Id="rId5" Type="http://schemas.openxmlformats.org/officeDocument/2006/relationships/image" Target="../media/image8.png"/><Relationship Id="rId4" Type="http://schemas.openxmlformats.org/officeDocument/2006/relationships/image" Target="../media/image22.jpg"/></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6.png"/><Relationship Id="rId7" Type="http://schemas.openxmlformats.org/officeDocument/2006/relationships/diagramQuickStyle" Target="../diagrams/quickStyle4.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4.xml"/><Relationship Id="rId5" Type="http://schemas.openxmlformats.org/officeDocument/2006/relationships/diagramData" Target="../diagrams/data4.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4.xm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0.jpeg"/><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5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slide" Target="slide9.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23.jpg"/><Relationship Id="rId5" Type="http://schemas.openxmlformats.org/officeDocument/2006/relationships/image" Target="../media/image18.png"/><Relationship Id="rId4" Type="http://schemas.openxmlformats.org/officeDocument/2006/relationships/image" Target="../media/image8.png"/></Relationships>
</file>

<file path=ppt/slides/_rels/slide5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5.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16.png"/><Relationship Id="rId7" Type="http://schemas.openxmlformats.org/officeDocument/2006/relationships/diagramQuickStyle" Target="../diagrams/quickStyle5.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5.xml"/><Relationship Id="rId5" Type="http://schemas.openxmlformats.org/officeDocument/2006/relationships/diagramData" Target="../diagrams/data5.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5.xml"/></Relationships>
</file>

<file path=ppt/slides/_rels/slide5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3.png"/></Relationships>
</file>

<file path=ppt/slides/_rels/slide6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6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6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6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6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6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6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6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slide" Target="slide9.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24.png"/><Relationship Id="rId5" Type="http://schemas.openxmlformats.org/officeDocument/2006/relationships/image" Target="../media/image18.png"/><Relationship Id="rId4" Type="http://schemas.openxmlformats.org/officeDocument/2006/relationships/image" Target="../media/image8.png"/></Relationships>
</file>

<file path=ppt/slides/_rels/slide6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slide" Target="slide9.xml"/></Relationships>
</file>

<file path=ppt/slides/_rels/slide7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1.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16.png"/><Relationship Id="rId7" Type="http://schemas.openxmlformats.org/officeDocument/2006/relationships/diagramQuickStyle" Target="../diagrams/quickStyle6.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6.xml"/><Relationship Id="rId5" Type="http://schemas.openxmlformats.org/officeDocument/2006/relationships/diagramData" Target="../diagrams/data6.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6.xml"/></Relationships>
</file>

<file path=ppt/slides/_rels/slide7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slide" Target="slide9.xml"/><Relationship Id="rId4" Type="http://schemas.openxmlformats.org/officeDocument/2006/relationships/image" Target="../media/image17.png"/></Relationships>
</file>

<file path=ppt/slides/_rels/slide8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8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slide" Target="slide9.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25.png"/><Relationship Id="rId5" Type="http://schemas.openxmlformats.org/officeDocument/2006/relationships/image" Target="../media/image18.png"/><Relationship Id="rId4" Type="http://schemas.openxmlformats.org/officeDocument/2006/relationships/image" Target="../media/image8.png"/></Relationships>
</file>

<file path=ppt/slides/_rels/slide8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6.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16.png"/><Relationship Id="rId7" Type="http://schemas.openxmlformats.org/officeDocument/2006/relationships/diagramQuickStyle" Target="../diagrams/quickStyle7.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7.xml"/><Relationship Id="rId5" Type="http://schemas.openxmlformats.org/officeDocument/2006/relationships/diagramData" Target="../diagrams/data7.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7.xml"/></Relationships>
</file>

<file path=ppt/slides/_rels/slide8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9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9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slide" Target="slide9.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26.png"/><Relationship Id="rId5" Type="http://schemas.openxmlformats.org/officeDocument/2006/relationships/image" Target="../media/image18.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 xmlns:a16="http://schemas.microsoft.com/office/drawing/2014/main" id="{AE6E157F-9212-4764-8389-09FF0F64958E}"/>
              </a:ext>
            </a:extLst>
          </p:cNvPr>
          <p:cNvGrpSpPr/>
          <p:nvPr/>
        </p:nvGrpSpPr>
        <p:grpSpPr>
          <a:xfrm>
            <a:off x="-158150" y="1"/>
            <a:ext cx="12350150" cy="6858001"/>
            <a:chOff x="-158150" y="-177920"/>
            <a:chExt cx="12350149" cy="7035922"/>
          </a:xfrm>
          <a:blipFill dpi="0" rotWithShape="1">
            <a:blip r:embed="rId2">
              <a:alphaModFix amt="26000"/>
            </a:blip>
            <a:srcRect/>
            <a:stretch>
              <a:fillRect/>
            </a:stretch>
          </a:blipFill>
        </p:grpSpPr>
        <p:pic>
          <p:nvPicPr>
            <p:cNvPr id="5" name="Picture 4">
              <a:extLst>
                <a:ext uri="{FF2B5EF4-FFF2-40B4-BE49-F238E27FC236}">
                  <a16:creationId xmlns="" xmlns:a16="http://schemas.microsoft.com/office/drawing/2014/main" id="{1E65DB72-1954-46CB-A378-FFDFF9B8D4F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628110" y="292040"/>
              <a:ext cx="7035918" cy="6095997"/>
            </a:xfrm>
            <a:prstGeom prst="rect">
              <a:avLst/>
            </a:prstGeom>
            <a:grpFill/>
          </p:spPr>
        </p:pic>
        <p:pic>
          <p:nvPicPr>
            <p:cNvPr id="6" name="Picture 5">
              <a:extLst>
                <a:ext uri="{FF2B5EF4-FFF2-40B4-BE49-F238E27FC236}">
                  <a16:creationId xmlns="" xmlns:a16="http://schemas.microsoft.com/office/drawing/2014/main" id="{B501AA65-B6CB-407F-909B-54FEA40CAE4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5400000">
              <a:off x="5546964" y="212966"/>
              <a:ext cx="7035920" cy="6254151"/>
            </a:xfrm>
            <a:prstGeom prst="rect">
              <a:avLst/>
            </a:prstGeom>
            <a:grpFill/>
          </p:spPr>
        </p:pic>
      </p:grpSp>
      <p:pic>
        <p:nvPicPr>
          <p:cNvPr id="4" name="Picture 3">
            <a:extLst>
              <a:ext uri="{FF2B5EF4-FFF2-40B4-BE49-F238E27FC236}">
                <a16:creationId xmlns="" xmlns:a16="http://schemas.microsoft.com/office/drawing/2014/main" id="{073D8134-0765-400B-AF74-8ACC8999CEC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75983" y="5327529"/>
            <a:ext cx="427909" cy="426586"/>
          </a:xfrm>
          <a:prstGeom prst="rect">
            <a:avLst/>
          </a:prstGeom>
        </p:spPr>
      </p:pic>
      <p:pic>
        <p:nvPicPr>
          <p:cNvPr id="10" name="Picture 9"/>
          <p:cNvPicPr>
            <a:picLocks noChangeAspect="1"/>
          </p:cNvPicPr>
          <p:nvPr/>
        </p:nvPicPr>
        <p:blipFill>
          <a:blip r:embed="rId5"/>
          <a:stretch>
            <a:fillRect/>
          </a:stretch>
        </p:blipFill>
        <p:spPr>
          <a:xfrm>
            <a:off x="3030066" y="1343182"/>
            <a:ext cx="6131860" cy="4249371"/>
          </a:xfrm>
          <a:prstGeom prst="rect">
            <a:avLst/>
          </a:prstGeom>
        </p:spPr>
      </p:pic>
    </p:spTree>
    <p:extLst>
      <p:ext uri="{BB962C8B-B14F-4D97-AF65-F5344CB8AC3E}">
        <p14:creationId xmlns:p14="http://schemas.microsoft.com/office/powerpoint/2010/main" val="32896297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7" name="TextBox 6">
            <a:extLst>
              <a:ext uri="{FF2B5EF4-FFF2-40B4-BE49-F238E27FC236}">
                <a16:creationId xmlns:a16="http://schemas.microsoft.com/office/drawing/2014/main" xmlns="" id="{9F6F0F3F-0E25-84C7-8212-BE0B2481A4DD}"/>
              </a:ext>
            </a:extLst>
          </p:cNvPr>
          <p:cNvSpPr txBox="1"/>
          <p:nvPr/>
        </p:nvSpPr>
        <p:spPr>
          <a:xfrm>
            <a:off x="2373340" y="330718"/>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مبانی</a:t>
            </a:r>
            <a:r>
              <a:rPr lang="fa-IR" sz="2400" dirty="0">
                <a:solidFill>
                  <a:prstClr val="white">
                    <a:lumMod val="95000"/>
                  </a:prstClr>
                </a:solidFill>
                <a:cs typeface="B Titr" panose="00000700000000000000" pitchFamily="2" charset="-78"/>
              </a:rPr>
              <a:t>، چارچوب و منطق حاکم بر منظومه </a:t>
            </a:r>
            <a:r>
              <a:rPr lang="fa-IR" sz="2400" dirty="0" smtClean="0">
                <a:solidFill>
                  <a:prstClr val="white">
                    <a:lumMod val="95000"/>
                  </a:prstClr>
                </a:solidFill>
                <a:cs typeface="B Titr" panose="00000700000000000000" pitchFamily="2" charset="-78"/>
              </a:rPr>
              <a:t>قرآنی</a:t>
            </a:r>
            <a:endParaRPr lang="fa-IR" sz="2400" dirty="0">
              <a:solidFill>
                <a:prstClr val="white">
                  <a:lumMod val="95000"/>
                </a:prstClr>
              </a:solidFill>
              <a:cs typeface="B Titr" panose="00000700000000000000" pitchFamily="2" charset="-78"/>
            </a:endParaRPr>
          </a:p>
        </p:txBody>
      </p:sp>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2438452659"/>
              </p:ext>
            </p:extLst>
          </p:nvPr>
        </p:nvGraphicFramePr>
        <p:xfrm>
          <a:off x="409903" y="1229956"/>
          <a:ext cx="8951546" cy="537579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7900081" y="2902873"/>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schemeClr val="tx1"/>
                </a:solidFill>
                <a:cs typeface="B Titr" panose="00000700000000000000" pitchFamily="2" charset="-78"/>
              </a:rPr>
              <a:t>2</a:t>
            </a:r>
            <a:endParaRPr lang="en-US" dirty="0">
              <a:solidFill>
                <a:schemeClr val="tx1"/>
              </a:solidFill>
              <a:cs typeface="B Titr" panose="00000700000000000000" pitchFamily="2" charset="-78"/>
            </a:endParaRPr>
          </a:p>
        </p:txBody>
      </p:sp>
      <p:sp>
        <p:nvSpPr>
          <p:cNvPr id="18" name="Oval 17"/>
          <p:cNvSpPr/>
          <p:nvPr/>
        </p:nvSpPr>
        <p:spPr>
          <a:xfrm>
            <a:off x="8381583" y="163071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schemeClr val="tx1"/>
                </a:solidFill>
                <a:cs typeface="B Titr" panose="00000700000000000000" pitchFamily="2" charset="-78"/>
              </a:rPr>
              <a:t>1</a:t>
            </a:r>
            <a:endParaRPr lang="en-US" dirty="0">
              <a:solidFill>
                <a:schemeClr val="tx1"/>
              </a:solidFill>
              <a:cs typeface="B Titr" panose="00000700000000000000" pitchFamily="2" charset="-78"/>
            </a:endParaRPr>
          </a:p>
        </p:txBody>
      </p:sp>
      <p:sp>
        <p:nvSpPr>
          <p:cNvPr id="19" name="Oval 18"/>
          <p:cNvSpPr/>
          <p:nvPr/>
        </p:nvSpPr>
        <p:spPr>
          <a:xfrm>
            <a:off x="7924460" y="4143557"/>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schemeClr val="tx1"/>
                </a:solidFill>
                <a:cs typeface="B Titr" panose="00000700000000000000" pitchFamily="2" charset="-78"/>
              </a:rPr>
              <a:t>3</a:t>
            </a:r>
            <a:endParaRPr lang="en-US" dirty="0">
              <a:solidFill>
                <a:schemeClr val="tx1"/>
              </a:solidFill>
              <a:cs typeface="B Titr" panose="00000700000000000000" pitchFamily="2" charset="-78"/>
            </a:endParaRPr>
          </a:p>
        </p:txBody>
      </p:sp>
      <p:sp>
        <p:nvSpPr>
          <p:cNvPr id="20" name="Oval 19"/>
          <p:cNvSpPr/>
          <p:nvPr/>
        </p:nvSpPr>
        <p:spPr>
          <a:xfrm>
            <a:off x="8365817" y="5400013"/>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schemeClr val="tx1"/>
                </a:solidFill>
                <a:cs typeface="B Titr" panose="00000700000000000000" pitchFamily="2" charset="-78"/>
              </a:rPr>
              <a:t>4</a:t>
            </a:r>
            <a:endParaRPr lang="en-US" dirty="0">
              <a:solidFill>
                <a:schemeClr val="tx1"/>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10</a:t>
            </a:r>
            <a:endParaRPr lang="fa-IR" dirty="0">
              <a:solidFill>
                <a:schemeClr val="tx1"/>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33374567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graphicEl>
                                              <a:dgm id="{40C87744-42FC-4FE6-BDF5-53872D9BA09A}"/>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graphicEl>
                                              <a:dgm id="{F95DCD4D-5DBC-4E05-84AC-0BC0E608F248}"/>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graphicEl>
                                              <a:dgm id="{3510A347-D3AB-4E3C-84E3-1DC91A2A3149}"/>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graphicEl>
                                              <a:dgm id="{AF410E85-3E60-4D5C-A73A-3ED4F4F99C2A}"/>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graphicEl>
                                              <a:dgm id="{49D189AE-D119-416A-A087-386746343807}"/>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graphicEl>
                                              <a:dgm id="{DC8FE0A1-59FB-4D19-85DE-552A7983729A}"/>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graphicEl>
                                              <a:dgm id="{41E9B5C6-6BB2-4D34-B386-8BFC79CCCA12}"/>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graphicEl>
                                              <a:dgm id="{A8C3C8DD-7CDC-4964-B0F5-C4D8CB4500F1}"/>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
                                            <p:graphicEl>
                                              <a:dgm id="{F486C669-4D59-4782-9C63-01EE2E0463D7}"/>
                                            </p:graphic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P spid="13"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504016"/>
            <a:ext cx="9112077" cy="639405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100" dirty="0" smtClean="0">
                <a:solidFill>
                  <a:srgbClr val="C00000"/>
                </a:solidFill>
                <a:cs typeface="B Titr" panose="00000700000000000000" pitchFamily="2" charset="-78"/>
              </a:rPr>
              <a:t>هدف </a:t>
            </a:r>
            <a:r>
              <a:rPr lang="fa-IR" sz="2100" dirty="0" smtClean="0">
                <a:solidFill>
                  <a:srgbClr val="C00000"/>
                </a:solidFill>
                <a:cs typeface="B Titr" panose="00000700000000000000" pitchFamily="2" charset="-78"/>
              </a:rPr>
              <a:t>کلان</a:t>
            </a:r>
          </a:p>
          <a:p>
            <a:pPr algn="justLow" rtl="1">
              <a:lnSpc>
                <a:spcPct val="150000"/>
              </a:lnSpc>
            </a:pPr>
            <a:r>
              <a:rPr lang="fa-IR" sz="2100" b="1" dirty="0">
                <a:solidFill>
                  <a:prstClr val="black"/>
                </a:solidFill>
                <a:cs typeface="B Nazanin" panose="00000400000000000000" pitchFamily="2" charset="-78"/>
              </a:rPr>
              <a:t>ایجاد و تحکیم انسجام اجتماعی پایدار بر پایۀ وحدت دینی و انقلابی، به‌منظور مقابلۀ فعال و هوشمندانه با آشوب، بغی، تفرقه‌افکنی و نفوذ دشمن، برای تضمین ثبات داخلی و بقای جامعۀ ایمانی در برابر همۀ شکل‌ها و انواع </a:t>
            </a:r>
            <a:r>
              <a:rPr lang="fa-IR" sz="2100" b="1" dirty="0" smtClean="0">
                <a:solidFill>
                  <a:prstClr val="black"/>
                </a:solidFill>
                <a:cs typeface="B Nazanin" panose="00000400000000000000" pitchFamily="2" charset="-78"/>
              </a:rPr>
              <a:t>تهدیدات</a:t>
            </a:r>
          </a:p>
          <a:p>
            <a:pPr marL="342900" indent="-342900" algn="justLow" rtl="1">
              <a:lnSpc>
                <a:spcPct val="150000"/>
              </a:lnSpc>
              <a:buFont typeface="Wingdings" panose="05000000000000000000" pitchFamily="2" charset="2"/>
              <a:buChar char="q"/>
            </a:pPr>
            <a:r>
              <a:rPr lang="fa-IR" sz="2100" dirty="0" smtClean="0">
                <a:solidFill>
                  <a:srgbClr val="C00000"/>
                </a:solidFill>
                <a:cs typeface="B Titr" panose="00000700000000000000" pitchFamily="2" charset="-78"/>
              </a:rPr>
              <a:t>کارکرد </a:t>
            </a:r>
            <a:r>
              <a:rPr lang="fa-IR" sz="2100" dirty="0">
                <a:solidFill>
                  <a:srgbClr val="C00000"/>
                </a:solidFill>
                <a:cs typeface="B Titr" panose="00000700000000000000" pitchFamily="2" charset="-78"/>
              </a:rPr>
              <a:t>کلان </a:t>
            </a:r>
          </a:p>
          <a:p>
            <a:pPr algn="justLow" rtl="1">
              <a:lnSpc>
                <a:spcPct val="150000"/>
              </a:lnSpc>
            </a:pPr>
            <a:r>
              <a:rPr lang="fa-IR" sz="2100" b="1" dirty="0">
                <a:solidFill>
                  <a:prstClr val="black"/>
                </a:solidFill>
                <a:cs typeface="B Nazanin" panose="00000400000000000000" pitchFamily="2" charset="-78"/>
              </a:rPr>
              <a:t>حفاظت از ثبات داخلی و جلوگیری از فروپاشی جامعه در مواجهه با فتنه، آشوب و نفوذ دشمن</a:t>
            </a:r>
            <a:r>
              <a:rPr lang="fa-IR" sz="21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q"/>
            </a:pPr>
            <a:r>
              <a:rPr lang="fa-IR" sz="2100" dirty="0" smtClean="0">
                <a:solidFill>
                  <a:srgbClr val="C00000"/>
                </a:solidFill>
                <a:cs typeface="B Titr" panose="00000700000000000000" pitchFamily="2" charset="-78"/>
              </a:rPr>
              <a:t>تبیین </a:t>
            </a:r>
            <a:r>
              <a:rPr lang="fa-IR" sz="2100" dirty="0" smtClean="0">
                <a:solidFill>
                  <a:srgbClr val="C00000"/>
                </a:solidFill>
                <a:cs typeface="B Titr" panose="00000700000000000000" pitchFamily="2" charset="-78"/>
              </a:rPr>
              <a:t>محوری</a:t>
            </a:r>
          </a:p>
          <a:p>
            <a:pPr algn="justLow" rtl="1">
              <a:lnSpc>
                <a:spcPct val="150000"/>
              </a:lnSpc>
            </a:pPr>
            <a:r>
              <a:rPr lang="fa-IR" sz="2100" b="1" dirty="0">
                <a:solidFill>
                  <a:prstClr val="black"/>
                </a:solidFill>
                <a:cs typeface="B Nazanin" panose="00000400000000000000" pitchFamily="2" charset="-78"/>
              </a:rPr>
              <a:t>در منطق قرآن، بسیاری از فروپاشی‌های جوامع نه به علت کمبود قدرت مادی، بلکه به دلیل گسست درونی، تفرقه و از دست دادن همبستگی رخ داده است. دشمن پیش از حمله به مرزها، به شکستن حصار وحدت و ایجاد شکاف در صفوف می‌اندیشد</a:t>
            </a:r>
            <a:r>
              <a:rPr lang="fa-IR" sz="2100" b="1" dirty="0" smtClean="0">
                <a:solidFill>
                  <a:prstClr val="black"/>
                </a:solidFill>
                <a:cs typeface="B Nazanin" panose="00000400000000000000" pitchFamily="2" charset="-78"/>
              </a:rPr>
              <a:t>.</a:t>
            </a:r>
            <a:endParaRPr lang="fa-IR" sz="2100" b="1" dirty="0">
              <a:solidFill>
                <a:prstClr val="black"/>
              </a:solidFill>
              <a:cs typeface="B Nazanin" panose="00000400000000000000" pitchFamily="2" charset="-78"/>
            </a:endParaRPr>
          </a:p>
          <a:p>
            <a:pPr algn="justLow" rtl="1">
              <a:lnSpc>
                <a:spcPct val="150000"/>
              </a:lnSpc>
            </a:pPr>
            <a:r>
              <a:rPr lang="fa-IR" sz="2100" b="1" dirty="0">
                <a:solidFill>
                  <a:prstClr val="black"/>
                </a:solidFill>
                <a:cs typeface="B Nazanin" panose="00000400000000000000" pitchFamily="2" charset="-78"/>
              </a:rPr>
              <a:t>انسجام داخلی، صرفاً «نبودن درگیری» نیست؛ بلکه توان حفظ همدلی عمیق، مدیریت اختلاف‌ها بر مدار حق، و ایستادگی یکپارچه در برابر هرگونه تهدید داخلی و خارجی در شرایط بحران و فتنه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100</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5745699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 calcmode="lin" valueType="num">
                                      <p:cBhvr>
                                        <p:cTn id="37"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8"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39"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0" dur="1000"/>
                                        <p:tgtEl>
                                          <p:spTgt spid="6">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2322629852"/>
              </p:ext>
            </p:extLst>
          </p:nvPr>
        </p:nvGraphicFramePr>
        <p:xfrm>
          <a:off x="409903" y="2105157"/>
          <a:ext cx="8951546" cy="45347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8096920" y="3414751"/>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2</a:t>
            </a:r>
            <a:endParaRPr lang="en-US" dirty="0">
              <a:solidFill>
                <a:prstClr val="black"/>
              </a:solidFill>
              <a:cs typeface="B Titr" panose="00000700000000000000" pitchFamily="2" charset="-78"/>
            </a:endParaRPr>
          </a:p>
        </p:txBody>
      </p:sp>
      <p:sp>
        <p:nvSpPr>
          <p:cNvPr id="18" name="Oval 17"/>
          <p:cNvSpPr/>
          <p:nvPr/>
        </p:nvSpPr>
        <p:spPr>
          <a:xfrm>
            <a:off x="8468059" y="2398498"/>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1</a:t>
            </a:r>
            <a:endParaRPr lang="en-US" dirty="0">
              <a:solidFill>
                <a:prstClr val="black"/>
              </a:solidFill>
              <a:cs typeface="B Titr" panose="00000700000000000000" pitchFamily="2" charset="-78"/>
            </a:endParaRPr>
          </a:p>
        </p:txBody>
      </p:sp>
      <p:sp>
        <p:nvSpPr>
          <p:cNvPr id="19" name="Oval 18"/>
          <p:cNvSpPr/>
          <p:nvPr/>
        </p:nvSpPr>
        <p:spPr>
          <a:xfrm>
            <a:off x="8107060" y="447379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3</a:t>
            </a:r>
            <a:endParaRPr lang="en-US" dirty="0">
              <a:solidFill>
                <a:prstClr val="black"/>
              </a:solidFill>
              <a:cs typeface="B Titr" panose="00000700000000000000" pitchFamily="2" charset="-78"/>
            </a:endParaRPr>
          </a:p>
        </p:txBody>
      </p:sp>
      <p:sp>
        <p:nvSpPr>
          <p:cNvPr id="20" name="Oval 19"/>
          <p:cNvSpPr/>
          <p:nvPr/>
        </p:nvSpPr>
        <p:spPr>
          <a:xfrm>
            <a:off x="8495574" y="5540803"/>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4</a:t>
            </a:r>
            <a:endParaRPr lang="en-US" dirty="0">
              <a:solidFill>
                <a:prstClr val="black"/>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101</a:t>
            </a:r>
            <a:endParaRPr lang="fa-IR" dirty="0">
              <a:solidFill>
                <a:prstClr val="black"/>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5162698" y="1290518"/>
            <a:ext cx="4075155" cy="646331"/>
          </a:xfrm>
          <a:prstGeom prst="rect">
            <a:avLst/>
          </a:prstGeom>
        </p:spPr>
        <p:txBody>
          <a:bodyPr wrap="none">
            <a:spAutoFit/>
          </a:bodyPr>
          <a:lstStyle/>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مؤلفه‌های </a:t>
            </a:r>
            <a:r>
              <a:rPr lang="fa-IR" sz="2400" dirty="0">
                <a:solidFill>
                  <a:srgbClr val="C00000"/>
                </a:solidFill>
                <a:cs typeface="B Titr" panose="00000700000000000000" pitchFamily="2" charset="-78"/>
              </a:rPr>
              <a:t>اساسی با استناد قرآنی</a:t>
            </a:r>
          </a:p>
        </p:txBody>
      </p:sp>
      <p:sp>
        <p:nvSpPr>
          <p:cNvPr id="23" name="TextBox 22">
            <a:extLst>
              <a:ext uri="{FF2B5EF4-FFF2-40B4-BE49-F238E27FC236}">
                <a16:creationId xmlns:a16="http://schemas.microsoft.com/office/drawing/2014/main" xmlns="" id="{9F6F0F3F-0E25-84C7-8212-BE0B2481A4DD}"/>
              </a:ext>
            </a:extLst>
          </p:cNvPr>
          <p:cNvSpPr txBox="1"/>
          <p:nvPr/>
        </p:nvSpPr>
        <p:spPr>
          <a:xfrm>
            <a:off x="2099255" y="278486"/>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0300527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6">
                                            <p:graphicEl>
                                              <a:dgm id="{40C87744-42FC-4FE6-BDF5-53872D9BA09A}"/>
                                            </p:graphicEl>
                                          </p:spTgt>
                                        </p:tgtEl>
                                        <p:attrNameLst>
                                          <p:attrName>style.visibility</p:attrName>
                                        </p:attrNameLst>
                                      </p:cBhvr>
                                      <p:to>
                                        <p:strVal val="visible"/>
                                      </p:to>
                                    </p:set>
                                    <p:animEffect transition="in" filter="fade">
                                      <p:cBhvr>
                                        <p:cTn id="15" dur="1000"/>
                                        <p:tgtEl>
                                          <p:spTgt spid="16">
                                            <p:graphicEl>
                                              <a:dgm id="{40C87744-42FC-4FE6-BDF5-53872D9BA09A}"/>
                                            </p:graphicEl>
                                          </p:spTgt>
                                        </p:tgtEl>
                                      </p:cBhvr>
                                    </p:animEffect>
                                    <p:anim calcmode="lin" valueType="num">
                                      <p:cBhvr>
                                        <p:cTn id="16" dur="1000" fill="hold"/>
                                        <p:tgtEl>
                                          <p:spTgt spid="16">
                                            <p:graphicEl>
                                              <a:dgm id="{40C87744-42FC-4FE6-BDF5-53872D9BA09A}"/>
                                            </p:graphicEl>
                                          </p:spTgt>
                                        </p:tgtEl>
                                        <p:attrNameLst>
                                          <p:attrName>ppt_x</p:attrName>
                                        </p:attrNameLst>
                                      </p:cBhvr>
                                      <p:tavLst>
                                        <p:tav tm="0">
                                          <p:val>
                                            <p:strVal val="#ppt_x"/>
                                          </p:val>
                                        </p:tav>
                                        <p:tav tm="100000">
                                          <p:val>
                                            <p:strVal val="#ppt_x"/>
                                          </p:val>
                                        </p:tav>
                                      </p:tavLst>
                                    </p:anim>
                                    <p:anim calcmode="lin" valueType="num">
                                      <p:cBhvr>
                                        <p:cTn id="17" dur="1000" fill="hold"/>
                                        <p:tgtEl>
                                          <p:spTgt spid="16">
                                            <p:graphicEl>
                                              <a:dgm id="{40C87744-42FC-4FE6-BDF5-53872D9BA09A}"/>
                                            </p:graphic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graphicEl>
                                              <a:dgm id="{F95DCD4D-5DBC-4E05-84AC-0BC0E608F248}"/>
                                            </p:graphicEl>
                                          </p:spTgt>
                                        </p:tgtEl>
                                        <p:attrNameLst>
                                          <p:attrName>style.visibility</p:attrName>
                                        </p:attrNameLst>
                                      </p:cBhvr>
                                      <p:to>
                                        <p:strVal val="visible"/>
                                      </p:to>
                                    </p:set>
                                    <p:animEffect transition="in" filter="fade">
                                      <p:cBhvr>
                                        <p:cTn id="20" dur="1000"/>
                                        <p:tgtEl>
                                          <p:spTgt spid="16">
                                            <p:graphicEl>
                                              <a:dgm id="{F95DCD4D-5DBC-4E05-84AC-0BC0E608F248}"/>
                                            </p:graphicEl>
                                          </p:spTgt>
                                        </p:tgtEl>
                                      </p:cBhvr>
                                    </p:animEffect>
                                    <p:anim calcmode="lin" valueType="num">
                                      <p:cBhvr>
                                        <p:cTn id="21" dur="1000" fill="hold"/>
                                        <p:tgtEl>
                                          <p:spTgt spid="16">
                                            <p:graphicEl>
                                              <a:dgm id="{F95DCD4D-5DBC-4E05-84AC-0BC0E608F248}"/>
                                            </p:graphicEl>
                                          </p:spTgt>
                                        </p:tgtEl>
                                        <p:attrNameLst>
                                          <p:attrName>ppt_x</p:attrName>
                                        </p:attrNameLst>
                                      </p:cBhvr>
                                      <p:tavLst>
                                        <p:tav tm="0">
                                          <p:val>
                                            <p:strVal val="#ppt_x"/>
                                          </p:val>
                                        </p:tav>
                                        <p:tav tm="100000">
                                          <p:val>
                                            <p:strVal val="#ppt_x"/>
                                          </p:val>
                                        </p:tav>
                                      </p:tavLst>
                                    </p:anim>
                                    <p:anim calcmode="lin" valueType="num">
                                      <p:cBhvr>
                                        <p:cTn id="22" dur="1000" fill="hold"/>
                                        <p:tgtEl>
                                          <p:spTgt spid="16">
                                            <p:graphicEl>
                                              <a:dgm id="{F95DCD4D-5DBC-4E05-84AC-0BC0E608F248}"/>
                                            </p:graphic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graphicEl>
                                              <a:dgm id="{3510A347-D3AB-4E3C-84E3-1DC91A2A3149}"/>
                                            </p:graphicEl>
                                          </p:spTgt>
                                        </p:tgtEl>
                                        <p:attrNameLst>
                                          <p:attrName>style.visibility</p:attrName>
                                        </p:attrNameLst>
                                      </p:cBhvr>
                                      <p:to>
                                        <p:strVal val="visible"/>
                                      </p:to>
                                    </p:set>
                                    <p:animEffect transition="in" filter="fade">
                                      <p:cBhvr>
                                        <p:cTn id="25" dur="1000"/>
                                        <p:tgtEl>
                                          <p:spTgt spid="16">
                                            <p:graphicEl>
                                              <a:dgm id="{3510A347-D3AB-4E3C-84E3-1DC91A2A3149}"/>
                                            </p:graphicEl>
                                          </p:spTgt>
                                        </p:tgtEl>
                                      </p:cBhvr>
                                    </p:animEffect>
                                    <p:anim calcmode="lin" valueType="num">
                                      <p:cBhvr>
                                        <p:cTn id="26" dur="1000" fill="hold"/>
                                        <p:tgtEl>
                                          <p:spTgt spid="16">
                                            <p:graphicEl>
                                              <a:dgm id="{3510A347-D3AB-4E3C-84E3-1DC91A2A3149}"/>
                                            </p:graphicEl>
                                          </p:spTgt>
                                        </p:tgtEl>
                                        <p:attrNameLst>
                                          <p:attrName>ppt_x</p:attrName>
                                        </p:attrNameLst>
                                      </p:cBhvr>
                                      <p:tavLst>
                                        <p:tav tm="0">
                                          <p:val>
                                            <p:strVal val="#ppt_x"/>
                                          </p:val>
                                        </p:tav>
                                        <p:tav tm="100000">
                                          <p:val>
                                            <p:strVal val="#ppt_x"/>
                                          </p:val>
                                        </p:tav>
                                      </p:tavLst>
                                    </p:anim>
                                    <p:anim calcmode="lin" valueType="num">
                                      <p:cBhvr>
                                        <p:cTn id="27" dur="1000" fill="hold"/>
                                        <p:tgtEl>
                                          <p:spTgt spid="16">
                                            <p:graphicEl>
                                              <a:dgm id="{3510A347-D3AB-4E3C-84E3-1DC91A2A3149}"/>
                                            </p:graphic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graphicEl>
                                              <a:dgm id="{AF410E85-3E60-4D5C-A73A-3ED4F4F99C2A}"/>
                                            </p:graphicEl>
                                          </p:spTgt>
                                        </p:tgtEl>
                                        <p:attrNameLst>
                                          <p:attrName>style.visibility</p:attrName>
                                        </p:attrNameLst>
                                      </p:cBhvr>
                                      <p:to>
                                        <p:strVal val="visible"/>
                                      </p:to>
                                    </p:set>
                                    <p:animEffect transition="in" filter="fade">
                                      <p:cBhvr>
                                        <p:cTn id="32" dur="1000"/>
                                        <p:tgtEl>
                                          <p:spTgt spid="16">
                                            <p:graphicEl>
                                              <a:dgm id="{AF410E85-3E60-4D5C-A73A-3ED4F4F99C2A}"/>
                                            </p:graphicEl>
                                          </p:spTgt>
                                        </p:tgtEl>
                                      </p:cBhvr>
                                    </p:animEffect>
                                    <p:anim calcmode="lin" valueType="num">
                                      <p:cBhvr>
                                        <p:cTn id="33" dur="1000" fill="hold"/>
                                        <p:tgtEl>
                                          <p:spTgt spid="16">
                                            <p:graphicEl>
                                              <a:dgm id="{AF410E85-3E60-4D5C-A73A-3ED4F4F99C2A}"/>
                                            </p:graphicEl>
                                          </p:spTgt>
                                        </p:tgtEl>
                                        <p:attrNameLst>
                                          <p:attrName>ppt_x</p:attrName>
                                        </p:attrNameLst>
                                      </p:cBhvr>
                                      <p:tavLst>
                                        <p:tav tm="0">
                                          <p:val>
                                            <p:strVal val="#ppt_x"/>
                                          </p:val>
                                        </p:tav>
                                        <p:tav tm="100000">
                                          <p:val>
                                            <p:strVal val="#ppt_x"/>
                                          </p:val>
                                        </p:tav>
                                      </p:tavLst>
                                    </p:anim>
                                    <p:anim calcmode="lin" valueType="num">
                                      <p:cBhvr>
                                        <p:cTn id="34" dur="1000" fill="hold"/>
                                        <p:tgtEl>
                                          <p:spTgt spid="16">
                                            <p:graphicEl>
                                              <a:dgm id="{AF410E85-3E60-4D5C-A73A-3ED4F4F99C2A}"/>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graphicEl>
                                              <a:dgm id="{49D189AE-D119-416A-A087-386746343807}"/>
                                            </p:graphicEl>
                                          </p:spTgt>
                                        </p:tgtEl>
                                        <p:attrNameLst>
                                          <p:attrName>style.visibility</p:attrName>
                                        </p:attrNameLst>
                                      </p:cBhvr>
                                      <p:to>
                                        <p:strVal val="visible"/>
                                      </p:to>
                                    </p:set>
                                    <p:animEffect transition="in" filter="fade">
                                      <p:cBhvr>
                                        <p:cTn id="37" dur="1000"/>
                                        <p:tgtEl>
                                          <p:spTgt spid="16">
                                            <p:graphicEl>
                                              <a:dgm id="{49D189AE-D119-416A-A087-386746343807}"/>
                                            </p:graphicEl>
                                          </p:spTgt>
                                        </p:tgtEl>
                                      </p:cBhvr>
                                    </p:animEffect>
                                    <p:anim calcmode="lin" valueType="num">
                                      <p:cBhvr>
                                        <p:cTn id="38" dur="1000" fill="hold"/>
                                        <p:tgtEl>
                                          <p:spTgt spid="16">
                                            <p:graphicEl>
                                              <a:dgm id="{49D189AE-D119-416A-A087-386746343807}"/>
                                            </p:graphicEl>
                                          </p:spTgt>
                                        </p:tgtEl>
                                        <p:attrNameLst>
                                          <p:attrName>ppt_x</p:attrName>
                                        </p:attrNameLst>
                                      </p:cBhvr>
                                      <p:tavLst>
                                        <p:tav tm="0">
                                          <p:val>
                                            <p:strVal val="#ppt_x"/>
                                          </p:val>
                                        </p:tav>
                                        <p:tav tm="100000">
                                          <p:val>
                                            <p:strVal val="#ppt_x"/>
                                          </p:val>
                                        </p:tav>
                                      </p:tavLst>
                                    </p:anim>
                                    <p:anim calcmode="lin" valueType="num">
                                      <p:cBhvr>
                                        <p:cTn id="39" dur="1000" fill="hold"/>
                                        <p:tgtEl>
                                          <p:spTgt spid="16">
                                            <p:graphicEl>
                                              <a:dgm id="{49D189AE-D119-416A-A087-386746343807}"/>
                                            </p:graphic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6">
                                            <p:graphicEl>
                                              <a:dgm id="{DC8FE0A1-59FB-4D19-85DE-552A7983729A}"/>
                                            </p:graphicEl>
                                          </p:spTgt>
                                        </p:tgtEl>
                                        <p:attrNameLst>
                                          <p:attrName>style.visibility</p:attrName>
                                        </p:attrNameLst>
                                      </p:cBhvr>
                                      <p:to>
                                        <p:strVal val="visible"/>
                                      </p:to>
                                    </p:set>
                                    <p:animEffect transition="in" filter="fade">
                                      <p:cBhvr>
                                        <p:cTn id="44" dur="1000"/>
                                        <p:tgtEl>
                                          <p:spTgt spid="16">
                                            <p:graphicEl>
                                              <a:dgm id="{DC8FE0A1-59FB-4D19-85DE-552A7983729A}"/>
                                            </p:graphicEl>
                                          </p:spTgt>
                                        </p:tgtEl>
                                      </p:cBhvr>
                                    </p:animEffect>
                                    <p:anim calcmode="lin" valueType="num">
                                      <p:cBhvr>
                                        <p:cTn id="45" dur="1000" fill="hold"/>
                                        <p:tgtEl>
                                          <p:spTgt spid="16">
                                            <p:graphicEl>
                                              <a:dgm id="{DC8FE0A1-59FB-4D19-85DE-552A7983729A}"/>
                                            </p:graphicEl>
                                          </p:spTgt>
                                        </p:tgtEl>
                                        <p:attrNameLst>
                                          <p:attrName>ppt_x</p:attrName>
                                        </p:attrNameLst>
                                      </p:cBhvr>
                                      <p:tavLst>
                                        <p:tav tm="0">
                                          <p:val>
                                            <p:strVal val="#ppt_x"/>
                                          </p:val>
                                        </p:tav>
                                        <p:tav tm="100000">
                                          <p:val>
                                            <p:strVal val="#ppt_x"/>
                                          </p:val>
                                        </p:tav>
                                      </p:tavLst>
                                    </p:anim>
                                    <p:anim calcmode="lin" valueType="num">
                                      <p:cBhvr>
                                        <p:cTn id="46" dur="1000" fill="hold"/>
                                        <p:tgtEl>
                                          <p:spTgt spid="16">
                                            <p:graphicEl>
                                              <a:dgm id="{DC8FE0A1-59FB-4D19-85DE-552A7983729A}"/>
                                            </p:graphic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graphicEl>
                                              <a:dgm id="{41E9B5C6-6BB2-4D34-B386-8BFC79CCCA12}"/>
                                            </p:graphicEl>
                                          </p:spTgt>
                                        </p:tgtEl>
                                        <p:attrNameLst>
                                          <p:attrName>style.visibility</p:attrName>
                                        </p:attrNameLst>
                                      </p:cBhvr>
                                      <p:to>
                                        <p:strVal val="visible"/>
                                      </p:to>
                                    </p:set>
                                    <p:animEffect transition="in" filter="fade">
                                      <p:cBhvr>
                                        <p:cTn id="49" dur="1000"/>
                                        <p:tgtEl>
                                          <p:spTgt spid="16">
                                            <p:graphicEl>
                                              <a:dgm id="{41E9B5C6-6BB2-4D34-B386-8BFC79CCCA12}"/>
                                            </p:graphicEl>
                                          </p:spTgt>
                                        </p:tgtEl>
                                      </p:cBhvr>
                                    </p:animEffect>
                                    <p:anim calcmode="lin" valueType="num">
                                      <p:cBhvr>
                                        <p:cTn id="50" dur="1000" fill="hold"/>
                                        <p:tgtEl>
                                          <p:spTgt spid="16">
                                            <p:graphicEl>
                                              <a:dgm id="{41E9B5C6-6BB2-4D34-B386-8BFC79CCCA12}"/>
                                            </p:graphicEl>
                                          </p:spTgt>
                                        </p:tgtEl>
                                        <p:attrNameLst>
                                          <p:attrName>ppt_x</p:attrName>
                                        </p:attrNameLst>
                                      </p:cBhvr>
                                      <p:tavLst>
                                        <p:tav tm="0">
                                          <p:val>
                                            <p:strVal val="#ppt_x"/>
                                          </p:val>
                                        </p:tav>
                                        <p:tav tm="100000">
                                          <p:val>
                                            <p:strVal val="#ppt_x"/>
                                          </p:val>
                                        </p:tav>
                                      </p:tavLst>
                                    </p:anim>
                                    <p:anim calcmode="lin" valueType="num">
                                      <p:cBhvr>
                                        <p:cTn id="51" dur="1000" fill="hold"/>
                                        <p:tgtEl>
                                          <p:spTgt spid="16">
                                            <p:graphicEl>
                                              <a:dgm id="{41E9B5C6-6BB2-4D34-B386-8BFC79CCCA12}"/>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graphicEl>
                                              <a:dgm id="{A8C3C8DD-7CDC-4964-B0F5-C4D8CB4500F1}"/>
                                            </p:graphicEl>
                                          </p:spTgt>
                                        </p:tgtEl>
                                        <p:attrNameLst>
                                          <p:attrName>style.visibility</p:attrName>
                                        </p:attrNameLst>
                                      </p:cBhvr>
                                      <p:to>
                                        <p:strVal val="visible"/>
                                      </p:to>
                                    </p:set>
                                    <p:animEffect transition="in" filter="fade">
                                      <p:cBhvr>
                                        <p:cTn id="56" dur="1000"/>
                                        <p:tgtEl>
                                          <p:spTgt spid="16">
                                            <p:graphicEl>
                                              <a:dgm id="{A8C3C8DD-7CDC-4964-B0F5-C4D8CB4500F1}"/>
                                            </p:graphicEl>
                                          </p:spTgt>
                                        </p:tgtEl>
                                      </p:cBhvr>
                                    </p:animEffect>
                                    <p:anim calcmode="lin" valueType="num">
                                      <p:cBhvr>
                                        <p:cTn id="57" dur="1000" fill="hold"/>
                                        <p:tgtEl>
                                          <p:spTgt spid="16">
                                            <p:graphicEl>
                                              <a:dgm id="{A8C3C8DD-7CDC-4964-B0F5-C4D8CB4500F1}"/>
                                            </p:graphicEl>
                                          </p:spTgt>
                                        </p:tgtEl>
                                        <p:attrNameLst>
                                          <p:attrName>ppt_x</p:attrName>
                                        </p:attrNameLst>
                                      </p:cBhvr>
                                      <p:tavLst>
                                        <p:tav tm="0">
                                          <p:val>
                                            <p:strVal val="#ppt_x"/>
                                          </p:val>
                                        </p:tav>
                                        <p:tav tm="100000">
                                          <p:val>
                                            <p:strVal val="#ppt_x"/>
                                          </p:val>
                                        </p:tav>
                                      </p:tavLst>
                                    </p:anim>
                                    <p:anim calcmode="lin" valueType="num">
                                      <p:cBhvr>
                                        <p:cTn id="58" dur="1000" fill="hold"/>
                                        <p:tgtEl>
                                          <p:spTgt spid="16">
                                            <p:graphicEl>
                                              <a:dgm id="{A8C3C8DD-7CDC-4964-B0F5-C4D8CB4500F1}"/>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graphicEl>
                                              <a:dgm id="{F486C669-4D59-4782-9C63-01EE2E0463D7}"/>
                                            </p:graphicEl>
                                          </p:spTgt>
                                        </p:tgtEl>
                                        <p:attrNameLst>
                                          <p:attrName>style.visibility</p:attrName>
                                        </p:attrNameLst>
                                      </p:cBhvr>
                                      <p:to>
                                        <p:strVal val="visible"/>
                                      </p:to>
                                    </p:set>
                                    <p:animEffect transition="in" filter="fade">
                                      <p:cBhvr>
                                        <p:cTn id="61" dur="1000"/>
                                        <p:tgtEl>
                                          <p:spTgt spid="16">
                                            <p:graphicEl>
                                              <a:dgm id="{F486C669-4D59-4782-9C63-01EE2E0463D7}"/>
                                            </p:graphicEl>
                                          </p:spTgt>
                                        </p:tgtEl>
                                      </p:cBhvr>
                                    </p:animEffect>
                                    <p:anim calcmode="lin" valueType="num">
                                      <p:cBhvr>
                                        <p:cTn id="62" dur="1000" fill="hold"/>
                                        <p:tgtEl>
                                          <p:spTgt spid="16">
                                            <p:graphicEl>
                                              <a:dgm id="{F486C669-4D59-4782-9C63-01EE2E0463D7}"/>
                                            </p:graphicEl>
                                          </p:spTgt>
                                        </p:tgtEl>
                                        <p:attrNameLst>
                                          <p:attrName>ppt_x</p:attrName>
                                        </p:attrNameLst>
                                      </p:cBhvr>
                                      <p:tavLst>
                                        <p:tav tm="0">
                                          <p:val>
                                            <p:strVal val="#ppt_x"/>
                                          </p:val>
                                        </p:tav>
                                        <p:tav tm="100000">
                                          <p:val>
                                            <p:strVal val="#ppt_x"/>
                                          </p:val>
                                        </p:tav>
                                      </p:tavLst>
                                    </p:anim>
                                    <p:anim calcmode="lin" valueType="num">
                                      <p:cBhvr>
                                        <p:cTn id="63" dur="1000" fill="hold"/>
                                        <p:tgtEl>
                                          <p:spTgt spid="16">
                                            <p:graphicEl>
                                              <a:dgm id="{F486C669-4D59-4782-9C63-01EE2E0463D7}"/>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32012" y="755000"/>
            <a:ext cx="9112077" cy="584006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a:solidFill>
                  <a:srgbClr val="0070C0"/>
                </a:solidFill>
                <a:cs typeface="B Nazanin" panose="00000400000000000000" pitchFamily="2" charset="-78"/>
              </a:rPr>
              <a:t>وحدت و پرهیز از </a:t>
            </a:r>
            <a:r>
              <a:rPr lang="fa-IR" sz="2200" b="1" dirty="0" smtClean="0">
                <a:solidFill>
                  <a:srgbClr val="0070C0"/>
                </a:solidFill>
                <a:cs typeface="B Nazanin" panose="00000400000000000000" pitchFamily="2" charset="-78"/>
              </a:rPr>
              <a:t>نزاع</a:t>
            </a:r>
          </a:p>
          <a:p>
            <a:pPr algn="justLow" rtl="1">
              <a:lnSpc>
                <a:spcPct val="150000"/>
              </a:lnSpc>
            </a:pPr>
            <a:r>
              <a:rPr lang="fa-IR" sz="2000" b="1" dirty="0">
                <a:solidFill>
                  <a:prstClr val="black"/>
                </a:solidFill>
                <a:cs typeface="B Nazanin" panose="00000400000000000000" pitchFamily="2" charset="-78"/>
              </a:rPr>
              <a:t>در میدان نبرد شناختی، دشمن اصلی‌ترین هدف خود را تضعیف اراده‌ی جمعی و تخریب انسجام درونی جامعه قرار داده است. او می‌کوشد با دامن‌زدن به اختلافات، بزرگ‌نمایی شکاف‌ها و القای یأس و تفرقه، زمینه‌ی فروپاشی سرمایه‌ی اجتماعی را فراهم کند. این مؤلفه بر ضرورت حفظ یکپارچگی، تقویت اعتماد عمومی و هوشیاری در برابر تلاش‌های دشمن برای ایجاد نفاق و چنددستگی تأکید </a:t>
            </a:r>
            <a:r>
              <a:rPr lang="fa-IR" sz="2000" b="1" dirty="0" smtClean="0">
                <a:solidFill>
                  <a:prstClr val="black"/>
                </a:solidFill>
                <a:cs typeface="B Nazanin" panose="00000400000000000000" pitchFamily="2" charset="-78"/>
              </a:rPr>
              <a:t>دارد.</a:t>
            </a:r>
          </a:p>
          <a:p>
            <a:pPr marL="342900" indent="-342900" algn="justLow" rtl="1">
              <a:lnSpc>
                <a:spcPct val="150000"/>
              </a:lnSpc>
              <a:buFont typeface="Wingdings" panose="05000000000000000000" pitchFamily="2" charset="2"/>
              <a:buChar char="v"/>
            </a:pPr>
            <a:r>
              <a:rPr lang="fa-IR" sz="2100" b="1" dirty="0" smtClean="0">
                <a:solidFill>
                  <a:srgbClr val="ED7D31">
                    <a:lumMod val="75000"/>
                  </a:srgbClr>
                </a:solidFill>
                <a:cs typeface="B Nazanin" panose="00000400000000000000" pitchFamily="2" charset="-78"/>
              </a:rPr>
              <a:t>آیات و شواهد قرآنی</a:t>
            </a:r>
            <a:endParaRPr lang="fa-IR" sz="2100" b="1" dirty="0">
              <a:solidFill>
                <a:srgbClr val="ED7D31">
                  <a:lumMod val="75000"/>
                </a:srgbClr>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وَاعْتَصِمُوا </a:t>
            </a:r>
            <a:r>
              <a:rPr lang="fa-IR" sz="2100" b="1" dirty="0">
                <a:solidFill>
                  <a:prstClr val="black"/>
                </a:solidFill>
                <a:cs typeface="B Nazanin" panose="00000400000000000000" pitchFamily="2" charset="-78"/>
              </a:rPr>
              <a:t>بِحَبْلِ اللَّهِ جَمِيعًا وَلَا تَفَرَّقُوا (آل‌عمران: ۱۰۳)؛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وَأَطِيعُوا </a:t>
            </a:r>
            <a:r>
              <a:rPr lang="fa-IR" sz="2100" b="1" dirty="0">
                <a:solidFill>
                  <a:prstClr val="black"/>
                </a:solidFill>
                <a:cs typeface="B Nazanin" panose="00000400000000000000" pitchFamily="2" charset="-78"/>
              </a:rPr>
              <a:t>اللَّهَ وَالرَّسُولَ وَلَا تَنَازَعُوا فَتَفْشَلُوا وَتَذْهَبَ رِيحُكُمْ </a:t>
            </a:r>
            <a:r>
              <a:rPr lang="fa-IR" sz="2100" b="1" dirty="0" smtClean="0">
                <a:solidFill>
                  <a:prstClr val="black"/>
                </a:solidFill>
                <a:cs typeface="B Nazanin" panose="00000400000000000000" pitchFamily="2" charset="-78"/>
              </a:rPr>
              <a:t>وَاصْبِرُوا إِنَّ </a:t>
            </a:r>
            <a:r>
              <a:rPr lang="fa-IR" sz="2100" b="1" dirty="0">
                <a:solidFill>
                  <a:prstClr val="black"/>
                </a:solidFill>
                <a:cs typeface="B Nazanin" panose="00000400000000000000" pitchFamily="2" charset="-78"/>
              </a:rPr>
              <a:t>اللَّهَ مَعَ الصَّابِرِينَ (انفال: ۴۶</a:t>
            </a:r>
            <a:r>
              <a:rPr lang="fa-IR" sz="21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 «</a:t>
            </a:r>
            <a:r>
              <a:rPr lang="fa-IR" sz="2100" b="1" dirty="0">
                <a:solidFill>
                  <a:prstClr val="black"/>
                </a:solidFill>
                <a:cs typeface="B Nazanin" panose="00000400000000000000" pitchFamily="2" charset="-78"/>
              </a:rPr>
              <a:t>وَلَا تَكُونُوا مِنَ الْمُشْرِكِينَ مِنَ الَّذِينَ فَرَّقُوا دِينَهُمْ وَكَانُوا شِيَعًا  (روم: 31ـ 32)؛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وَلَا </a:t>
            </a:r>
            <a:r>
              <a:rPr lang="fa-IR" sz="2100" b="1" dirty="0">
                <a:solidFill>
                  <a:prstClr val="black"/>
                </a:solidFill>
                <a:cs typeface="B Nazanin" panose="00000400000000000000" pitchFamily="2" charset="-78"/>
              </a:rPr>
              <a:t>تَكُونُوا كَالَّذِينَ تَفَرَّقُوا وَاخْتَلَفُوا مِنْ بَعْدِ مَا جَاءَهُمُ الْبَيِّنَاتُ ۚ وَأُولَٰئِكَ لَهُمْ عَذَابٌ عَظِيمٌ (آل‌عمران: 105)؛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102</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5362482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32012" y="833126"/>
            <a:ext cx="9380233" cy="612860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هویت دینی و انقلابی</a:t>
            </a:r>
          </a:p>
          <a:p>
            <a:pPr algn="justLow" rtl="1">
              <a:lnSpc>
                <a:spcPct val="150000"/>
              </a:lnSpc>
            </a:pPr>
            <a:r>
              <a:rPr lang="fa-IR" sz="1900" b="1" dirty="0">
                <a:solidFill>
                  <a:prstClr val="black"/>
                </a:solidFill>
                <a:cs typeface="B Nazanin" panose="00000400000000000000" pitchFamily="2" charset="-78"/>
              </a:rPr>
              <a:t>در جنگ </a:t>
            </a:r>
            <a:r>
              <a:rPr lang="fa-IR" sz="1900" b="1" dirty="0" smtClean="0">
                <a:solidFill>
                  <a:prstClr val="black"/>
                </a:solidFill>
                <a:cs typeface="B Nazanin" panose="00000400000000000000" pitchFamily="2" charset="-78"/>
              </a:rPr>
              <a:t>گسترده‌ </a:t>
            </a:r>
            <a:r>
              <a:rPr lang="fa-IR" sz="1900" b="1" dirty="0">
                <a:solidFill>
                  <a:prstClr val="black"/>
                </a:solidFill>
                <a:cs typeface="B Nazanin" panose="00000400000000000000" pitchFamily="2" charset="-78"/>
              </a:rPr>
              <a:t>شناختی، دشمن با تمرکز بر هسته‌ی اعتقادی و آرمانی جامعه، می‌کوشد این هویت را مورد هدف قرار دهد. او با تحریف مفاهیم اصیل دینی، تقلیل ارزش‌های انقلابی و ارائه‌ی روایت‌های جایگزین، سعی در تردیدآفرینی، بی‌رمزگی و نهایتاً </a:t>
            </a:r>
            <a:r>
              <a:rPr lang="fa-IR" sz="1900" b="1" dirty="0" smtClean="0">
                <a:solidFill>
                  <a:prstClr val="black"/>
                </a:solidFill>
                <a:cs typeface="B Nazanin" panose="00000400000000000000" pitchFamily="2" charset="-78"/>
              </a:rPr>
              <a:t>استحاله‌ </a:t>
            </a:r>
            <a:r>
              <a:rPr lang="fa-IR" sz="1900" b="1" dirty="0">
                <a:solidFill>
                  <a:prstClr val="black"/>
                </a:solidFill>
                <a:cs typeface="B Nazanin" panose="00000400000000000000" pitchFamily="2" charset="-78"/>
              </a:rPr>
              <a:t>فرهنگی دارد. قرآن کریم رویکردی بنیادین و پویا ارائه می‌دهد و پاسداری از هویت دینی و انقلابی را نه یک وظیفه‌ی فرهنگی، بلکه یک جهاد وجودی و تکلیفی الهی معرفی می‌کند. </a:t>
            </a:r>
            <a:endParaRPr lang="fa-IR" sz="19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1900" b="1" dirty="0" smtClean="0">
                <a:solidFill>
                  <a:srgbClr val="ED7D31"/>
                </a:solidFill>
                <a:cs typeface="B Nazanin" panose="00000400000000000000" pitchFamily="2" charset="-78"/>
              </a:rPr>
              <a:t>آیات </a:t>
            </a:r>
            <a:r>
              <a:rPr lang="fa-IR" sz="1900" b="1" dirty="0">
                <a:solidFill>
                  <a:srgbClr val="ED7D31"/>
                </a:solidFill>
                <a:cs typeface="B Nazanin" panose="00000400000000000000" pitchFamily="2" charset="-78"/>
              </a:rPr>
              <a:t>و شواهد قرآنی</a:t>
            </a:r>
          </a:p>
          <a:p>
            <a:pPr marL="342900" indent="-342900" algn="justLow" rtl="1">
              <a:lnSpc>
                <a:spcPct val="200000"/>
              </a:lnSpc>
              <a:buFont typeface="Arial" panose="020B0604020202020204" pitchFamily="34" charset="0"/>
              <a:buChar char="•"/>
            </a:pPr>
            <a:r>
              <a:rPr lang="fa-IR" sz="1900" b="1" dirty="0" smtClean="0">
                <a:solidFill>
                  <a:prstClr val="black"/>
                </a:solidFill>
                <a:cs typeface="B Nazanin" panose="00000400000000000000" pitchFamily="2" charset="-78"/>
              </a:rPr>
              <a:t>إِنَّمَا </a:t>
            </a:r>
            <a:r>
              <a:rPr lang="fa-IR" sz="1900" b="1" dirty="0">
                <a:solidFill>
                  <a:prstClr val="black"/>
                </a:solidFill>
                <a:cs typeface="B Nazanin" panose="00000400000000000000" pitchFamily="2" charset="-78"/>
              </a:rPr>
              <a:t>الْمُؤْمِنُونَ إِخْوَةٌ فَأَصْلِحُوا بَيْنَ أَخَوَيْكُمْ وَاتَّقُوا اللَّهَ لَعَلَّكُمْ تُرْحَمُونَ (حجرات: 10)؛ </a:t>
            </a:r>
          </a:p>
          <a:p>
            <a:pPr marL="342900" indent="-342900" algn="justLow" rtl="1">
              <a:lnSpc>
                <a:spcPct val="200000"/>
              </a:lnSpc>
              <a:buFont typeface="Arial" panose="020B0604020202020204" pitchFamily="34" charset="0"/>
              <a:buChar char="•"/>
            </a:pPr>
            <a:r>
              <a:rPr lang="fa-IR" sz="1900" b="1" dirty="0" smtClean="0">
                <a:solidFill>
                  <a:prstClr val="black"/>
                </a:solidFill>
                <a:cs typeface="B Nazanin" panose="00000400000000000000" pitchFamily="2" charset="-78"/>
              </a:rPr>
              <a:t>وَلَا </a:t>
            </a:r>
            <a:r>
              <a:rPr lang="fa-IR" sz="1900" b="1" dirty="0">
                <a:solidFill>
                  <a:prstClr val="black"/>
                </a:solidFill>
                <a:cs typeface="B Nazanin" panose="00000400000000000000" pitchFamily="2" charset="-78"/>
              </a:rPr>
              <a:t>تَكُونُوا كَالَّذِينَ تَفَرَّقُوا وَاخْتَلَفُوا مِنْ بَعْدِ مَا جَاءَهُمُ الْبَيِّنَاتُ وَأُولئِكَ لَهُمْ عَذَابٌ عَظِيمٌ (آل‌عمران: 105)؛ </a:t>
            </a:r>
          </a:p>
          <a:p>
            <a:pPr marL="342900" indent="-342900" algn="justLow" rtl="1">
              <a:lnSpc>
                <a:spcPct val="200000"/>
              </a:lnSpc>
              <a:buFont typeface="Arial" panose="020B0604020202020204" pitchFamily="34" charset="0"/>
              <a:buChar char="•"/>
            </a:pPr>
            <a:r>
              <a:rPr lang="fa-IR" sz="1900" b="1" dirty="0">
                <a:solidFill>
                  <a:prstClr val="black"/>
                </a:solidFill>
                <a:cs typeface="B Nazanin" panose="00000400000000000000" pitchFamily="2" charset="-78"/>
              </a:rPr>
              <a:t>يَا أَيُّهَا الَّذِينَ آمَنُوا لَا تَتَّخِذُوا بِطَانَةً مِنْ دُونِكُمْ لَا يَأْلُونَكُمْ خَبَالًا وَدُّوا مَا عَنِتُّمْ قَدْ بَدَتِ الْبَغْضَاءُ مِنْ أَفْوَاهِهِمْ وَمَا تُخْفِي صُدُورُهُمْ أَكْبَرُ ۚ قَدْ بَيَّنَّا لَكُمُ الْآيَاتِ ۖ إِنْ كُنْتُمْ </a:t>
            </a:r>
            <a:r>
              <a:rPr lang="fa-IR" sz="1900" b="1" dirty="0" smtClean="0">
                <a:solidFill>
                  <a:prstClr val="black"/>
                </a:solidFill>
                <a:cs typeface="B Nazanin" panose="00000400000000000000" pitchFamily="2" charset="-78"/>
              </a:rPr>
              <a:t>تَعْقِلُونَ(آل‌عمران: 118).</a:t>
            </a:r>
          </a:p>
          <a:p>
            <a:pPr marL="342900" indent="-342900" algn="justLow" rtl="1">
              <a:lnSpc>
                <a:spcPct val="200000"/>
              </a:lnSpc>
              <a:buFont typeface="Arial" panose="020B0604020202020204" pitchFamily="34" charset="0"/>
              <a:buChar char="•"/>
            </a:pPr>
            <a:r>
              <a:rPr lang="fa-IR" sz="1900" b="1" dirty="0" smtClean="0">
                <a:solidFill>
                  <a:prstClr val="black"/>
                </a:solidFill>
                <a:cs typeface="B Nazanin" panose="00000400000000000000" pitchFamily="2" charset="-78"/>
              </a:rPr>
              <a:t>فَاسْتَقِمْ </a:t>
            </a:r>
            <a:r>
              <a:rPr lang="fa-IR" sz="1900" b="1" dirty="0">
                <a:solidFill>
                  <a:prstClr val="black"/>
                </a:solidFill>
                <a:cs typeface="B Nazanin" panose="00000400000000000000" pitchFamily="2" charset="-78"/>
              </a:rPr>
              <a:t>كَمَا أُمِرْتَ وَمَنْ تَابَ مَعَكَ وَلَا تَطْغَوْا ۚ إِنَّهُ بِمَا تَعْمَلُونَ </a:t>
            </a:r>
            <a:r>
              <a:rPr lang="fa-IR" sz="1900" b="1" dirty="0" smtClean="0">
                <a:solidFill>
                  <a:prstClr val="black"/>
                </a:solidFill>
                <a:cs typeface="B Nazanin" panose="00000400000000000000" pitchFamily="2" charset="-78"/>
              </a:rPr>
              <a:t>بَصِيرٌ(هود: 112).</a:t>
            </a:r>
            <a:endParaRPr lang="fa-IR" sz="1900" b="1" dirty="0">
              <a:solidFill>
                <a:prstClr val="black"/>
              </a:solidFill>
              <a:cs typeface="B Nazanin" panose="00000400000000000000" pitchFamily="2" charset="-78"/>
            </a:endParaRP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103</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42451417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30344" y="737181"/>
            <a:ext cx="9090149" cy="583813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50" b="1" dirty="0" smtClean="0">
                <a:solidFill>
                  <a:srgbClr val="0070C0"/>
                </a:solidFill>
                <a:cs typeface="B Nazanin" panose="00000400000000000000" pitchFamily="2" charset="-78"/>
              </a:rPr>
              <a:t>مقابله با آشوب و بغات</a:t>
            </a:r>
          </a:p>
          <a:p>
            <a:pPr algn="justLow" rtl="1">
              <a:lnSpc>
                <a:spcPct val="150000"/>
              </a:lnSpc>
            </a:pPr>
            <a:r>
              <a:rPr lang="fa-IR" sz="1900" b="1" dirty="0">
                <a:solidFill>
                  <a:prstClr val="black"/>
                </a:solidFill>
                <a:cs typeface="B Nazanin" panose="00000400000000000000" pitchFamily="2" charset="-78"/>
              </a:rPr>
              <a:t>در میدان جنگ شناختی، دشمن با طراحی و تحریک آشوب‌های ساختگی و حمایت از گروه‌های باغی، در پی ایجاد ناامنی، تضعیف حاکمیت قانون و برهم زدن نظم عمومی </a:t>
            </a:r>
            <a:r>
              <a:rPr lang="fa-IR" sz="1900" b="1" dirty="0" smtClean="0">
                <a:solidFill>
                  <a:prstClr val="black"/>
                </a:solidFill>
                <a:cs typeface="B Nazanin" panose="00000400000000000000" pitchFamily="2" charset="-78"/>
              </a:rPr>
              <a:t>است.در </a:t>
            </a:r>
            <a:r>
              <a:rPr lang="fa-IR" sz="1900" b="1" dirty="0">
                <a:solidFill>
                  <a:prstClr val="black"/>
                </a:solidFill>
                <a:cs typeface="B Nazanin" panose="00000400000000000000" pitchFamily="2" charset="-78"/>
              </a:rPr>
              <a:t>برابر این توطئه، قرآن کریم رویکردی روشن و قاطع دارد و حفظ نظم عمومی و مقابله با فساد و آشوب را نه صرفاً یک وظیفه حکومتی، بلکه یک تکلیف شرعی و جمعی برای پاسداری از کیان جامعه مؤمنان معرفی می‌کند. </a:t>
            </a:r>
            <a:endParaRPr lang="fa-IR" sz="19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1900" b="1" dirty="0">
                <a:solidFill>
                  <a:srgbClr val="C00000"/>
                </a:solidFill>
                <a:cs typeface="B Nazanin" panose="00000400000000000000" pitchFamily="2" charset="-78"/>
              </a:rPr>
              <a:t>آیات و شواهد قرانی</a:t>
            </a:r>
          </a:p>
          <a:p>
            <a:pPr algn="justLow" rtl="1">
              <a:lnSpc>
                <a:spcPct val="150000"/>
              </a:lnSpc>
            </a:pPr>
            <a:r>
              <a:rPr lang="fa-IR" sz="1900" b="1" dirty="0">
                <a:solidFill>
                  <a:prstClr val="black"/>
                </a:solidFill>
                <a:cs typeface="B Nazanin" panose="00000400000000000000" pitchFamily="2" charset="-78"/>
              </a:rPr>
              <a:t>إِنَّمَا جَزَاءُ الَّذِينَ يُحَارِبُونَ اللَّهَ وَرَسُولَهُ وَيَسْعَوْنَ فِي الْأَرْضِ فَسَادًا أَنْ يُقَتَّلُوا أَوْ يُصَلَّبُوا أَوْ تُقَطَّعَ أَيْدِيهِمْ وَأَرْجُلُهُمْ مِنْ خِلَافٍ أَوْ يُنْفَوْا مِنَ الْأَرْض ذلِكَ لَهُمْ خِزْيٌ فِي الدُّنْيَا وَلَهُمْ فِي الْآخِرَةِ عَذَابٌ عَظِيمٌ(مائده: 33)؛</a:t>
            </a:r>
          </a:p>
          <a:p>
            <a:pPr algn="justLow" rtl="1">
              <a:lnSpc>
                <a:spcPct val="150000"/>
              </a:lnSpc>
            </a:pPr>
            <a:r>
              <a:rPr lang="fa-IR" sz="1900" b="1" dirty="0">
                <a:solidFill>
                  <a:prstClr val="black"/>
                </a:solidFill>
                <a:cs typeface="B Nazanin" panose="00000400000000000000" pitchFamily="2" charset="-78"/>
              </a:rPr>
              <a:t>وَإِنْ طَائِفَتَانِ مِنَ الْمُؤْمِنِينَ اقْتَتَلُوا فَأَصْلِحُوا بَيْنَهُمَا  فَإِنْ بَغَتْ إِحْدَاهُمَا عَلَى الْأُخْرَى فَقَاتِلُوا الَّتِي تَبْغِي حَتَّى تَفِيءَ إِلَى أَمْرِ اللَّهِ (حجرات: 9)؛ </a:t>
            </a:r>
          </a:p>
          <a:p>
            <a:pPr algn="justLow" rtl="1">
              <a:lnSpc>
                <a:spcPct val="150000"/>
              </a:lnSpc>
            </a:pPr>
            <a:r>
              <a:rPr lang="fa-IR" sz="1900" b="1" dirty="0">
                <a:solidFill>
                  <a:prstClr val="black"/>
                </a:solidFill>
                <a:cs typeface="B Nazanin" panose="00000400000000000000" pitchFamily="2" charset="-78"/>
              </a:rPr>
              <a:t>وَيَبْغُونَ فِي الْأَرْضِ بِغَيْرِ الْحَقِّ أُولَئِكَ لَهُمْ عَذَابٌ أَلِيمٌ (شوری: 42)؛ </a:t>
            </a:r>
          </a:p>
          <a:p>
            <a:pPr algn="justLow" rtl="1">
              <a:lnSpc>
                <a:spcPct val="150000"/>
              </a:lnSpc>
            </a:pPr>
            <a:r>
              <a:rPr lang="fa-IR" sz="1900" b="1" dirty="0">
                <a:solidFill>
                  <a:prstClr val="black"/>
                </a:solidFill>
                <a:cs typeface="B Nazanin" panose="00000400000000000000" pitchFamily="2" charset="-78"/>
              </a:rPr>
              <a:t>وَإِنْ نَكَثُوا أَيْمَانَهُمْ مِنْ بَعْدِ عَهْدِهِمْ وَطَعَنُوا فِي دِينِكُمْ فَقَاتِلُوا أَئِمَّةَ الْكُفْرِ إِنَّهُمْ لَا أَيْمَانَ لَهُمْ لَعَلَّهُمْ يَنْتَهُونَ (توبه: 12)؛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5417" y="2"/>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104</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908674" y="5233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27164455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45139" y="766759"/>
            <a:ext cx="8975354" cy="609397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000" b="1" dirty="0" smtClean="0">
                <a:solidFill>
                  <a:srgbClr val="0070C0"/>
                </a:solidFill>
                <a:cs typeface="B Nazanin" panose="00000400000000000000" pitchFamily="2" charset="-78"/>
              </a:rPr>
              <a:t>مبارزه با نفوذ و نفاق</a:t>
            </a:r>
          </a:p>
          <a:p>
            <a:pPr algn="justLow" rtl="1">
              <a:lnSpc>
                <a:spcPct val="150000"/>
              </a:lnSpc>
            </a:pPr>
            <a:r>
              <a:rPr lang="fa-IR" sz="2000" b="1" dirty="0">
                <a:solidFill>
                  <a:prstClr val="black"/>
                </a:solidFill>
                <a:cs typeface="B Nazanin" panose="00000400000000000000" pitchFamily="2" charset="-78"/>
              </a:rPr>
              <a:t>در عمیق‌ترین لایه‌های جنگ شناختی، دشمن از </a:t>
            </a:r>
            <a:r>
              <a:rPr lang="fa-IR" sz="2000" b="1" dirty="0" smtClean="0">
                <a:solidFill>
                  <a:prstClr val="black"/>
                </a:solidFill>
                <a:cs typeface="B Nazanin" panose="00000400000000000000" pitchFamily="2" charset="-78"/>
              </a:rPr>
              <a:t>حربه‌ </a:t>
            </a:r>
            <a:r>
              <a:rPr lang="fa-IR" sz="2000" b="1" dirty="0">
                <a:solidFill>
                  <a:prstClr val="black"/>
                </a:solidFill>
                <a:cs typeface="B Nazanin" panose="00000400000000000000" pitchFamily="2" charset="-78"/>
              </a:rPr>
              <a:t>نفوذ در نهادها و ترویج نفاق در جامعه بهره می‌جوید. </a:t>
            </a:r>
            <a:r>
              <a:rPr lang="fa-IR" sz="2000" b="1" dirty="0" smtClean="0">
                <a:solidFill>
                  <a:prstClr val="black"/>
                </a:solidFill>
                <a:cs typeface="B Nazanin" panose="00000400000000000000" pitchFamily="2" charset="-78"/>
              </a:rPr>
              <a:t>بر </a:t>
            </a:r>
            <a:r>
              <a:rPr lang="fa-IR" sz="2000" b="1" dirty="0">
                <a:solidFill>
                  <a:prstClr val="black"/>
                </a:solidFill>
                <a:cs typeface="B Nazanin" panose="00000400000000000000" pitchFamily="2" charset="-78"/>
              </a:rPr>
              <a:t>اساس آموزه‌های قرآنی، حفظ هوشیاری و بصیرت دائمی، شناسایی و خنثی‌سازی زمینه‌های نفوذ، و تقویت فرهنگ صداقت، صراحت و اعتماد در روابط اجتماعی و حکمرانی، تنها سپر کارآمد در برابر این خطر عمیق و مهلک به شمار می‌رود</a:t>
            </a:r>
            <a:r>
              <a:rPr lang="fa-IR" sz="20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000" b="1" dirty="0">
                <a:solidFill>
                  <a:srgbClr val="C00000"/>
                </a:solidFill>
                <a:cs typeface="B Nazanin" panose="00000400000000000000" pitchFamily="2" charset="-78"/>
              </a:rPr>
              <a:t>آیات و شواهد قرآنی</a:t>
            </a:r>
          </a:p>
          <a:p>
            <a:pPr algn="justLow" rtl="1">
              <a:lnSpc>
                <a:spcPct val="150000"/>
              </a:lnSpc>
            </a:pPr>
            <a:r>
              <a:rPr lang="fa-IR" sz="2000" b="1" dirty="0">
                <a:solidFill>
                  <a:prstClr val="black"/>
                </a:solidFill>
                <a:cs typeface="B Nazanin" panose="00000400000000000000" pitchFamily="2" charset="-78"/>
              </a:rPr>
              <a:t>وَإِذَا رَأَيْتَهُمْ تُعْجِبُكَ أَجْسَامُهُمْ وَإِنْ يَقُولُوا تَسْمَعْ لِقَوْلِهِمْ كَأَنَّهُمْ خُشُبٌ مُسَنَّدَةٌ يَحْسَبُونَ كُلَّ صَيْحَةٍ عَلَيْهِمْ هُمُ الْعَدُوُّ فَاحْذَرْهُمْ قَاتَلَهُمُ اللَّهُ  أَنَّى يُؤْفَكُونَ (منافقون: 4)؛ </a:t>
            </a:r>
          </a:p>
          <a:p>
            <a:pPr algn="justLow" rtl="1">
              <a:lnSpc>
                <a:spcPct val="150000"/>
              </a:lnSpc>
            </a:pPr>
            <a:r>
              <a:rPr lang="fa-IR" sz="2000" b="1" dirty="0">
                <a:solidFill>
                  <a:prstClr val="black"/>
                </a:solidFill>
                <a:cs typeface="B Nazanin" panose="00000400000000000000" pitchFamily="2" charset="-78"/>
              </a:rPr>
              <a:t>يَا أَيُّهَا الَّذِينَ آمَنُوا لَا تَتَّخِذُوا بِطَانَةً مِنْ دُونِكُمْ لَا يَأْلُونَكُمْ خَبَالًا وَدُّوا مَا عَنِتُّمْ قَدْ بَدَتِ الْبَغْضَاءُ مِنْ أَفْوَاهِهِمْ وَمَا تُخْفِي صُدُورُهُمْ أَكْبَرُ قَدْ بَيَّنَّا لَكُمُ الْآيَاتِ إِنْ كُنْتُمْ تَعْقِلُونَ (آل‌عمران 118)؛ </a:t>
            </a:r>
          </a:p>
          <a:p>
            <a:pPr algn="justLow" rtl="1">
              <a:lnSpc>
                <a:spcPct val="150000"/>
              </a:lnSpc>
            </a:pPr>
            <a:r>
              <a:rPr lang="fa-IR" sz="2000" b="1" dirty="0">
                <a:solidFill>
                  <a:prstClr val="black"/>
                </a:solidFill>
                <a:cs typeface="B Nazanin" panose="00000400000000000000" pitchFamily="2" charset="-78"/>
              </a:rPr>
              <a:t>إِنَّ الْمُنَافِقِينَ فِي الدَّرْكِ الْأَسْفَلِ مِنَ النَّارِ وَلَنْ تَجِدَ لَهُمْ نَصِيرًا (نساء: 145)؛ </a:t>
            </a:r>
          </a:p>
          <a:p>
            <a:pPr algn="justLow" rtl="1">
              <a:lnSpc>
                <a:spcPct val="150000"/>
              </a:lnSpc>
            </a:pPr>
            <a:r>
              <a:rPr lang="fa-IR" sz="2000" b="1" dirty="0">
                <a:solidFill>
                  <a:prstClr val="black"/>
                </a:solidFill>
                <a:cs typeface="B Nazanin" panose="00000400000000000000" pitchFamily="2" charset="-78"/>
              </a:rPr>
              <a:t>لَئِنْ لَمْ يَنْتَهِ الْمُنَافِقُونَ وَالَّذِينَ فِي قُلُوبِهِمْ مَرَضٌ وَالْمُرْجِفُونَ فِي الْمَدِينَةِ لَنُغْرِيَنَّكَ بِهِمْ ثُمَّ لَا يُجَاوِرُونَكَ فِيهَا إِلَّا قَلِيلًا(احزاب: 60</a:t>
            </a:r>
            <a:r>
              <a:rPr lang="fa-IR" sz="2000" b="1" dirty="0" smtClean="0">
                <a:solidFill>
                  <a:prstClr val="black"/>
                </a:solidFill>
                <a:cs typeface="B Nazanin" panose="00000400000000000000" pitchFamily="2" charset="-78"/>
              </a:rPr>
              <a:t>).</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105</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 xmlns:a16="http://schemas.microsoft.com/office/drawing/2014/main"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2652357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3774" y="1382598"/>
            <a:ext cx="9112077" cy="484748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گزاره </a:t>
            </a:r>
            <a:r>
              <a:rPr lang="fa-IR" sz="2200" dirty="0" smtClean="0">
                <a:solidFill>
                  <a:srgbClr val="C00000"/>
                </a:solidFill>
                <a:cs typeface="B Titr" panose="00000700000000000000" pitchFamily="2" charset="-78"/>
              </a:rPr>
              <a:t>راهبردی نهایی</a:t>
            </a:r>
          </a:p>
          <a:p>
            <a:pPr algn="justLow" rtl="1">
              <a:lnSpc>
                <a:spcPct val="200000"/>
              </a:lnSpc>
            </a:pPr>
            <a:r>
              <a:rPr lang="fa-IR" sz="2300" b="1" dirty="0" smtClean="0">
                <a:solidFill>
                  <a:prstClr val="black"/>
                </a:solidFill>
                <a:cs typeface="B Nazanin" panose="00000400000000000000" pitchFamily="2" charset="-78"/>
              </a:rPr>
              <a:t> </a:t>
            </a:r>
            <a:r>
              <a:rPr lang="fa-IR" sz="2300" b="1" dirty="0">
                <a:solidFill>
                  <a:prstClr val="black"/>
                </a:solidFill>
                <a:cs typeface="B Nazanin" panose="00000400000000000000" pitchFamily="2" charset="-78"/>
              </a:rPr>
              <a:t>وحدت و انسجام داخلی، تنها سپر شکست‌ناپذیر جامعه اسلامی در برابر تمامی توطئه‌های دشمن است. تفرقه، شکاف و نزاع داخلی، جاده مستقیم شکست و عامل زوال قدرت و هیبت ملی است. راهبرد قرآنی در این میدان، اصلاح و همبستگی حداکثری در درون است، اما در برابر هرگونه تجاوز، بغی و نفوذ خزنده، عزم و قاطعیتی آهنین را می‌طلبد. بنابراین، حفظ وحدت یک تکلیف استراتژیک مطلق است و هر عاملی که این وحدت را تهدید کند، در حکم حمله مستقیم دشمن به موجودیت نظام اسلامی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8586430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681315" y="1093129"/>
            <a:ext cx="8176050" cy="544764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 </a:t>
            </a:r>
            <a:r>
              <a:rPr lang="fa-IR" sz="2400" dirty="0" smtClean="0">
                <a:solidFill>
                  <a:srgbClr val="C00000"/>
                </a:solidFill>
                <a:cs typeface="B Titr" panose="00000700000000000000" pitchFamily="2" charset="-78"/>
              </a:rPr>
              <a:t>چگونگی تحقق انسجام اجتماعی</a:t>
            </a:r>
          </a:p>
          <a:p>
            <a:pPr algn="justLow" rtl="1">
              <a:lnSpc>
                <a:spcPct val="150000"/>
              </a:lnSpc>
            </a:pPr>
            <a:r>
              <a:rPr lang="fa-IR" sz="2400" b="1" dirty="0" smtClean="0">
                <a:solidFill>
                  <a:prstClr val="black"/>
                </a:solidFill>
                <a:cs typeface="B Nazanin" panose="00000400000000000000" pitchFamily="2" charset="-78"/>
              </a:rPr>
              <a:t>این محور از طریق اجرای هماهنگ راهکارهای ذیل در نهادهای پیشرو محقق می‌شود. </a:t>
            </a:r>
          </a:p>
          <a:p>
            <a:pPr marL="342900" indent="-342900" algn="justLow" rtl="1">
              <a:lnSpc>
                <a:spcPct val="200000"/>
              </a:lnSpc>
              <a:buFont typeface="Wingdings" panose="05000000000000000000" pitchFamily="2" charset="2"/>
              <a:buChar char="§"/>
            </a:pPr>
            <a:r>
              <a:rPr lang="fa-IR" sz="2400" b="1" dirty="0" smtClean="0">
                <a:cs typeface="B Nazanin" panose="00000400000000000000" pitchFamily="2" charset="-78"/>
              </a:rPr>
              <a:t>تمسک به محور مشترک الهی (حبل الله)</a:t>
            </a:r>
          </a:p>
          <a:p>
            <a:pPr marL="342900" indent="-342900" algn="justLow" rtl="1">
              <a:lnSpc>
                <a:spcPct val="200000"/>
              </a:lnSpc>
              <a:buFont typeface="Wingdings" panose="05000000000000000000" pitchFamily="2" charset="2"/>
              <a:buChar char="§"/>
            </a:pPr>
            <a:r>
              <a:rPr lang="fa-IR" sz="2400" b="1" dirty="0" smtClean="0">
                <a:cs typeface="B Nazanin" panose="00000400000000000000" pitchFamily="2" charset="-78"/>
              </a:rPr>
              <a:t> تقویت پیوند برادری و اصلاح ذات‌البین</a:t>
            </a:r>
          </a:p>
          <a:p>
            <a:pPr marL="342900" indent="-342900" algn="justLow" rtl="1">
              <a:lnSpc>
                <a:spcPct val="200000"/>
              </a:lnSpc>
              <a:buFont typeface="Wingdings" panose="05000000000000000000" pitchFamily="2" charset="2"/>
              <a:buChar char="§"/>
            </a:pPr>
            <a:r>
              <a:rPr lang="fa-IR" sz="2400" b="1" dirty="0">
                <a:cs typeface="B Nazanin" panose="00000400000000000000" pitchFamily="2" charset="-78"/>
              </a:rPr>
              <a:t>پرهیز از نزاع و حفظ آرامش </a:t>
            </a:r>
            <a:r>
              <a:rPr lang="fa-IR" sz="2400" b="1" dirty="0" smtClean="0">
                <a:cs typeface="B Nazanin" panose="00000400000000000000" pitchFamily="2" charset="-78"/>
              </a:rPr>
              <a:t>جمعی</a:t>
            </a:r>
          </a:p>
          <a:p>
            <a:pPr marL="342900" indent="-342900" algn="justLow" rtl="1">
              <a:lnSpc>
                <a:spcPct val="200000"/>
              </a:lnSpc>
              <a:buFont typeface="Wingdings" panose="05000000000000000000" pitchFamily="2" charset="2"/>
              <a:buChar char="§"/>
            </a:pPr>
            <a:r>
              <a:rPr lang="fa-IR" sz="2400" b="1" dirty="0">
                <a:cs typeface="B Nazanin" panose="00000400000000000000" pitchFamily="2" charset="-78"/>
              </a:rPr>
              <a:t>مقابله قاطع با تجاوز و </a:t>
            </a:r>
            <a:r>
              <a:rPr lang="fa-IR" sz="2400" b="1" dirty="0" smtClean="0">
                <a:cs typeface="B Nazanin" panose="00000400000000000000" pitchFamily="2" charset="-78"/>
              </a:rPr>
              <a:t>بغی</a:t>
            </a:r>
          </a:p>
          <a:p>
            <a:pPr marL="342900" indent="-342900" algn="justLow" rtl="1">
              <a:lnSpc>
                <a:spcPct val="200000"/>
              </a:lnSpc>
              <a:buFont typeface="Wingdings" panose="05000000000000000000" pitchFamily="2" charset="2"/>
              <a:buChar char="§"/>
            </a:pPr>
            <a:r>
              <a:rPr lang="fa-IR" sz="2400" b="1" dirty="0">
                <a:cs typeface="B Nazanin" panose="00000400000000000000" pitchFamily="2" charset="-78"/>
              </a:rPr>
              <a:t>هوشیاری در برابر نفوذ و </a:t>
            </a:r>
            <a:r>
              <a:rPr lang="fa-IR" sz="2400" b="1" dirty="0" smtClean="0">
                <a:cs typeface="B Nazanin" panose="00000400000000000000" pitchFamily="2" charset="-78"/>
              </a:rPr>
              <a:t>نفاق</a:t>
            </a:r>
            <a:endParaRPr lang="fa-IR" sz="20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8671092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 calcmode="lin" valueType="num">
                                      <p:cBhvr>
                                        <p:cTn id="38"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9"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0"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1" dur="1000"/>
                                        <p:tgtEl>
                                          <p:spTgt spid="6">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6">
                                            <p:txEl>
                                              <p:pRg st="5" end="5"/>
                                            </p:txEl>
                                          </p:spTgt>
                                        </p:tgtEl>
                                        <p:attrNameLst>
                                          <p:attrName>style.visibility</p:attrName>
                                        </p:attrNameLst>
                                      </p:cBhvr>
                                      <p:to>
                                        <p:strVal val="visible"/>
                                      </p:to>
                                    </p:set>
                                    <p:anim calcmode="lin" valueType="num">
                                      <p:cBhvr>
                                        <p:cTn id="46"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47"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48"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49" dur="1000"/>
                                        <p:tgtEl>
                                          <p:spTgt spid="6">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0"/>
                                  </p:stCondLst>
                                  <p:childTnLst>
                                    <p:set>
                                      <p:cBhvr>
                                        <p:cTn id="53" dur="1" fill="hold">
                                          <p:stCondLst>
                                            <p:cond delay="0"/>
                                          </p:stCondLst>
                                        </p:cTn>
                                        <p:tgtEl>
                                          <p:spTgt spid="6">
                                            <p:txEl>
                                              <p:pRg st="6" end="6"/>
                                            </p:txEl>
                                          </p:spTgt>
                                        </p:tgtEl>
                                        <p:attrNameLst>
                                          <p:attrName>style.visibility</p:attrName>
                                        </p:attrNameLst>
                                      </p:cBhvr>
                                      <p:to>
                                        <p:strVal val="visible"/>
                                      </p:to>
                                    </p:set>
                                    <p:anim calcmode="lin" valueType="num">
                                      <p:cBhvr>
                                        <p:cTn id="54"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55"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56"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57" dur="10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990183"/>
            <a:ext cx="9112077" cy="563231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نتیجه </a:t>
            </a:r>
            <a:r>
              <a:rPr lang="fa-IR" sz="2400" dirty="0">
                <a:solidFill>
                  <a:srgbClr val="C00000"/>
                </a:solidFill>
                <a:cs typeface="B Titr" panose="00000700000000000000" pitchFamily="2" charset="-78"/>
              </a:rPr>
              <a:t>راهبردی نهایی</a:t>
            </a:r>
          </a:p>
          <a:p>
            <a:pPr algn="justLow" rtl="1">
              <a:lnSpc>
                <a:spcPct val="150000"/>
              </a:lnSpc>
            </a:pPr>
            <a:r>
              <a:rPr lang="fa-IR" sz="2400" b="1" dirty="0">
                <a:solidFill>
                  <a:prstClr val="black"/>
                </a:solidFill>
                <a:cs typeface="B Nazanin" panose="00000400000000000000" pitchFamily="2" charset="-78"/>
              </a:rPr>
              <a:t> تحقق انسجام اجتماعی و ایمنی در برابر آشوب، مستلزم عمل کردن به یک منطق دفاعی فعال و چندلایه است. این منطق، وحدت حول محور الهی (حبل‌الله) را به عنوان سنگ‌بنای غیرقابل مذاکره قرار می‌دهد و هر عاملی که این وحدت را تهدید کند، در حکم حمله به خط قرمز بقای نظام می‌شناسد. راهبرد نهایی، حرکت همزمان در دو جبهه است: در درون، با تقویت برادری، اصلاح‌گری و پرهیز از نزاع، دیوار انسجام را می‌سازد و در بیرون، با هوشیاری نسبت به نفوذ و قاطعیت در برابر تجاوز باغیان، حیاط خلوت دشمن را می‌بندد. موفقیت در این مسیر، جامعه‌ای یکپارچه، نفوذناپذیر و توانمند می‌سازد که شکست‌ناپذیرترین سپر در برابر هرگونه فتنه و تهدید داخلی و خارجی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19856113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02899" y="891712"/>
            <a:ext cx="8968132" cy="5816977"/>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 </a:t>
            </a:r>
            <a:r>
              <a:rPr lang="fa-IR" sz="2000" dirty="0" smtClean="0">
                <a:solidFill>
                  <a:srgbClr val="C00000"/>
                </a:solidFill>
                <a:cs typeface="B Titr" panose="00000700000000000000" pitchFamily="2" charset="-78"/>
              </a:rPr>
              <a:t>نقش راهبردی </a:t>
            </a:r>
            <a:r>
              <a:rPr lang="fa-IR" sz="2000" dirty="0">
                <a:solidFill>
                  <a:srgbClr val="C00000"/>
                </a:solidFill>
                <a:cs typeface="B Titr" panose="00000700000000000000" pitchFamily="2" charset="-78"/>
              </a:rPr>
              <a:t>پاسداران انقلاب اسلامی</a:t>
            </a:r>
          </a:p>
          <a:p>
            <a:pPr marL="285750" indent="-28575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راهبردی پاسداران، حراست از تمامیت حاکمیت نظام به‎عنوان تجسم «حبل الله» و ایجاد بازدارندگی کلان برای تضمین ثبات و انسجام ملی است. </a:t>
            </a:r>
            <a:endParaRPr lang="fa-IR" sz="20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راهبردی </a:t>
            </a:r>
            <a:r>
              <a:rPr lang="fa-IR" sz="2000" dirty="0">
                <a:solidFill>
                  <a:srgbClr val="C00000"/>
                </a:solidFill>
                <a:cs typeface="B Titr" panose="00000700000000000000" pitchFamily="2" charset="-78"/>
              </a:rPr>
              <a:t>بسیجیان</a:t>
            </a:r>
          </a:p>
          <a:p>
            <a:pPr marL="285750" indent="-28575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راهبردی بسیج، تأمین عمق استراتژیک، مشروعیت مردمی و پشتوانۀ نرم برای انسجام است. </a:t>
            </a:r>
          </a:p>
          <a:p>
            <a:pPr marL="342900" indent="-34290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راهبری فرماندهان </a:t>
            </a:r>
            <a:r>
              <a:rPr lang="fa-IR" sz="2000" dirty="0">
                <a:solidFill>
                  <a:srgbClr val="C00000"/>
                </a:solidFill>
                <a:cs typeface="B Titr" panose="00000700000000000000" pitchFamily="2" charset="-78"/>
              </a:rPr>
              <a:t>و مدیران</a:t>
            </a:r>
          </a:p>
          <a:p>
            <a:pPr marL="285750" indent="-28575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راهبردی فرماندهان و مدیران، معمار ساختن انسجام عینی است؛ </a:t>
            </a:r>
            <a:endParaRPr lang="fa-IR" sz="20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راهبردی روحانیون </a:t>
            </a:r>
            <a:r>
              <a:rPr lang="fa-IR" sz="2000" dirty="0">
                <a:solidFill>
                  <a:srgbClr val="C00000"/>
                </a:solidFill>
                <a:cs typeface="B Titr" panose="00000700000000000000" pitchFamily="2" charset="-78"/>
              </a:rPr>
              <a:t>و مربیان</a:t>
            </a:r>
          </a:p>
          <a:p>
            <a:pPr marL="285750" indent="-28575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روحانیون </a:t>
            </a:r>
            <a:r>
              <a:rPr lang="fa-IR" sz="2000" b="1" dirty="0">
                <a:solidFill>
                  <a:prstClr val="black"/>
                </a:solidFill>
                <a:cs typeface="B Nazanin" panose="00000400000000000000" pitchFamily="2" charset="-78"/>
              </a:rPr>
              <a:t>معماران معنایی و مشروعیت‎بخش انسجام اجتماعی هستند </a:t>
            </a:r>
            <a:endParaRPr lang="fa-IR" sz="20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راهبردی آحاد </a:t>
            </a:r>
            <a:r>
              <a:rPr lang="fa-IR" sz="2000" dirty="0">
                <a:solidFill>
                  <a:srgbClr val="C00000"/>
                </a:solidFill>
                <a:cs typeface="B Titr" panose="00000700000000000000" pitchFamily="2" charset="-78"/>
              </a:rPr>
              <a:t>مردم</a:t>
            </a:r>
          </a:p>
          <a:p>
            <a:pPr marL="285750" indent="-28575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راهبردی آحاد مردم، تأمین بستر مشروعیت و تبدیل شدن به مخزن فعال نیروی انسانی است که با هوشیاری جمعی و نظارت اخلاقی، جامعه را در برابر گسل‎های تفرقه مصون می‎دارد</a:t>
            </a:r>
            <a:r>
              <a:rPr lang="fa-IR" sz="2000" b="1" dirty="0" smtClean="0">
                <a:solidFill>
                  <a:prstClr val="black"/>
                </a:solidFill>
                <a:cs typeface="B Nazanin" panose="00000400000000000000" pitchFamily="2" charset="-78"/>
              </a:rPr>
              <a:t>.</a:t>
            </a:r>
            <a:endParaRPr lang="fa-IR" sz="20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30733"/>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2715330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p:cTn id="23"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6">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p:cTn id="31"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6">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 calcmode="lin" valueType="num">
                                      <p:cBhvr>
                                        <p:cTn id="39"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6">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6">
                                            <p:txEl>
                                              <p:pRg st="5" end="5"/>
                                            </p:txEl>
                                          </p:spTgt>
                                        </p:tgtEl>
                                        <p:attrNameLst>
                                          <p:attrName>style.visibility</p:attrName>
                                        </p:attrNameLst>
                                      </p:cBhvr>
                                      <p:to>
                                        <p:strVal val="visible"/>
                                      </p:to>
                                    </p:set>
                                    <p:anim calcmode="lin" valueType="num">
                                      <p:cBhvr>
                                        <p:cTn id="47"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6">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6">
                                            <p:txEl>
                                              <p:pRg st="6" end="6"/>
                                            </p:txEl>
                                          </p:spTgt>
                                        </p:tgtEl>
                                        <p:attrNameLst>
                                          <p:attrName>style.visibility</p:attrName>
                                        </p:attrNameLst>
                                      </p:cBhvr>
                                      <p:to>
                                        <p:strVal val="visible"/>
                                      </p:to>
                                    </p:set>
                                    <p:anim calcmode="lin" valueType="num">
                                      <p:cBhvr>
                                        <p:cTn id="55"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56"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57"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58" dur="1000"/>
                                        <p:tgtEl>
                                          <p:spTgt spid="6">
                                            <p:txEl>
                                              <p:pRg st="6" end="6"/>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6">
                                            <p:txEl>
                                              <p:pRg st="7" end="7"/>
                                            </p:txEl>
                                          </p:spTgt>
                                        </p:tgtEl>
                                        <p:attrNameLst>
                                          <p:attrName>style.visibility</p:attrName>
                                        </p:attrNameLst>
                                      </p:cBhvr>
                                      <p:to>
                                        <p:strVal val="visible"/>
                                      </p:to>
                                    </p:set>
                                    <p:anim calcmode="lin" valueType="num">
                                      <p:cBhvr>
                                        <p:cTn id="63" dur="1000" fill="hold"/>
                                        <p:tgtEl>
                                          <p:spTgt spid="6">
                                            <p:txEl>
                                              <p:pRg st="7" end="7"/>
                                            </p:txEl>
                                          </p:spTgt>
                                        </p:tgtEl>
                                        <p:attrNameLst>
                                          <p:attrName>ppt_w</p:attrName>
                                        </p:attrNameLst>
                                      </p:cBhvr>
                                      <p:tavLst>
                                        <p:tav tm="0">
                                          <p:val>
                                            <p:fltVal val="0"/>
                                          </p:val>
                                        </p:tav>
                                        <p:tav tm="100000">
                                          <p:val>
                                            <p:strVal val="#ppt_w"/>
                                          </p:val>
                                        </p:tav>
                                      </p:tavLst>
                                    </p:anim>
                                    <p:anim calcmode="lin" valueType="num">
                                      <p:cBhvr>
                                        <p:cTn id="64" dur="1000" fill="hold"/>
                                        <p:tgtEl>
                                          <p:spTgt spid="6">
                                            <p:txEl>
                                              <p:pRg st="7" end="7"/>
                                            </p:txEl>
                                          </p:spTgt>
                                        </p:tgtEl>
                                        <p:attrNameLst>
                                          <p:attrName>ppt_h</p:attrName>
                                        </p:attrNameLst>
                                      </p:cBhvr>
                                      <p:tavLst>
                                        <p:tav tm="0">
                                          <p:val>
                                            <p:fltVal val="0"/>
                                          </p:val>
                                        </p:tav>
                                        <p:tav tm="100000">
                                          <p:val>
                                            <p:strVal val="#ppt_h"/>
                                          </p:val>
                                        </p:tav>
                                      </p:tavLst>
                                    </p:anim>
                                    <p:anim calcmode="lin" valueType="num">
                                      <p:cBhvr>
                                        <p:cTn id="65" dur="1000" fill="hold"/>
                                        <p:tgtEl>
                                          <p:spTgt spid="6">
                                            <p:txEl>
                                              <p:pRg st="7" end="7"/>
                                            </p:txEl>
                                          </p:spTgt>
                                        </p:tgtEl>
                                        <p:attrNameLst>
                                          <p:attrName>style.rotation</p:attrName>
                                        </p:attrNameLst>
                                      </p:cBhvr>
                                      <p:tavLst>
                                        <p:tav tm="0">
                                          <p:val>
                                            <p:fltVal val="90"/>
                                          </p:val>
                                        </p:tav>
                                        <p:tav tm="100000">
                                          <p:val>
                                            <p:fltVal val="0"/>
                                          </p:val>
                                        </p:tav>
                                      </p:tavLst>
                                    </p:anim>
                                    <p:animEffect transition="in" filter="fade">
                                      <p:cBhvr>
                                        <p:cTn id="66" dur="1000"/>
                                        <p:tgtEl>
                                          <p:spTgt spid="6">
                                            <p:txEl>
                                              <p:pRg st="7" end="7"/>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childTnLst>
                                    <p:set>
                                      <p:cBhvr>
                                        <p:cTn id="70" dur="1" fill="hold">
                                          <p:stCondLst>
                                            <p:cond delay="0"/>
                                          </p:stCondLst>
                                        </p:cTn>
                                        <p:tgtEl>
                                          <p:spTgt spid="6">
                                            <p:txEl>
                                              <p:pRg st="8" end="8"/>
                                            </p:txEl>
                                          </p:spTgt>
                                        </p:tgtEl>
                                        <p:attrNameLst>
                                          <p:attrName>style.visibility</p:attrName>
                                        </p:attrNameLst>
                                      </p:cBhvr>
                                      <p:to>
                                        <p:strVal val="visible"/>
                                      </p:to>
                                    </p:set>
                                    <p:anim calcmode="lin" valueType="num">
                                      <p:cBhvr>
                                        <p:cTn id="71" dur="1000" fill="hold"/>
                                        <p:tgtEl>
                                          <p:spTgt spid="6">
                                            <p:txEl>
                                              <p:pRg st="8" end="8"/>
                                            </p:txEl>
                                          </p:spTgt>
                                        </p:tgtEl>
                                        <p:attrNameLst>
                                          <p:attrName>ppt_w</p:attrName>
                                        </p:attrNameLst>
                                      </p:cBhvr>
                                      <p:tavLst>
                                        <p:tav tm="0">
                                          <p:val>
                                            <p:fltVal val="0"/>
                                          </p:val>
                                        </p:tav>
                                        <p:tav tm="100000">
                                          <p:val>
                                            <p:strVal val="#ppt_w"/>
                                          </p:val>
                                        </p:tav>
                                      </p:tavLst>
                                    </p:anim>
                                    <p:anim calcmode="lin" valueType="num">
                                      <p:cBhvr>
                                        <p:cTn id="72" dur="1000" fill="hold"/>
                                        <p:tgtEl>
                                          <p:spTgt spid="6">
                                            <p:txEl>
                                              <p:pRg st="8" end="8"/>
                                            </p:txEl>
                                          </p:spTgt>
                                        </p:tgtEl>
                                        <p:attrNameLst>
                                          <p:attrName>ppt_h</p:attrName>
                                        </p:attrNameLst>
                                      </p:cBhvr>
                                      <p:tavLst>
                                        <p:tav tm="0">
                                          <p:val>
                                            <p:fltVal val="0"/>
                                          </p:val>
                                        </p:tav>
                                        <p:tav tm="100000">
                                          <p:val>
                                            <p:strVal val="#ppt_h"/>
                                          </p:val>
                                        </p:tav>
                                      </p:tavLst>
                                    </p:anim>
                                    <p:anim calcmode="lin" valueType="num">
                                      <p:cBhvr>
                                        <p:cTn id="73" dur="1000" fill="hold"/>
                                        <p:tgtEl>
                                          <p:spTgt spid="6">
                                            <p:txEl>
                                              <p:pRg st="8" end="8"/>
                                            </p:txEl>
                                          </p:spTgt>
                                        </p:tgtEl>
                                        <p:attrNameLst>
                                          <p:attrName>style.rotation</p:attrName>
                                        </p:attrNameLst>
                                      </p:cBhvr>
                                      <p:tavLst>
                                        <p:tav tm="0">
                                          <p:val>
                                            <p:fltVal val="90"/>
                                          </p:val>
                                        </p:tav>
                                        <p:tav tm="100000">
                                          <p:val>
                                            <p:fltVal val="0"/>
                                          </p:val>
                                        </p:tav>
                                      </p:tavLst>
                                    </p:anim>
                                    <p:animEffect transition="in" filter="fade">
                                      <p:cBhvr>
                                        <p:cTn id="74" dur="1000"/>
                                        <p:tgtEl>
                                          <p:spTgt spid="6">
                                            <p:txEl>
                                              <p:pRg st="8" end="8"/>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childTnLst>
                                    <p:set>
                                      <p:cBhvr>
                                        <p:cTn id="78" dur="1" fill="hold">
                                          <p:stCondLst>
                                            <p:cond delay="0"/>
                                          </p:stCondLst>
                                        </p:cTn>
                                        <p:tgtEl>
                                          <p:spTgt spid="6">
                                            <p:txEl>
                                              <p:pRg st="9" end="9"/>
                                            </p:txEl>
                                          </p:spTgt>
                                        </p:tgtEl>
                                        <p:attrNameLst>
                                          <p:attrName>style.visibility</p:attrName>
                                        </p:attrNameLst>
                                      </p:cBhvr>
                                      <p:to>
                                        <p:strVal val="visible"/>
                                      </p:to>
                                    </p:set>
                                    <p:anim calcmode="lin" valueType="num">
                                      <p:cBhvr>
                                        <p:cTn id="79" dur="1000" fill="hold"/>
                                        <p:tgtEl>
                                          <p:spTgt spid="6">
                                            <p:txEl>
                                              <p:pRg st="9" end="9"/>
                                            </p:txEl>
                                          </p:spTgt>
                                        </p:tgtEl>
                                        <p:attrNameLst>
                                          <p:attrName>ppt_w</p:attrName>
                                        </p:attrNameLst>
                                      </p:cBhvr>
                                      <p:tavLst>
                                        <p:tav tm="0">
                                          <p:val>
                                            <p:fltVal val="0"/>
                                          </p:val>
                                        </p:tav>
                                        <p:tav tm="100000">
                                          <p:val>
                                            <p:strVal val="#ppt_w"/>
                                          </p:val>
                                        </p:tav>
                                      </p:tavLst>
                                    </p:anim>
                                    <p:anim calcmode="lin" valueType="num">
                                      <p:cBhvr>
                                        <p:cTn id="80" dur="1000" fill="hold"/>
                                        <p:tgtEl>
                                          <p:spTgt spid="6">
                                            <p:txEl>
                                              <p:pRg st="9" end="9"/>
                                            </p:txEl>
                                          </p:spTgt>
                                        </p:tgtEl>
                                        <p:attrNameLst>
                                          <p:attrName>ppt_h</p:attrName>
                                        </p:attrNameLst>
                                      </p:cBhvr>
                                      <p:tavLst>
                                        <p:tav tm="0">
                                          <p:val>
                                            <p:fltVal val="0"/>
                                          </p:val>
                                        </p:tav>
                                        <p:tav tm="100000">
                                          <p:val>
                                            <p:strVal val="#ppt_h"/>
                                          </p:val>
                                        </p:tav>
                                      </p:tavLst>
                                    </p:anim>
                                    <p:anim calcmode="lin" valueType="num">
                                      <p:cBhvr>
                                        <p:cTn id="81" dur="1000" fill="hold"/>
                                        <p:tgtEl>
                                          <p:spTgt spid="6">
                                            <p:txEl>
                                              <p:pRg st="9" end="9"/>
                                            </p:txEl>
                                          </p:spTgt>
                                        </p:tgtEl>
                                        <p:attrNameLst>
                                          <p:attrName>style.rotation</p:attrName>
                                        </p:attrNameLst>
                                      </p:cBhvr>
                                      <p:tavLst>
                                        <p:tav tm="0">
                                          <p:val>
                                            <p:fltVal val="90"/>
                                          </p:val>
                                        </p:tav>
                                        <p:tav tm="100000">
                                          <p:val>
                                            <p:fltVal val="0"/>
                                          </p:val>
                                        </p:tav>
                                      </p:tavLst>
                                    </p:anim>
                                    <p:animEffect transition="in" filter="fade">
                                      <p:cBhvr>
                                        <p:cTn id="82" dur="10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60067" y="825102"/>
            <a:ext cx="9086512" cy="590931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dirty="0" smtClean="0">
                <a:solidFill>
                  <a:srgbClr val="0070C0"/>
                </a:solidFill>
                <a:cs typeface="B Titr" panose="00000700000000000000" pitchFamily="2" charset="-78"/>
              </a:rPr>
              <a:t>1. ضرورت رجوع به قرآن کریم در نبرد ذهن‌ها و دل‌ها</a:t>
            </a:r>
          </a:p>
          <a:p>
            <a:pPr algn="justLow" rtl="1">
              <a:lnSpc>
                <a:spcPct val="150000"/>
              </a:lnSpc>
            </a:pPr>
            <a:r>
              <a:rPr lang="fa-IR" b="1" dirty="0">
                <a:solidFill>
                  <a:prstClr val="black"/>
                </a:solidFill>
                <a:cs typeface="B Nazanin" panose="00000400000000000000" pitchFamily="2" charset="-78"/>
              </a:rPr>
              <a:t> جبهه استکبار در مواجهه با انقلاب اسلامی، پس از چهار دهه ناکامی در عرصه‌های نظامی، امنیتی و سیاسی، به این جمع‌بندی رسیده است که مسئله اصلی، دیگر </a:t>
            </a:r>
            <a:r>
              <a:rPr lang="fa-IR" b="1" dirty="0">
                <a:solidFill>
                  <a:srgbClr val="C00000"/>
                </a:solidFill>
                <a:cs typeface="B Nazanin" panose="00000400000000000000" pitchFamily="2" charset="-78"/>
              </a:rPr>
              <a:t>«فروپاشی سخت» </a:t>
            </a:r>
            <a:r>
              <a:rPr lang="fa-IR" b="1" dirty="0">
                <a:solidFill>
                  <a:prstClr val="black"/>
                </a:solidFill>
                <a:cs typeface="B Nazanin" panose="00000400000000000000" pitchFamily="2" charset="-78"/>
              </a:rPr>
              <a:t>نیست، بلکه </a:t>
            </a:r>
            <a:r>
              <a:rPr lang="fa-IR" b="1" dirty="0">
                <a:solidFill>
                  <a:srgbClr val="C00000"/>
                </a:solidFill>
                <a:cs typeface="B Nazanin" panose="00000400000000000000" pitchFamily="2" charset="-78"/>
              </a:rPr>
              <a:t>«فرسایش درونی» </a:t>
            </a:r>
            <a:r>
              <a:rPr lang="fa-IR" b="1" dirty="0">
                <a:solidFill>
                  <a:prstClr val="black"/>
                </a:solidFill>
                <a:cs typeface="B Nazanin" panose="00000400000000000000" pitchFamily="2" charset="-78"/>
              </a:rPr>
              <a:t>است. ازاین‌رو، تمرکز دشمن از </a:t>
            </a:r>
            <a:r>
              <a:rPr lang="fa-IR" b="1" dirty="0">
                <a:solidFill>
                  <a:srgbClr val="C00000"/>
                </a:solidFill>
                <a:cs typeface="B Nazanin" panose="00000400000000000000" pitchFamily="2" charset="-78"/>
              </a:rPr>
              <a:t>«حمله مستقیم» </a:t>
            </a:r>
            <a:r>
              <a:rPr lang="fa-IR" b="1" dirty="0">
                <a:solidFill>
                  <a:prstClr val="black"/>
                </a:solidFill>
                <a:cs typeface="B Nazanin" panose="00000400000000000000" pitchFamily="2" charset="-78"/>
              </a:rPr>
              <a:t>به </a:t>
            </a:r>
            <a:r>
              <a:rPr lang="fa-IR" b="1" dirty="0">
                <a:solidFill>
                  <a:srgbClr val="C00000"/>
                </a:solidFill>
                <a:cs typeface="B Nazanin" panose="00000400000000000000" pitchFamily="2" charset="-78"/>
              </a:rPr>
              <a:t>«اختلال در محاسبات»، </a:t>
            </a:r>
            <a:r>
              <a:rPr lang="fa-IR" b="1" dirty="0">
                <a:solidFill>
                  <a:prstClr val="black"/>
                </a:solidFill>
                <a:cs typeface="B Nazanin" panose="00000400000000000000" pitchFamily="2" charset="-78"/>
              </a:rPr>
              <a:t>از </a:t>
            </a:r>
            <a:r>
              <a:rPr lang="fa-IR" b="1" dirty="0">
                <a:solidFill>
                  <a:srgbClr val="C00000"/>
                </a:solidFill>
                <a:cs typeface="B Nazanin" panose="00000400000000000000" pitchFamily="2" charset="-78"/>
              </a:rPr>
              <a:t>«اشغال سرزمین» </a:t>
            </a:r>
            <a:r>
              <a:rPr lang="fa-IR" b="1" dirty="0">
                <a:solidFill>
                  <a:prstClr val="black"/>
                </a:solidFill>
                <a:cs typeface="B Nazanin" panose="00000400000000000000" pitchFamily="2" charset="-78"/>
              </a:rPr>
              <a:t>به </a:t>
            </a:r>
            <a:r>
              <a:rPr lang="fa-IR" b="1" dirty="0">
                <a:solidFill>
                  <a:srgbClr val="C00000"/>
                </a:solidFill>
                <a:cs typeface="B Nazanin" panose="00000400000000000000" pitchFamily="2" charset="-78"/>
              </a:rPr>
              <a:t>«تسخیر ذهن و دل»، </a:t>
            </a:r>
            <a:r>
              <a:rPr lang="fa-IR" b="1" dirty="0">
                <a:solidFill>
                  <a:prstClr val="black"/>
                </a:solidFill>
                <a:cs typeface="B Nazanin" panose="00000400000000000000" pitchFamily="2" charset="-78"/>
              </a:rPr>
              <a:t>و از </a:t>
            </a:r>
            <a:r>
              <a:rPr lang="fa-IR" b="1" dirty="0">
                <a:solidFill>
                  <a:srgbClr val="C00000"/>
                </a:solidFill>
                <a:cs typeface="B Nazanin" panose="00000400000000000000" pitchFamily="2" charset="-78"/>
              </a:rPr>
              <a:t>«براندازی سریع» </a:t>
            </a:r>
            <a:r>
              <a:rPr lang="fa-IR" b="1" dirty="0">
                <a:solidFill>
                  <a:prstClr val="black"/>
                </a:solidFill>
                <a:cs typeface="B Nazanin" panose="00000400000000000000" pitchFamily="2" charset="-78"/>
              </a:rPr>
              <a:t>به </a:t>
            </a:r>
            <a:r>
              <a:rPr lang="fa-IR" b="1" dirty="0">
                <a:solidFill>
                  <a:srgbClr val="C00000"/>
                </a:solidFill>
                <a:cs typeface="B Nazanin" panose="00000400000000000000" pitchFamily="2" charset="-78"/>
              </a:rPr>
              <a:t>«فرسایش تدریجی» </a:t>
            </a:r>
            <a:r>
              <a:rPr lang="fa-IR" b="1" dirty="0">
                <a:solidFill>
                  <a:prstClr val="black"/>
                </a:solidFill>
                <a:cs typeface="B Nazanin" panose="00000400000000000000" pitchFamily="2" charset="-78"/>
              </a:rPr>
              <a:t>تغییر یافته است. میدان اصلی نبرد امروز، دیگر خاک نیست؛ بلکه عرصه «ادراک، باور و اراده» است. در این جنگ شناختی، سلاح‌های اصلی دشمن، «شبهه»، «تحریف» و «یأس‌افکنی» برای ایجاد فروپاشی از درون هستند.</a:t>
            </a:r>
          </a:p>
          <a:p>
            <a:pPr algn="justLow" rtl="1">
              <a:lnSpc>
                <a:spcPct val="150000"/>
              </a:lnSpc>
            </a:pPr>
            <a:r>
              <a:rPr lang="fa-IR" b="1" dirty="0" smtClean="0">
                <a:solidFill>
                  <a:prstClr val="black"/>
                </a:solidFill>
                <a:cs typeface="B Nazanin" panose="00000400000000000000" pitchFamily="2" charset="-78"/>
              </a:rPr>
              <a:t>  </a:t>
            </a:r>
            <a:r>
              <a:rPr lang="fa-IR" b="1" dirty="0">
                <a:solidFill>
                  <a:prstClr val="black"/>
                </a:solidFill>
                <a:cs typeface="B Nazanin" panose="00000400000000000000" pitchFamily="2" charset="-78"/>
              </a:rPr>
              <a:t>مدیریت چنین جنگ مستمر و پیچیده‌ای با رویکردهای کلاسیکِ حادثه‌محور، واکنشی و جزیره‌ای ممکن نیست. آنچه ضرورت اجتناب‌ناپذیر امروز است، یک «منظومه هدایت‌گرِ الهی و یکپارچه» است که بتواند همه ابعاد به‌هم‌تنیده این نبرد را هماهنگ و عمیق اداره کند. منبع این چارچوب پایدار، قرآن کریم است؛ </a:t>
            </a:r>
            <a:r>
              <a:rPr lang="fa-IR" b="1" dirty="0" smtClean="0">
                <a:solidFill>
                  <a:prstClr val="black"/>
                </a:solidFill>
                <a:cs typeface="B Nazanin" panose="00000400000000000000" pitchFamily="2" charset="-78"/>
              </a:rPr>
              <a:t>قرآن </a:t>
            </a:r>
            <a:r>
              <a:rPr lang="fa-IR" b="1" dirty="0">
                <a:solidFill>
                  <a:prstClr val="black"/>
                </a:solidFill>
                <a:cs typeface="B Nazanin" panose="00000400000000000000" pitchFamily="2" charset="-78"/>
              </a:rPr>
              <a:t>کتابی نیست که صرفاً برای تلاوت فردی یا توصیه‌های اخلاقیِ جدا از میدان نازل شده باشد؛ </a:t>
            </a:r>
            <a:r>
              <a:rPr lang="fa-IR" b="1" dirty="0" smtClean="0">
                <a:solidFill>
                  <a:prstClr val="black"/>
                </a:solidFill>
                <a:cs typeface="B Nazanin" panose="00000400000000000000" pitchFamily="2" charset="-78"/>
              </a:rPr>
              <a:t>قرآن</a:t>
            </a:r>
            <a:r>
              <a:rPr lang="fa-IR" b="1" dirty="0">
                <a:solidFill>
                  <a:prstClr val="black"/>
                </a:solidFill>
                <a:cs typeface="B Nazanin" panose="00000400000000000000" pitchFamily="2" charset="-78"/>
              </a:rPr>
              <a:t>، منبع شکل‌دهی به نوع نگاه، تنظیم محاسبات، تثبیت امید و تقویت اراده در سخت‌ترین میدان‌هاست. </a:t>
            </a:r>
            <a:r>
              <a:rPr lang="fa-IR" b="1" dirty="0" smtClean="0">
                <a:solidFill>
                  <a:prstClr val="black"/>
                </a:solidFill>
                <a:cs typeface="B Nazanin" panose="00000400000000000000" pitchFamily="2" charset="-78"/>
              </a:rPr>
              <a:t>قرآن </a:t>
            </a:r>
            <a:r>
              <a:rPr lang="fa-IR" b="1" dirty="0">
                <a:solidFill>
                  <a:prstClr val="black"/>
                </a:solidFill>
                <a:cs typeface="B Nazanin" panose="00000400000000000000" pitchFamily="2" charset="-78"/>
              </a:rPr>
              <a:t>ظرفیت آن را دارد که از «متن مقدسِ محترم» به «نقشه راه عملی برای هدایت، مقاومت و پیشرفت» تبدیل شود؛ مشروط بر آنکه معارف آن با نگاه منظومه‌ای، ناظر به واقعیت میدان و متناسب با نیاز روز فهم و به‌کار گرفته شود.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5008" y="-6394"/>
            <a:ext cx="6568226" cy="753370"/>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0" name="TextBox 9">
            <a:extLst>
              <a:ext uri="{FF2B5EF4-FFF2-40B4-BE49-F238E27FC236}">
                <a16:creationId xmlns:a16="http://schemas.microsoft.com/office/drawing/2014/main" xmlns="" id="{9F6F0F3F-0E25-84C7-8212-BE0B2481A4DD}"/>
              </a:ext>
            </a:extLst>
          </p:cNvPr>
          <p:cNvSpPr txBox="1"/>
          <p:nvPr/>
        </p:nvSpPr>
        <p:spPr>
          <a:xfrm>
            <a:off x="1795750" y="93425"/>
            <a:ext cx="5526741" cy="461665"/>
          </a:xfrm>
          <a:prstGeom prst="rect">
            <a:avLst/>
          </a:prstGeom>
          <a:noFill/>
        </p:spPr>
        <p:txBody>
          <a:bodyPr wrap="square" rtlCol="1">
            <a:spAutoFit/>
          </a:bodyPr>
          <a:lstStyle/>
          <a:p>
            <a:pPr algn="ctr" rtl="1"/>
            <a:r>
              <a:rPr lang="fa-IR" sz="2400" dirty="0">
                <a:solidFill>
                  <a:prstClr val="white">
                    <a:lumMod val="95000"/>
                  </a:prstClr>
                </a:solidFill>
                <a:cs typeface="B Titr" panose="00000700000000000000" pitchFamily="2" charset="-78"/>
              </a:rPr>
              <a:t>ضرورت رجوع به قرآن در نبرد ذهن‌ها و دل‌ها</a:t>
            </a:r>
            <a:endParaRPr lang="fa-IR" sz="44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5026101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 calcmode="lin" valueType="num">
                                      <p:cBhvr>
                                        <p:cTn id="23"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6">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 calcmode="lin" valueType="num">
                                      <p:cBhvr>
                                        <p:cTn id="31"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56055" y="654557"/>
            <a:ext cx="9232594" cy="616322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300" dirty="0" smtClean="0">
                <a:solidFill>
                  <a:srgbClr val="C00000"/>
                </a:solidFill>
                <a:cs typeface="B Titr" panose="00000700000000000000" pitchFamily="2" charset="-78"/>
              </a:rPr>
              <a:t>جمع‌بندی </a:t>
            </a:r>
            <a:r>
              <a:rPr lang="fa-IR" sz="2300" dirty="0">
                <a:solidFill>
                  <a:srgbClr val="C00000"/>
                </a:solidFill>
                <a:cs typeface="B Titr" panose="00000700000000000000" pitchFamily="2" charset="-78"/>
              </a:rPr>
              <a:t>ارتقایی (تثبیت نگاه راهبردی)</a:t>
            </a:r>
          </a:p>
          <a:p>
            <a:pPr algn="justLow" rtl="1">
              <a:lnSpc>
                <a:spcPct val="150000"/>
              </a:lnSpc>
            </a:pPr>
            <a:r>
              <a:rPr lang="fa-IR" sz="2000" b="1" dirty="0" smtClean="0">
                <a:solidFill>
                  <a:prstClr val="black"/>
                </a:solidFill>
                <a:cs typeface="B Nazanin" panose="00000400000000000000" pitchFamily="2" charset="-78"/>
              </a:rPr>
              <a:t>این </a:t>
            </a:r>
            <a:r>
              <a:rPr lang="fa-IR" sz="2000" b="1" dirty="0">
                <a:solidFill>
                  <a:prstClr val="black"/>
                </a:solidFill>
                <a:cs typeface="B Nazanin" panose="00000400000000000000" pitchFamily="2" charset="-78"/>
              </a:rPr>
              <a:t>محور نشان‌دهندۀ گذار از انسجام به عنوان یک شعار، به مهندسی یک سیستم دفاعی اجتماعی فعال است. موفقیت در گرو تبدیل سه مؤلفه کلان به یک چرخه عملیاتی زنده است:</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ساخت </a:t>
            </a:r>
            <a:r>
              <a:rPr lang="fa-IR" sz="2000" b="1" dirty="0">
                <a:solidFill>
                  <a:prstClr val="black"/>
                </a:solidFill>
                <a:cs typeface="B Nazanin" panose="00000400000000000000" pitchFamily="2" charset="-78"/>
              </a:rPr>
              <a:t>معنای مشترک (تفسیر و تبیین روحانیون از «حبل الله» به عنوان قلب تپنده هویت جمعی)؛</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ساخت </a:t>
            </a:r>
            <a:r>
              <a:rPr lang="fa-IR" sz="2000" b="1" dirty="0">
                <a:solidFill>
                  <a:prstClr val="black"/>
                </a:solidFill>
                <a:cs typeface="B Nazanin" panose="00000400000000000000" pitchFamily="2" charset="-78"/>
              </a:rPr>
              <a:t>شبکه اعتماد (پیوند عمودی رهبری-ملت و پیوند افقی برادری ایمانی توسط بسیج و آحاد مردم)؛</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ساخت </a:t>
            </a:r>
            <a:r>
              <a:rPr lang="fa-IR" sz="2000" b="1" dirty="0">
                <a:solidFill>
                  <a:prstClr val="black"/>
                </a:solidFill>
                <a:cs typeface="B Nazanin" panose="00000400000000000000" pitchFamily="2" charset="-78"/>
              </a:rPr>
              <a:t>قدرت بازدارنده و قاطع (حفظ حاکمیت قانون و امنیت توسط پاسداران و فرماندهان در برابر هرگونه بغی و نفوذ).</a:t>
            </a:r>
          </a:p>
          <a:p>
            <a:pPr algn="justLow" rtl="1">
              <a:lnSpc>
                <a:spcPct val="150000"/>
              </a:lnSpc>
            </a:pPr>
            <a:r>
              <a:rPr lang="fa-IR" sz="2000" b="1" dirty="0">
                <a:solidFill>
                  <a:prstClr val="black"/>
                </a:solidFill>
                <a:cs typeface="B Nazanin" panose="00000400000000000000" pitchFamily="2" charset="-78"/>
              </a:rPr>
              <a:t>نقش‌آفرینی هماهنگ این اجزا، یک اکوسیستم امنیتی-اجتماعی تاب‌آور ایجاد می‌کند که در آن، تهدیدات داخلی و خارجی نه تنها مهار می‌شوند، بلکه به عاملی برای تمرین و تقویت وحدت تبدیل می‌گردند. نتیجه نهایی، جامعه‌ای خودتصحیل‌گر، نفوذناپذیر و قدرتمند است که بزرگ‌ترین شکست برای هر استراتژیِ «تفرقه بینداز و حکومت کن» دشمن به شمار می‌آید. این محور، پایداری درونی را به قدرت متعالی راهبردی نظام تبدیل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110</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0" name="TextBox 9">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7551050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additive="base">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1000"/>
                                        <p:tgtEl>
                                          <p:spTgt spid="6">
                                            <p:txEl>
                                              <p:pRg st="5" end="5"/>
                                            </p:txEl>
                                          </p:spTgt>
                                        </p:tgtEl>
                                      </p:cBhvr>
                                    </p:animEffect>
                                    <p:anim calcmode="lin" valueType="num">
                                      <p:cBhvr>
                                        <p:cTn id="4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66276"/>
            <a:ext cx="9232594" cy="5601533"/>
          </a:xfrm>
          <a:prstGeom prst="rect">
            <a:avLst/>
          </a:prstGeom>
          <a:noFill/>
        </p:spPr>
        <p:txBody>
          <a:bodyPr wrap="square" rtlCol="1">
            <a:spAutoFit/>
          </a:bodyPr>
          <a:lstStyle/>
          <a:p>
            <a:pPr marL="457200" indent="-457200" algn="justLow" rtl="1">
              <a:lnSpc>
                <a:spcPct val="250000"/>
              </a:lnSpc>
              <a:buFont typeface="Wingdings" panose="05000000000000000000" pitchFamily="2" charset="2"/>
              <a:buChar char="q"/>
            </a:pPr>
            <a:r>
              <a:rPr lang="fa-IR" sz="2800" dirty="0" smtClean="0">
                <a:solidFill>
                  <a:srgbClr val="C00000"/>
                </a:solidFill>
                <a:cs typeface="B Titr" panose="00000700000000000000" pitchFamily="2" charset="-78"/>
              </a:rPr>
              <a:t>شبهات </a:t>
            </a:r>
            <a:r>
              <a:rPr lang="fa-IR" sz="2800" dirty="0" smtClean="0">
                <a:solidFill>
                  <a:srgbClr val="C00000"/>
                </a:solidFill>
                <a:cs typeface="B Titr" panose="00000700000000000000" pitchFamily="2" charset="-78"/>
              </a:rPr>
              <a:t>مطرح</a:t>
            </a:r>
            <a:endParaRPr lang="fa-IR" sz="2800" dirty="0">
              <a:solidFill>
                <a:srgbClr val="C00000"/>
              </a:solidFill>
              <a:cs typeface="B Titr" panose="00000700000000000000" pitchFamily="2" charset="-78"/>
            </a:endParaRPr>
          </a:p>
          <a:p>
            <a:pPr marL="342900" indent="-342900" algn="just" rtl="1">
              <a:lnSpc>
                <a:spcPct val="150000"/>
              </a:lnSpc>
              <a:buFont typeface="Wingdings" panose="05000000000000000000" pitchFamily="2" charset="2"/>
              <a:buChar char="§"/>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تأکید بر وحدت و پرهیز از نزاع، آزادی بیان و نقد را محدود نمی‌کند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مقابله با آشوب و بغی، خشونت را مشروع نمی‌کند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شناسایی نفوذ و نفاق، به نوعی جاسوسی و سوءظن دائمی تبدیل نمی‌شود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تأکید بر هویت دینی و انقلابی، تنوع فکری و فرهنگی جامعه را محدود نمی‌کند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تمرکز بر انسجام، ممکن است مشارکت مردمی و خوداتکایی جامعه را کاهش دهد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a:solidFill>
                  <a:prstClr val="black"/>
                </a:solidFill>
                <a:cs typeface="B Nazanin" panose="00000400000000000000" pitchFamily="2" charset="-78"/>
              </a:rPr>
              <a:t>تمرکز بر وحدت در جامعه ایرانی با ضرورت حفظ ارزش‌های دینی و اعتقادی چگونه قابل جمع است</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a:solidFill>
                  <a:prstClr val="black"/>
                </a:solidFill>
                <a:cs typeface="B Nazanin" panose="00000400000000000000" pitchFamily="2" charset="-78"/>
              </a:rPr>
              <a:t>آیا ارزش گرایی با وحدت‌گرایی در جامعه ایرانی قابل جمع است</a:t>
            </a:r>
            <a:r>
              <a:rPr lang="fa-IR" sz="2400" b="1" dirty="0" smtClean="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169977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46484" y="755000"/>
            <a:ext cx="9232594" cy="6278642"/>
          </a:xfrm>
          <a:prstGeom prst="rect">
            <a:avLst/>
          </a:prstGeom>
          <a:noFill/>
        </p:spPr>
        <p:txBody>
          <a:bodyPr wrap="square" rtlCol="1">
            <a:spAutoFit/>
          </a:bodyPr>
          <a:lstStyle/>
          <a:p>
            <a:pPr marL="457200" indent="-457200" algn="justLow" rtl="1">
              <a:lnSpc>
                <a:spcPct val="150000"/>
              </a:lnSpc>
              <a:buFont typeface="Wingdings" panose="05000000000000000000" pitchFamily="2" charset="2"/>
              <a:buChar char="q"/>
            </a:pPr>
            <a:r>
              <a:rPr lang="fa-IR" sz="2800" dirty="0" smtClean="0">
                <a:solidFill>
                  <a:srgbClr val="C00000"/>
                </a:solidFill>
                <a:cs typeface="B Titr" panose="00000700000000000000" pitchFamily="2" charset="-78"/>
              </a:rPr>
              <a:t>نتیجه </a:t>
            </a:r>
            <a:r>
              <a:rPr lang="fa-IR" sz="2800" dirty="0" smtClean="0">
                <a:solidFill>
                  <a:srgbClr val="C00000"/>
                </a:solidFill>
                <a:cs typeface="B Titr" panose="00000700000000000000" pitchFamily="2" charset="-78"/>
              </a:rPr>
              <a:t>نهایی </a:t>
            </a:r>
          </a:p>
          <a:p>
            <a:pPr algn="justLow" rtl="1">
              <a:lnSpc>
                <a:spcPct val="150000"/>
              </a:lnSpc>
            </a:pPr>
            <a:r>
              <a:rPr lang="fa-IR" sz="2400" b="1" dirty="0" smtClean="0">
                <a:solidFill>
                  <a:prstClr val="black"/>
                </a:solidFill>
                <a:cs typeface="B Nazanin" panose="00000400000000000000" pitchFamily="2" charset="-78"/>
              </a:rPr>
              <a:t>این </a:t>
            </a:r>
            <a:r>
              <a:rPr lang="fa-IR" sz="2400" b="1" dirty="0">
                <a:solidFill>
                  <a:prstClr val="black"/>
                </a:solidFill>
                <a:cs typeface="B Nazanin" panose="00000400000000000000" pitchFamily="2" charset="-78"/>
              </a:rPr>
              <a:t>محور ثابت می‌کند که انسجام اجتماعی، یک سیستم دفاعی فعال و چندلایه است که بقای جامعه ایمانی را تضمین می‌کند. هسته آن، وحدت حول «حبل الله» (محورهای الهی و آرمانی مشترک) است که هر تهدیدی علیه آن، حمله به خط قرمز نظام تلقی می‌شود. موفقیت در گرو تبدیل سه مؤلفه به یک چرخۀ عملیاتی زنده است: ساخت معنای مشترک (توسط روحانیون)، ساخت شبکۀ اعتماد (توسط مردم و بسیج) و ساخت قدرت بازدارندۀ قاطع (توسط پاسداران و فرماندهان). </a:t>
            </a:r>
          </a:p>
          <a:p>
            <a:pPr algn="justLow" rtl="1">
              <a:lnSpc>
                <a:spcPct val="150000"/>
              </a:lnSpc>
            </a:pPr>
            <a:r>
              <a:rPr lang="fa-IR" sz="2400" b="1" dirty="0">
                <a:solidFill>
                  <a:prstClr val="black"/>
                </a:solidFill>
                <a:cs typeface="B Nazanin" panose="00000400000000000000" pitchFamily="2" charset="-78"/>
              </a:rPr>
              <a:t>نتیجۀ نهایی، ایجاد جامعه‌ای خودکفا، نفوذناپذیر و تاب‌آور است که توطئه‌های تفرقه‌افکنانه دشمن را نه تنها خنثی می‌کند، بلکه آنها را به عاملی برای تقویت همبستگی درونی تبدیل می‌نماید. این انسجام، تبدیل پایداری درونی به بزرگ‌ترین قدرت راهبردی نظام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3182306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0"/>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1967680" y="1849360"/>
            <a:ext cx="8097645" cy="2246769"/>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محور هفتم:</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4000" b="1" dirty="0" smtClean="0">
                <a:solidFill>
                  <a:prstClr val="white"/>
                </a:solidFill>
                <a:latin typeface="IRBadr" panose="02000506000000020002" pitchFamily="2" charset="-78"/>
                <a:ea typeface="Lotus" panose="00000400000000000000" pitchFamily="2" charset="-78"/>
                <a:cs typeface="B Titr" panose="00000700000000000000" pitchFamily="2" charset="-78"/>
              </a:rPr>
              <a:t>ولایت‌مداری </a:t>
            </a:r>
            <a:r>
              <a:rPr lang="fa-IR" sz="4000" b="1" dirty="0">
                <a:solidFill>
                  <a:prstClr val="white"/>
                </a:solidFill>
                <a:latin typeface="IRBadr" panose="02000506000000020002" pitchFamily="2" charset="-78"/>
                <a:ea typeface="Lotus" panose="00000400000000000000" pitchFamily="2" charset="-78"/>
                <a:cs typeface="B Titr" panose="00000700000000000000" pitchFamily="2" charset="-78"/>
              </a:rPr>
              <a:t>و حفظ فرماندهی واحد</a:t>
            </a:r>
          </a:p>
          <a:p>
            <a:pPr algn="ctr"/>
            <a:endParaRPr lang="fa-IR" sz="36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291169" y="616500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113</a:t>
            </a:r>
            <a:endParaRPr lang="fa-IR" dirty="0">
              <a:solidFill>
                <a:prstClr val="black"/>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752600" y="3975109"/>
            <a:ext cx="8373182" cy="846386"/>
          </a:xfrm>
          <a:prstGeom prst="rect">
            <a:avLst/>
          </a:prstGeom>
          <a:noFill/>
        </p:spPr>
        <p:txBody>
          <a:bodyPr wrap="square" rtlCol="1">
            <a:spAutoFit/>
          </a:bodyPr>
          <a:lstStyle/>
          <a:p>
            <a:pPr algn="ctr" rtl="1">
              <a:lnSpc>
                <a:spcPct val="200000"/>
              </a:lnSpc>
            </a:pPr>
            <a:r>
              <a:rPr lang="fa-IR" sz="2800" b="1" dirty="0">
                <a:solidFill>
                  <a:srgbClr val="FFC000">
                    <a:lumMod val="60000"/>
                    <a:lumOff val="40000"/>
                  </a:srgbClr>
                </a:solidFill>
                <a:cs typeface="B Nazanin" panose="00000400000000000000" pitchFamily="2" charset="-78"/>
              </a:rPr>
              <a:t>أَطِيعُوا اللَّهَ وَأَطِيعُوا الرَّسُولَ وَأُولِي الْأَمْرِ مِنكُمْ» (نساء: ۵۹).</a:t>
            </a:r>
            <a:endParaRPr lang="fa-IR" sz="2800" b="1" dirty="0" smtClean="0">
              <a:solidFill>
                <a:srgbClr val="FFC000">
                  <a:lumMod val="60000"/>
                  <a:lumOff val="40000"/>
                </a:srgbClr>
              </a:solidFill>
              <a:cs typeface="B Nazanin" panose="00000400000000000000" pitchFamily="2" charset="-78"/>
            </a:endParaRPr>
          </a:p>
        </p:txBody>
      </p:sp>
    </p:spTree>
    <p:extLst>
      <p:ext uri="{BB962C8B-B14F-4D97-AF65-F5344CB8AC3E}">
        <p14:creationId xmlns:p14="http://schemas.microsoft.com/office/powerpoint/2010/main" val="226916480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80">
                                          <p:stCondLst>
                                            <p:cond delay="0"/>
                                          </p:stCondLst>
                                        </p:cTn>
                                        <p:tgtEl>
                                          <p:spTgt spid="17"/>
                                        </p:tgtEl>
                                      </p:cBhvr>
                                    </p:animEffect>
                                    <p:anim calcmode="lin" valueType="num">
                                      <p:cBhvr>
                                        <p:cTn id="21"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6" dur="26">
                                          <p:stCondLst>
                                            <p:cond delay="650"/>
                                          </p:stCondLst>
                                        </p:cTn>
                                        <p:tgtEl>
                                          <p:spTgt spid="17"/>
                                        </p:tgtEl>
                                      </p:cBhvr>
                                      <p:to x="100000" y="60000"/>
                                    </p:animScale>
                                    <p:animScale>
                                      <p:cBhvr>
                                        <p:cTn id="27" dur="166" decel="50000">
                                          <p:stCondLst>
                                            <p:cond delay="676"/>
                                          </p:stCondLst>
                                        </p:cTn>
                                        <p:tgtEl>
                                          <p:spTgt spid="17"/>
                                        </p:tgtEl>
                                      </p:cBhvr>
                                      <p:to x="100000" y="100000"/>
                                    </p:animScale>
                                    <p:animScale>
                                      <p:cBhvr>
                                        <p:cTn id="28" dur="26">
                                          <p:stCondLst>
                                            <p:cond delay="1312"/>
                                          </p:stCondLst>
                                        </p:cTn>
                                        <p:tgtEl>
                                          <p:spTgt spid="17"/>
                                        </p:tgtEl>
                                      </p:cBhvr>
                                      <p:to x="100000" y="80000"/>
                                    </p:animScale>
                                    <p:animScale>
                                      <p:cBhvr>
                                        <p:cTn id="29" dur="166" decel="50000">
                                          <p:stCondLst>
                                            <p:cond delay="1338"/>
                                          </p:stCondLst>
                                        </p:cTn>
                                        <p:tgtEl>
                                          <p:spTgt spid="17"/>
                                        </p:tgtEl>
                                      </p:cBhvr>
                                      <p:to x="100000" y="100000"/>
                                    </p:animScale>
                                    <p:animScale>
                                      <p:cBhvr>
                                        <p:cTn id="30" dur="26">
                                          <p:stCondLst>
                                            <p:cond delay="1642"/>
                                          </p:stCondLst>
                                        </p:cTn>
                                        <p:tgtEl>
                                          <p:spTgt spid="17"/>
                                        </p:tgtEl>
                                      </p:cBhvr>
                                      <p:to x="100000" y="90000"/>
                                    </p:animScale>
                                    <p:animScale>
                                      <p:cBhvr>
                                        <p:cTn id="31" dur="166" decel="50000">
                                          <p:stCondLst>
                                            <p:cond delay="1668"/>
                                          </p:stCondLst>
                                        </p:cTn>
                                        <p:tgtEl>
                                          <p:spTgt spid="17"/>
                                        </p:tgtEl>
                                      </p:cBhvr>
                                      <p:to x="100000" y="100000"/>
                                    </p:animScale>
                                    <p:animScale>
                                      <p:cBhvr>
                                        <p:cTn id="32" dur="26">
                                          <p:stCondLst>
                                            <p:cond delay="1808"/>
                                          </p:stCondLst>
                                        </p:cTn>
                                        <p:tgtEl>
                                          <p:spTgt spid="17"/>
                                        </p:tgtEl>
                                      </p:cBhvr>
                                      <p:to x="100000" y="95000"/>
                                    </p:animScale>
                                    <p:animScale>
                                      <p:cBhvr>
                                        <p:cTn id="33"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58928" y="-6394"/>
            <a:ext cx="6870948" cy="86558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74762" y="1415012"/>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pic>
        <p:nvPicPr>
          <p:cNvPr id="18" name="Picture 17">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58927" y="5830901"/>
            <a:ext cx="6887263" cy="882933"/>
          </a:xfrm>
          <a:prstGeom prst="rect">
            <a:avLst/>
          </a:prstGeom>
        </p:spPr>
      </p:pic>
      <p:pic>
        <p:nvPicPr>
          <p:cNvPr id="19" name="Picture 18">
            <a:extLst>
              <a:ext uri="{FF2B5EF4-FFF2-40B4-BE49-F238E27FC236}">
                <a16:creationId xmlns:a16="http://schemas.microsoft.com/office/drawing/2014/main" xmlns="" id="{BE8695FB-CFC8-E12D-C80A-2EAB71FE717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433" y="5395015"/>
            <a:ext cx="1331294" cy="1379017"/>
          </a:xfrm>
          <a:prstGeom prst="rect">
            <a:avLst/>
          </a:prstGeom>
        </p:spPr>
      </p:pic>
      <p:pic>
        <p:nvPicPr>
          <p:cNvPr id="20" name="Picture 19">
            <a:extLst>
              <a:ext uri="{FF2B5EF4-FFF2-40B4-BE49-F238E27FC236}">
                <a16:creationId xmlns:a16="http://schemas.microsoft.com/office/drawing/2014/main" xmlns="" id="{BE8695FB-CFC8-E12D-C80A-2EAB71FE717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29875" y="5522210"/>
            <a:ext cx="1331294" cy="1379017"/>
          </a:xfrm>
          <a:prstGeom prst="rect">
            <a:avLst/>
          </a:prstGeom>
        </p:spPr>
      </p:pic>
      <p:pic>
        <p:nvPicPr>
          <p:cNvPr id="21" name="Picture 20">
            <a:extLst>
              <a:ext uri="{FF2B5EF4-FFF2-40B4-BE49-F238E27FC236}">
                <a16:creationId xmlns:a16="http://schemas.microsoft.com/office/drawing/2014/main" xmlns="" id="{BE8695FB-CFC8-E12D-C80A-2EAB71FE717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651" y="-6394"/>
            <a:ext cx="1331294" cy="1379017"/>
          </a:xfrm>
          <a:prstGeom prst="rect">
            <a:avLst/>
          </a:prstGeom>
        </p:spPr>
      </p:pic>
      <p:pic>
        <p:nvPicPr>
          <p:cNvPr id="22" name="Picture 21">
            <a:extLst>
              <a:ext uri="{FF2B5EF4-FFF2-40B4-BE49-F238E27FC236}">
                <a16:creationId xmlns:a16="http://schemas.microsoft.com/office/drawing/2014/main" xmlns="" id="{BE8695FB-CFC8-E12D-C80A-2EAB71FE717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7722" y="-165342"/>
            <a:ext cx="1331294" cy="1379017"/>
          </a:xfrm>
          <a:prstGeom prst="rect">
            <a:avLst/>
          </a:prstGeom>
        </p:spPr>
      </p:pic>
      <p:sp>
        <p:nvSpPr>
          <p:cNvPr id="24" name="TextBox 23">
            <a:extLst>
              <a:ext uri="{FF2B5EF4-FFF2-40B4-BE49-F238E27FC236}">
                <a16:creationId xmlns:a16="http://schemas.microsoft.com/office/drawing/2014/main" xmlns="" id="{9F6F0F3F-0E25-84C7-8212-BE0B2481A4DD}"/>
              </a:ext>
            </a:extLst>
          </p:cNvPr>
          <p:cNvSpPr txBox="1"/>
          <p:nvPr/>
        </p:nvSpPr>
        <p:spPr>
          <a:xfrm rot="16200000">
            <a:off x="-1480268" y="3009883"/>
            <a:ext cx="3938749" cy="400110"/>
          </a:xfrm>
          <a:prstGeom prst="rect">
            <a:avLst/>
          </a:prstGeom>
          <a:noFill/>
        </p:spPr>
        <p:txBody>
          <a:bodyPr wrap="square" rtlCol="1">
            <a:spAutoFit/>
          </a:bodyPr>
          <a:lstStyle/>
          <a:p>
            <a:pPr algn="ctr" rtl="1"/>
            <a:r>
              <a:rPr lang="fa-IR" sz="2000" dirty="0" smtClean="0">
                <a:solidFill>
                  <a:srgbClr val="C00000"/>
                </a:solidFill>
                <a:cs typeface="B Titr" panose="00000700000000000000" pitchFamily="2" charset="-78"/>
              </a:rPr>
              <a:t>ولایت مداری و حفظ فرماندهی واحد</a:t>
            </a:r>
          </a:p>
        </p:txBody>
      </p:sp>
      <p:pic>
        <p:nvPicPr>
          <p:cNvPr id="4" name="_____+_____">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996694" y="885076"/>
            <a:ext cx="7685420" cy="4611252"/>
          </a:xfrm>
          <a:prstGeom prst="rect">
            <a:avLst/>
          </a:prstGeom>
        </p:spPr>
      </p:pic>
      <p:sp>
        <p:nvSpPr>
          <p:cNvPr id="14" name="TextBox 13">
            <a:extLst>
              <a:ext uri="{FF2B5EF4-FFF2-40B4-BE49-F238E27FC236}">
                <a16:creationId xmlns:a16="http://schemas.microsoft.com/office/drawing/2014/main" xmlns="" id="{9F6F0F3F-0E25-84C7-8212-BE0B2481A4DD}"/>
              </a:ext>
            </a:extLst>
          </p:cNvPr>
          <p:cNvSpPr txBox="1"/>
          <p:nvPr/>
        </p:nvSpPr>
        <p:spPr>
          <a:xfrm>
            <a:off x="1037288" y="241734"/>
            <a:ext cx="7395276" cy="369332"/>
          </a:xfrm>
          <a:prstGeom prst="rect">
            <a:avLst/>
          </a:prstGeom>
          <a:noFill/>
        </p:spPr>
        <p:txBody>
          <a:bodyPr wrap="square" rtlCol="1">
            <a:spAutoFit/>
          </a:bodyPr>
          <a:lstStyle/>
          <a:p>
            <a:pPr algn="ctr" rtl="1"/>
            <a:r>
              <a:rPr lang="fa-IR" dirty="0" smtClean="0">
                <a:solidFill>
                  <a:prstClr val="white">
                    <a:lumMod val="95000"/>
                  </a:prstClr>
                </a:solidFill>
                <a:cs typeface="B Titr" panose="00000700000000000000" pitchFamily="2" charset="-78"/>
              </a:rPr>
              <a:t>نقشه راه </a:t>
            </a:r>
            <a:r>
              <a:rPr lang="fa-IR" dirty="0">
                <a:solidFill>
                  <a:prstClr val="white">
                    <a:lumMod val="95000"/>
                  </a:prstClr>
                </a:solidFill>
                <a:cs typeface="B Titr" panose="00000700000000000000" pitchFamily="2" charset="-78"/>
              </a:rPr>
              <a:t>قرآنی  برای  مدیریت شرایط </a:t>
            </a:r>
            <a:r>
              <a:rPr lang="fa-IR" dirty="0" smtClean="0">
                <a:solidFill>
                  <a:prstClr val="white">
                    <a:lumMod val="95000"/>
                  </a:prstClr>
                </a:solidFill>
                <a:cs typeface="B Titr" panose="00000700000000000000" pitchFamily="2" charset="-78"/>
              </a:rPr>
              <a:t>جنگ، تهدید</a:t>
            </a:r>
            <a:r>
              <a:rPr lang="fa-IR" dirty="0">
                <a:solidFill>
                  <a:prstClr val="white">
                    <a:lumMod val="95000"/>
                  </a:prstClr>
                </a:solidFill>
                <a:cs typeface="B Titr" panose="00000700000000000000" pitchFamily="2" charset="-78"/>
              </a:rPr>
              <a:t>، بحران و </a:t>
            </a:r>
            <a:r>
              <a:rPr lang="fa-IR" dirty="0" smtClean="0">
                <a:solidFill>
                  <a:prstClr val="white">
                    <a:lumMod val="95000"/>
                  </a:prstClr>
                </a:solidFill>
                <a:cs typeface="B Titr" panose="00000700000000000000" pitchFamily="2" charset="-78"/>
              </a:rPr>
              <a:t>فتنه</a:t>
            </a:r>
            <a:endParaRPr lang="fa-IR" sz="4000" dirty="0">
              <a:solidFill>
                <a:prstClr val="white">
                  <a:lumMod val="95000"/>
                </a:prstClr>
              </a:solidFill>
              <a:cs typeface="B Titr" panose="00000700000000000000" pitchFamily="2" charset="-78"/>
            </a:endParaRPr>
          </a:p>
        </p:txBody>
      </p:sp>
      <p:sp>
        <p:nvSpPr>
          <p:cNvPr id="15" name="Rectangle: Rounded Corners 2">
            <a:hlinkClick r:id="rId9" action="ppaction://hlinksldjump"/>
            <a:extLst>
              <a:ext uri="{FF2B5EF4-FFF2-40B4-BE49-F238E27FC236}">
                <a16:creationId xmlns:a16="http://schemas.microsoft.com/office/drawing/2014/main" xmlns="" id="{474EE265-6837-B671-B281-B2E358C10012}"/>
              </a:ext>
            </a:extLst>
          </p:cNvPr>
          <p:cNvSpPr/>
          <p:nvPr/>
        </p:nvSpPr>
        <p:spPr>
          <a:xfrm>
            <a:off x="105789" y="6386373"/>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114</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17306187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fill="hold" display="0">
                  <p:stCondLst>
                    <p:cond delay="indefinite"/>
                  </p:stCondLst>
                </p:cTn>
                <p:tgtEl>
                  <p:spTgt spid="4"/>
                </p:tgtEl>
              </p:cMediaNode>
            </p:video>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33126"/>
            <a:ext cx="9112077" cy="6186309"/>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هدف </a:t>
            </a:r>
            <a:r>
              <a:rPr lang="fa-IR" sz="2400" dirty="0" smtClean="0">
                <a:solidFill>
                  <a:srgbClr val="C00000"/>
                </a:solidFill>
                <a:cs typeface="B Titr" panose="00000700000000000000" pitchFamily="2" charset="-78"/>
              </a:rPr>
              <a:t>کلان</a:t>
            </a:r>
          </a:p>
          <a:p>
            <a:pPr algn="justLow" rtl="1">
              <a:lnSpc>
                <a:spcPct val="150000"/>
              </a:lnSpc>
            </a:pPr>
            <a:r>
              <a:rPr lang="fa-IR" sz="2400" b="1" dirty="0">
                <a:solidFill>
                  <a:prstClr val="black"/>
                </a:solidFill>
                <a:cs typeface="B Nazanin" panose="00000400000000000000" pitchFamily="2" charset="-78"/>
              </a:rPr>
              <a:t>تحکیم نظام فرماندهی واحد و انسجام درونی جامعه و نهادها بر پایۀ ولایت‌مداری آگاهانه، به‌منظور مصون‌سازی راهبردی در برابر تهدیدات نفوذ و بحران‌ها، و تضمین هماهنگی عملیاتی در تمام سطوح برای صیانت از امنیت و اقتدار کلان نظام</a:t>
            </a:r>
            <a:r>
              <a:rPr lang="fa-IR" sz="24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کارکرد </a:t>
            </a:r>
            <a:r>
              <a:rPr lang="fa-IR" sz="2400" dirty="0">
                <a:solidFill>
                  <a:srgbClr val="C00000"/>
                </a:solidFill>
                <a:cs typeface="B Titr" panose="00000700000000000000" pitchFamily="2" charset="-78"/>
              </a:rPr>
              <a:t>کلان </a:t>
            </a:r>
          </a:p>
          <a:p>
            <a:pPr algn="justLow" rtl="1">
              <a:lnSpc>
                <a:spcPct val="150000"/>
              </a:lnSpc>
            </a:pPr>
            <a:r>
              <a:rPr lang="fa-IR" sz="2400" b="1" dirty="0">
                <a:solidFill>
                  <a:prstClr val="black"/>
                </a:solidFill>
                <a:cs typeface="B Nazanin" panose="00000400000000000000" pitchFamily="2" charset="-78"/>
              </a:rPr>
              <a:t>حفظ فرماندهی واحد، امنیت راهبردی جامعه و سازمان‌ها و ایجاد هماهنگی عملیاتی در همۀ سطوح</a:t>
            </a:r>
            <a:r>
              <a:rPr lang="fa-IR" sz="24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تبیین </a:t>
            </a:r>
            <a:r>
              <a:rPr lang="fa-IR" sz="2400" dirty="0">
                <a:solidFill>
                  <a:srgbClr val="C00000"/>
                </a:solidFill>
                <a:cs typeface="B Titr" panose="00000700000000000000" pitchFamily="2" charset="-78"/>
              </a:rPr>
              <a:t>محوری</a:t>
            </a:r>
          </a:p>
          <a:p>
            <a:pPr algn="justLow" rtl="1">
              <a:lnSpc>
                <a:spcPct val="150000"/>
              </a:lnSpc>
            </a:pPr>
            <a:r>
              <a:rPr lang="fa-IR" sz="2400" b="1" dirty="0">
                <a:solidFill>
                  <a:prstClr val="black"/>
                </a:solidFill>
                <a:cs typeface="B Nazanin" panose="00000400000000000000" pitchFamily="2" charset="-78"/>
              </a:rPr>
              <a:t>ولایت، قطب‌نمای عبور از فتنه‌ها و مسیر امن مقابله با نفوذ دشمن است. جامعه یا سازمان بدون محور ولایت، در بحران‌ها و فتنه‌ها به سرعت دچار پراکندگی و غفلت می‌شود و تصمیمات غیرهماهنگ، زمینۀ شکست و نفوذ دشمن را فراهم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24422564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 calcmode="lin" valueType="num">
                                      <p:cBhvr>
                                        <p:cTn id="37"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8"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39"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0" dur="1000"/>
                                        <p:tgtEl>
                                          <p:spTgt spid="6">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1473838741"/>
              </p:ext>
            </p:extLst>
          </p:nvPr>
        </p:nvGraphicFramePr>
        <p:xfrm>
          <a:off x="409903" y="2071006"/>
          <a:ext cx="8951546" cy="45347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8190073" y="3070600"/>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2</a:t>
            </a:r>
            <a:endParaRPr lang="en-US" dirty="0">
              <a:solidFill>
                <a:prstClr val="black"/>
              </a:solidFill>
              <a:cs typeface="B Titr" panose="00000700000000000000" pitchFamily="2" charset="-78"/>
            </a:endParaRPr>
          </a:p>
        </p:txBody>
      </p:sp>
      <p:sp>
        <p:nvSpPr>
          <p:cNvPr id="18" name="Oval 17"/>
          <p:cNvSpPr/>
          <p:nvPr/>
        </p:nvSpPr>
        <p:spPr>
          <a:xfrm>
            <a:off x="8513327" y="2238834"/>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1</a:t>
            </a:r>
            <a:endParaRPr lang="en-US" dirty="0">
              <a:solidFill>
                <a:prstClr val="black"/>
              </a:solidFill>
              <a:cs typeface="B Titr" panose="00000700000000000000" pitchFamily="2" charset="-78"/>
            </a:endParaRPr>
          </a:p>
        </p:txBody>
      </p:sp>
      <p:sp>
        <p:nvSpPr>
          <p:cNvPr id="19" name="Oval 18"/>
          <p:cNvSpPr/>
          <p:nvPr/>
        </p:nvSpPr>
        <p:spPr>
          <a:xfrm>
            <a:off x="8086151" y="3927309"/>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3</a:t>
            </a:r>
            <a:endParaRPr lang="en-US" dirty="0">
              <a:solidFill>
                <a:prstClr val="black"/>
              </a:solidFill>
              <a:cs typeface="B Titr" panose="00000700000000000000" pitchFamily="2" charset="-78"/>
            </a:endParaRPr>
          </a:p>
        </p:txBody>
      </p:sp>
      <p:sp>
        <p:nvSpPr>
          <p:cNvPr id="20" name="Oval 19"/>
          <p:cNvSpPr/>
          <p:nvPr/>
        </p:nvSpPr>
        <p:spPr>
          <a:xfrm>
            <a:off x="8170493" y="4784018"/>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4</a:t>
            </a:r>
            <a:endParaRPr lang="en-US" dirty="0">
              <a:solidFill>
                <a:prstClr val="black"/>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116</a:t>
            </a:r>
            <a:endParaRPr lang="fa-IR" dirty="0">
              <a:solidFill>
                <a:prstClr val="black"/>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5170977" y="1299958"/>
            <a:ext cx="4075155" cy="646331"/>
          </a:xfrm>
          <a:prstGeom prst="rect">
            <a:avLst/>
          </a:prstGeom>
        </p:spPr>
        <p:txBody>
          <a:bodyPr wrap="none">
            <a:spAutoFit/>
          </a:bodyPr>
          <a:lstStyle/>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مؤلفه‌های </a:t>
            </a:r>
            <a:r>
              <a:rPr lang="fa-IR" sz="2400" dirty="0">
                <a:solidFill>
                  <a:srgbClr val="C00000"/>
                </a:solidFill>
                <a:cs typeface="B Titr" panose="00000700000000000000" pitchFamily="2" charset="-78"/>
              </a:rPr>
              <a:t>اساسی با استناد قرآنی</a:t>
            </a:r>
          </a:p>
        </p:txBody>
      </p:sp>
      <p:sp>
        <p:nvSpPr>
          <p:cNvPr id="21" name="Oval 20"/>
          <p:cNvSpPr/>
          <p:nvPr/>
        </p:nvSpPr>
        <p:spPr>
          <a:xfrm>
            <a:off x="8582234" y="5640727"/>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prstClr val="black"/>
                </a:solidFill>
                <a:cs typeface="B Titr" panose="00000700000000000000" pitchFamily="2" charset="-78"/>
              </a:rPr>
              <a:t>5</a:t>
            </a:r>
            <a:endParaRPr lang="en-US" dirty="0">
              <a:solidFill>
                <a:prstClr val="black"/>
              </a:solidFill>
              <a:cs typeface="B Titr" panose="00000700000000000000" pitchFamily="2" charset="-78"/>
            </a:endParaRPr>
          </a:p>
        </p:txBody>
      </p:sp>
      <p:sp>
        <p:nvSpPr>
          <p:cNvPr id="22" name="TextBox 21">
            <a:extLst>
              <a:ext uri="{FF2B5EF4-FFF2-40B4-BE49-F238E27FC236}">
                <a16:creationId xmlns:a16="http://schemas.microsoft.com/office/drawing/2014/main" xmlns="" id="{9F6F0F3F-0E25-84C7-8212-BE0B2481A4DD}"/>
              </a:ext>
            </a:extLst>
          </p:cNvPr>
          <p:cNvSpPr txBox="1"/>
          <p:nvPr/>
        </p:nvSpPr>
        <p:spPr>
          <a:xfrm>
            <a:off x="2418229" y="308953"/>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308321372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6">
                                            <p:graphicEl>
                                              <a:dgm id="{40C87744-42FC-4FE6-BDF5-53872D9BA09A}"/>
                                            </p:graphicEl>
                                          </p:spTgt>
                                        </p:tgtEl>
                                        <p:attrNameLst>
                                          <p:attrName>style.visibility</p:attrName>
                                        </p:attrNameLst>
                                      </p:cBhvr>
                                      <p:to>
                                        <p:strVal val="visible"/>
                                      </p:to>
                                    </p:set>
                                    <p:animEffect transition="in" filter="fade">
                                      <p:cBhvr>
                                        <p:cTn id="15" dur="1000"/>
                                        <p:tgtEl>
                                          <p:spTgt spid="16">
                                            <p:graphicEl>
                                              <a:dgm id="{40C87744-42FC-4FE6-BDF5-53872D9BA09A}"/>
                                            </p:graphicEl>
                                          </p:spTgt>
                                        </p:tgtEl>
                                      </p:cBhvr>
                                    </p:animEffect>
                                    <p:anim calcmode="lin" valueType="num">
                                      <p:cBhvr>
                                        <p:cTn id="16" dur="1000" fill="hold"/>
                                        <p:tgtEl>
                                          <p:spTgt spid="16">
                                            <p:graphicEl>
                                              <a:dgm id="{40C87744-42FC-4FE6-BDF5-53872D9BA09A}"/>
                                            </p:graphicEl>
                                          </p:spTgt>
                                        </p:tgtEl>
                                        <p:attrNameLst>
                                          <p:attrName>ppt_x</p:attrName>
                                        </p:attrNameLst>
                                      </p:cBhvr>
                                      <p:tavLst>
                                        <p:tav tm="0">
                                          <p:val>
                                            <p:strVal val="#ppt_x"/>
                                          </p:val>
                                        </p:tav>
                                        <p:tav tm="100000">
                                          <p:val>
                                            <p:strVal val="#ppt_x"/>
                                          </p:val>
                                        </p:tav>
                                      </p:tavLst>
                                    </p:anim>
                                    <p:anim calcmode="lin" valueType="num">
                                      <p:cBhvr>
                                        <p:cTn id="17" dur="1000" fill="hold"/>
                                        <p:tgtEl>
                                          <p:spTgt spid="16">
                                            <p:graphicEl>
                                              <a:dgm id="{40C87744-42FC-4FE6-BDF5-53872D9BA09A}"/>
                                            </p:graphic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graphicEl>
                                              <a:dgm id="{F95DCD4D-5DBC-4E05-84AC-0BC0E608F248}"/>
                                            </p:graphicEl>
                                          </p:spTgt>
                                        </p:tgtEl>
                                        <p:attrNameLst>
                                          <p:attrName>style.visibility</p:attrName>
                                        </p:attrNameLst>
                                      </p:cBhvr>
                                      <p:to>
                                        <p:strVal val="visible"/>
                                      </p:to>
                                    </p:set>
                                    <p:animEffect transition="in" filter="fade">
                                      <p:cBhvr>
                                        <p:cTn id="20" dur="1000"/>
                                        <p:tgtEl>
                                          <p:spTgt spid="16">
                                            <p:graphicEl>
                                              <a:dgm id="{F95DCD4D-5DBC-4E05-84AC-0BC0E608F248}"/>
                                            </p:graphicEl>
                                          </p:spTgt>
                                        </p:tgtEl>
                                      </p:cBhvr>
                                    </p:animEffect>
                                    <p:anim calcmode="lin" valueType="num">
                                      <p:cBhvr>
                                        <p:cTn id="21" dur="1000" fill="hold"/>
                                        <p:tgtEl>
                                          <p:spTgt spid="16">
                                            <p:graphicEl>
                                              <a:dgm id="{F95DCD4D-5DBC-4E05-84AC-0BC0E608F248}"/>
                                            </p:graphicEl>
                                          </p:spTgt>
                                        </p:tgtEl>
                                        <p:attrNameLst>
                                          <p:attrName>ppt_x</p:attrName>
                                        </p:attrNameLst>
                                      </p:cBhvr>
                                      <p:tavLst>
                                        <p:tav tm="0">
                                          <p:val>
                                            <p:strVal val="#ppt_x"/>
                                          </p:val>
                                        </p:tav>
                                        <p:tav tm="100000">
                                          <p:val>
                                            <p:strVal val="#ppt_x"/>
                                          </p:val>
                                        </p:tav>
                                      </p:tavLst>
                                    </p:anim>
                                    <p:anim calcmode="lin" valueType="num">
                                      <p:cBhvr>
                                        <p:cTn id="22" dur="1000" fill="hold"/>
                                        <p:tgtEl>
                                          <p:spTgt spid="16">
                                            <p:graphicEl>
                                              <a:dgm id="{F95DCD4D-5DBC-4E05-84AC-0BC0E608F248}"/>
                                            </p:graphic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graphicEl>
                                              <a:dgm id="{3510A347-D3AB-4E3C-84E3-1DC91A2A3149}"/>
                                            </p:graphicEl>
                                          </p:spTgt>
                                        </p:tgtEl>
                                        <p:attrNameLst>
                                          <p:attrName>style.visibility</p:attrName>
                                        </p:attrNameLst>
                                      </p:cBhvr>
                                      <p:to>
                                        <p:strVal val="visible"/>
                                      </p:to>
                                    </p:set>
                                    <p:animEffect transition="in" filter="fade">
                                      <p:cBhvr>
                                        <p:cTn id="25" dur="1000"/>
                                        <p:tgtEl>
                                          <p:spTgt spid="16">
                                            <p:graphicEl>
                                              <a:dgm id="{3510A347-D3AB-4E3C-84E3-1DC91A2A3149}"/>
                                            </p:graphicEl>
                                          </p:spTgt>
                                        </p:tgtEl>
                                      </p:cBhvr>
                                    </p:animEffect>
                                    <p:anim calcmode="lin" valueType="num">
                                      <p:cBhvr>
                                        <p:cTn id="26" dur="1000" fill="hold"/>
                                        <p:tgtEl>
                                          <p:spTgt spid="16">
                                            <p:graphicEl>
                                              <a:dgm id="{3510A347-D3AB-4E3C-84E3-1DC91A2A3149}"/>
                                            </p:graphicEl>
                                          </p:spTgt>
                                        </p:tgtEl>
                                        <p:attrNameLst>
                                          <p:attrName>ppt_x</p:attrName>
                                        </p:attrNameLst>
                                      </p:cBhvr>
                                      <p:tavLst>
                                        <p:tav tm="0">
                                          <p:val>
                                            <p:strVal val="#ppt_x"/>
                                          </p:val>
                                        </p:tav>
                                        <p:tav tm="100000">
                                          <p:val>
                                            <p:strVal val="#ppt_x"/>
                                          </p:val>
                                        </p:tav>
                                      </p:tavLst>
                                    </p:anim>
                                    <p:anim calcmode="lin" valueType="num">
                                      <p:cBhvr>
                                        <p:cTn id="27" dur="1000" fill="hold"/>
                                        <p:tgtEl>
                                          <p:spTgt spid="16">
                                            <p:graphicEl>
                                              <a:dgm id="{3510A347-D3AB-4E3C-84E3-1DC91A2A3149}"/>
                                            </p:graphic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graphicEl>
                                              <a:dgm id="{AF410E85-3E60-4D5C-A73A-3ED4F4F99C2A}"/>
                                            </p:graphicEl>
                                          </p:spTgt>
                                        </p:tgtEl>
                                        <p:attrNameLst>
                                          <p:attrName>style.visibility</p:attrName>
                                        </p:attrNameLst>
                                      </p:cBhvr>
                                      <p:to>
                                        <p:strVal val="visible"/>
                                      </p:to>
                                    </p:set>
                                    <p:animEffect transition="in" filter="fade">
                                      <p:cBhvr>
                                        <p:cTn id="32" dur="1000"/>
                                        <p:tgtEl>
                                          <p:spTgt spid="16">
                                            <p:graphicEl>
                                              <a:dgm id="{AF410E85-3E60-4D5C-A73A-3ED4F4F99C2A}"/>
                                            </p:graphicEl>
                                          </p:spTgt>
                                        </p:tgtEl>
                                      </p:cBhvr>
                                    </p:animEffect>
                                    <p:anim calcmode="lin" valueType="num">
                                      <p:cBhvr>
                                        <p:cTn id="33" dur="1000" fill="hold"/>
                                        <p:tgtEl>
                                          <p:spTgt spid="16">
                                            <p:graphicEl>
                                              <a:dgm id="{AF410E85-3E60-4D5C-A73A-3ED4F4F99C2A}"/>
                                            </p:graphicEl>
                                          </p:spTgt>
                                        </p:tgtEl>
                                        <p:attrNameLst>
                                          <p:attrName>ppt_x</p:attrName>
                                        </p:attrNameLst>
                                      </p:cBhvr>
                                      <p:tavLst>
                                        <p:tav tm="0">
                                          <p:val>
                                            <p:strVal val="#ppt_x"/>
                                          </p:val>
                                        </p:tav>
                                        <p:tav tm="100000">
                                          <p:val>
                                            <p:strVal val="#ppt_x"/>
                                          </p:val>
                                        </p:tav>
                                      </p:tavLst>
                                    </p:anim>
                                    <p:anim calcmode="lin" valueType="num">
                                      <p:cBhvr>
                                        <p:cTn id="34" dur="1000" fill="hold"/>
                                        <p:tgtEl>
                                          <p:spTgt spid="16">
                                            <p:graphicEl>
                                              <a:dgm id="{AF410E85-3E60-4D5C-A73A-3ED4F4F99C2A}"/>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graphicEl>
                                              <a:dgm id="{49D189AE-D119-416A-A087-386746343807}"/>
                                            </p:graphicEl>
                                          </p:spTgt>
                                        </p:tgtEl>
                                        <p:attrNameLst>
                                          <p:attrName>style.visibility</p:attrName>
                                        </p:attrNameLst>
                                      </p:cBhvr>
                                      <p:to>
                                        <p:strVal val="visible"/>
                                      </p:to>
                                    </p:set>
                                    <p:animEffect transition="in" filter="fade">
                                      <p:cBhvr>
                                        <p:cTn id="37" dur="1000"/>
                                        <p:tgtEl>
                                          <p:spTgt spid="16">
                                            <p:graphicEl>
                                              <a:dgm id="{49D189AE-D119-416A-A087-386746343807}"/>
                                            </p:graphicEl>
                                          </p:spTgt>
                                        </p:tgtEl>
                                      </p:cBhvr>
                                    </p:animEffect>
                                    <p:anim calcmode="lin" valueType="num">
                                      <p:cBhvr>
                                        <p:cTn id="38" dur="1000" fill="hold"/>
                                        <p:tgtEl>
                                          <p:spTgt spid="16">
                                            <p:graphicEl>
                                              <a:dgm id="{49D189AE-D119-416A-A087-386746343807}"/>
                                            </p:graphicEl>
                                          </p:spTgt>
                                        </p:tgtEl>
                                        <p:attrNameLst>
                                          <p:attrName>ppt_x</p:attrName>
                                        </p:attrNameLst>
                                      </p:cBhvr>
                                      <p:tavLst>
                                        <p:tav tm="0">
                                          <p:val>
                                            <p:strVal val="#ppt_x"/>
                                          </p:val>
                                        </p:tav>
                                        <p:tav tm="100000">
                                          <p:val>
                                            <p:strVal val="#ppt_x"/>
                                          </p:val>
                                        </p:tav>
                                      </p:tavLst>
                                    </p:anim>
                                    <p:anim calcmode="lin" valueType="num">
                                      <p:cBhvr>
                                        <p:cTn id="39" dur="1000" fill="hold"/>
                                        <p:tgtEl>
                                          <p:spTgt spid="16">
                                            <p:graphicEl>
                                              <a:dgm id="{49D189AE-D119-416A-A087-386746343807}"/>
                                            </p:graphic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6">
                                            <p:graphicEl>
                                              <a:dgm id="{DC8FE0A1-59FB-4D19-85DE-552A7983729A}"/>
                                            </p:graphicEl>
                                          </p:spTgt>
                                        </p:tgtEl>
                                        <p:attrNameLst>
                                          <p:attrName>style.visibility</p:attrName>
                                        </p:attrNameLst>
                                      </p:cBhvr>
                                      <p:to>
                                        <p:strVal val="visible"/>
                                      </p:to>
                                    </p:set>
                                    <p:animEffect transition="in" filter="fade">
                                      <p:cBhvr>
                                        <p:cTn id="44" dur="1000"/>
                                        <p:tgtEl>
                                          <p:spTgt spid="16">
                                            <p:graphicEl>
                                              <a:dgm id="{DC8FE0A1-59FB-4D19-85DE-552A7983729A}"/>
                                            </p:graphicEl>
                                          </p:spTgt>
                                        </p:tgtEl>
                                      </p:cBhvr>
                                    </p:animEffect>
                                    <p:anim calcmode="lin" valueType="num">
                                      <p:cBhvr>
                                        <p:cTn id="45" dur="1000" fill="hold"/>
                                        <p:tgtEl>
                                          <p:spTgt spid="16">
                                            <p:graphicEl>
                                              <a:dgm id="{DC8FE0A1-59FB-4D19-85DE-552A7983729A}"/>
                                            </p:graphicEl>
                                          </p:spTgt>
                                        </p:tgtEl>
                                        <p:attrNameLst>
                                          <p:attrName>ppt_x</p:attrName>
                                        </p:attrNameLst>
                                      </p:cBhvr>
                                      <p:tavLst>
                                        <p:tav tm="0">
                                          <p:val>
                                            <p:strVal val="#ppt_x"/>
                                          </p:val>
                                        </p:tav>
                                        <p:tav tm="100000">
                                          <p:val>
                                            <p:strVal val="#ppt_x"/>
                                          </p:val>
                                        </p:tav>
                                      </p:tavLst>
                                    </p:anim>
                                    <p:anim calcmode="lin" valueType="num">
                                      <p:cBhvr>
                                        <p:cTn id="46" dur="1000" fill="hold"/>
                                        <p:tgtEl>
                                          <p:spTgt spid="16">
                                            <p:graphicEl>
                                              <a:dgm id="{DC8FE0A1-59FB-4D19-85DE-552A7983729A}"/>
                                            </p:graphic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graphicEl>
                                              <a:dgm id="{41E9B5C6-6BB2-4D34-B386-8BFC79CCCA12}"/>
                                            </p:graphicEl>
                                          </p:spTgt>
                                        </p:tgtEl>
                                        <p:attrNameLst>
                                          <p:attrName>style.visibility</p:attrName>
                                        </p:attrNameLst>
                                      </p:cBhvr>
                                      <p:to>
                                        <p:strVal val="visible"/>
                                      </p:to>
                                    </p:set>
                                    <p:animEffect transition="in" filter="fade">
                                      <p:cBhvr>
                                        <p:cTn id="49" dur="1000"/>
                                        <p:tgtEl>
                                          <p:spTgt spid="16">
                                            <p:graphicEl>
                                              <a:dgm id="{41E9B5C6-6BB2-4D34-B386-8BFC79CCCA12}"/>
                                            </p:graphicEl>
                                          </p:spTgt>
                                        </p:tgtEl>
                                      </p:cBhvr>
                                    </p:animEffect>
                                    <p:anim calcmode="lin" valueType="num">
                                      <p:cBhvr>
                                        <p:cTn id="50" dur="1000" fill="hold"/>
                                        <p:tgtEl>
                                          <p:spTgt spid="16">
                                            <p:graphicEl>
                                              <a:dgm id="{41E9B5C6-6BB2-4D34-B386-8BFC79CCCA12}"/>
                                            </p:graphicEl>
                                          </p:spTgt>
                                        </p:tgtEl>
                                        <p:attrNameLst>
                                          <p:attrName>ppt_x</p:attrName>
                                        </p:attrNameLst>
                                      </p:cBhvr>
                                      <p:tavLst>
                                        <p:tav tm="0">
                                          <p:val>
                                            <p:strVal val="#ppt_x"/>
                                          </p:val>
                                        </p:tav>
                                        <p:tav tm="100000">
                                          <p:val>
                                            <p:strVal val="#ppt_x"/>
                                          </p:val>
                                        </p:tav>
                                      </p:tavLst>
                                    </p:anim>
                                    <p:anim calcmode="lin" valueType="num">
                                      <p:cBhvr>
                                        <p:cTn id="51" dur="1000" fill="hold"/>
                                        <p:tgtEl>
                                          <p:spTgt spid="16">
                                            <p:graphicEl>
                                              <a:dgm id="{41E9B5C6-6BB2-4D34-B386-8BFC79CCCA12}"/>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graphicEl>
                                              <a:dgm id="{A8C3C8DD-7CDC-4964-B0F5-C4D8CB4500F1}"/>
                                            </p:graphicEl>
                                          </p:spTgt>
                                        </p:tgtEl>
                                        <p:attrNameLst>
                                          <p:attrName>style.visibility</p:attrName>
                                        </p:attrNameLst>
                                      </p:cBhvr>
                                      <p:to>
                                        <p:strVal val="visible"/>
                                      </p:to>
                                    </p:set>
                                    <p:animEffect transition="in" filter="fade">
                                      <p:cBhvr>
                                        <p:cTn id="56" dur="1000"/>
                                        <p:tgtEl>
                                          <p:spTgt spid="16">
                                            <p:graphicEl>
                                              <a:dgm id="{A8C3C8DD-7CDC-4964-B0F5-C4D8CB4500F1}"/>
                                            </p:graphicEl>
                                          </p:spTgt>
                                        </p:tgtEl>
                                      </p:cBhvr>
                                    </p:animEffect>
                                    <p:anim calcmode="lin" valueType="num">
                                      <p:cBhvr>
                                        <p:cTn id="57" dur="1000" fill="hold"/>
                                        <p:tgtEl>
                                          <p:spTgt spid="16">
                                            <p:graphicEl>
                                              <a:dgm id="{A8C3C8DD-7CDC-4964-B0F5-C4D8CB4500F1}"/>
                                            </p:graphicEl>
                                          </p:spTgt>
                                        </p:tgtEl>
                                        <p:attrNameLst>
                                          <p:attrName>ppt_x</p:attrName>
                                        </p:attrNameLst>
                                      </p:cBhvr>
                                      <p:tavLst>
                                        <p:tav tm="0">
                                          <p:val>
                                            <p:strVal val="#ppt_x"/>
                                          </p:val>
                                        </p:tav>
                                        <p:tav tm="100000">
                                          <p:val>
                                            <p:strVal val="#ppt_x"/>
                                          </p:val>
                                        </p:tav>
                                      </p:tavLst>
                                    </p:anim>
                                    <p:anim calcmode="lin" valueType="num">
                                      <p:cBhvr>
                                        <p:cTn id="58" dur="1000" fill="hold"/>
                                        <p:tgtEl>
                                          <p:spTgt spid="16">
                                            <p:graphicEl>
                                              <a:dgm id="{A8C3C8DD-7CDC-4964-B0F5-C4D8CB4500F1}"/>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graphicEl>
                                              <a:dgm id="{F486C669-4D59-4782-9C63-01EE2E0463D7}"/>
                                            </p:graphicEl>
                                          </p:spTgt>
                                        </p:tgtEl>
                                        <p:attrNameLst>
                                          <p:attrName>style.visibility</p:attrName>
                                        </p:attrNameLst>
                                      </p:cBhvr>
                                      <p:to>
                                        <p:strVal val="visible"/>
                                      </p:to>
                                    </p:set>
                                    <p:animEffect transition="in" filter="fade">
                                      <p:cBhvr>
                                        <p:cTn id="61" dur="1000"/>
                                        <p:tgtEl>
                                          <p:spTgt spid="16">
                                            <p:graphicEl>
                                              <a:dgm id="{F486C669-4D59-4782-9C63-01EE2E0463D7}"/>
                                            </p:graphicEl>
                                          </p:spTgt>
                                        </p:tgtEl>
                                      </p:cBhvr>
                                    </p:animEffect>
                                    <p:anim calcmode="lin" valueType="num">
                                      <p:cBhvr>
                                        <p:cTn id="62" dur="1000" fill="hold"/>
                                        <p:tgtEl>
                                          <p:spTgt spid="16">
                                            <p:graphicEl>
                                              <a:dgm id="{F486C669-4D59-4782-9C63-01EE2E0463D7}"/>
                                            </p:graphicEl>
                                          </p:spTgt>
                                        </p:tgtEl>
                                        <p:attrNameLst>
                                          <p:attrName>ppt_x</p:attrName>
                                        </p:attrNameLst>
                                      </p:cBhvr>
                                      <p:tavLst>
                                        <p:tav tm="0">
                                          <p:val>
                                            <p:strVal val="#ppt_x"/>
                                          </p:val>
                                        </p:tav>
                                        <p:tav tm="100000">
                                          <p:val>
                                            <p:strVal val="#ppt_x"/>
                                          </p:val>
                                        </p:tav>
                                      </p:tavLst>
                                    </p:anim>
                                    <p:anim calcmode="lin" valueType="num">
                                      <p:cBhvr>
                                        <p:cTn id="63" dur="1000" fill="hold"/>
                                        <p:tgtEl>
                                          <p:spTgt spid="16">
                                            <p:graphicEl>
                                              <a:dgm id="{F486C669-4D59-4782-9C63-01EE2E0463D7}"/>
                                            </p:graphic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6">
                                            <p:graphicEl>
                                              <a:dgm id="{E66782A3-8275-4877-BFD1-0FFF6B1943A9}"/>
                                            </p:graphicEl>
                                          </p:spTgt>
                                        </p:tgtEl>
                                        <p:attrNameLst>
                                          <p:attrName>style.visibility</p:attrName>
                                        </p:attrNameLst>
                                      </p:cBhvr>
                                      <p:to>
                                        <p:strVal val="visible"/>
                                      </p:to>
                                    </p:set>
                                    <p:animEffect transition="in" filter="fade">
                                      <p:cBhvr>
                                        <p:cTn id="68" dur="1000"/>
                                        <p:tgtEl>
                                          <p:spTgt spid="16">
                                            <p:graphicEl>
                                              <a:dgm id="{E66782A3-8275-4877-BFD1-0FFF6B1943A9}"/>
                                            </p:graphicEl>
                                          </p:spTgt>
                                        </p:tgtEl>
                                      </p:cBhvr>
                                    </p:animEffect>
                                    <p:anim calcmode="lin" valueType="num">
                                      <p:cBhvr>
                                        <p:cTn id="69" dur="1000" fill="hold"/>
                                        <p:tgtEl>
                                          <p:spTgt spid="16">
                                            <p:graphicEl>
                                              <a:dgm id="{E66782A3-8275-4877-BFD1-0FFF6B1943A9}"/>
                                            </p:graphicEl>
                                          </p:spTgt>
                                        </p:tgtEl>
                                        <p:attrNameLst>
                                          <p:attrName>ppt_x</p:attrName>
                                        </p:attrNameLst>
                                      </p:cBhvr>
                                      <p:tavLst>
                                        <p:tav tm="0">
                                          <p:val>
                                            <p:strVal val="#ppt_x"/>
                                          </p:val>
                                        </p:tav>
                                        <p:tav tm="100000">
                                          <p:val>
                                            <p:strVal val="#ppt_x"/>
                                          </p:val>
                                        </p:tav>
                                      </p:tavLst>
                                    </p:anim>
                                    <p:anim calcmode="lin" valueType="num">
                                      <p:cBhvr>
                                        <p:cTn id="70" dur="1000" fill="hold"/>
                                        <p:tgtEl>
                                          <p:spTgt spid="16">
                                            <p:graphicEl>
                                              <a:dgm id="{E66782A3-8275-4877-BFD1-0FFF6B1943A9}"/>
                                            </p:graphic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graphicEl>
                                              <a:dgm id="{6424CB94-7C76-43F8-909C-74B6FBE59590}"/>
                                            </p:graphicEl>
                                          </p:spTgt>
                                        </p:tgtEl>
                                        <p:attrNameLst>
                                          <p:attrName>style.visibility</p:attrName>
                                        </p:attrNameLst>
                                      </p:cBhvr>
                                      <p:to>
                                        <p:strVal val="visible"/>
                                      </p:to>
                                    </p:set>
                                    <p:animEffect transition="in" filter="fade">
                                      <p:cBhvr>
                                        <p:cTn id="73" dur="1000"/>
                                        <p:tgtEl>
                                          <p:spTgt spid="16">
                                            <p:graphicEl>
                                              <a:dgm id="{6424CB94-7C76-43F8-909C-74B6FBE59590}"/>
                                            </p:graphicEl>
                                          </p:spTgt>
                                        </p:tgtEl>
                                      </p:cBhvr>
                                    </p:animEffect>
                                    <p:anim calcmode="lin" valueType="num">
                                      <p:cBhvr>
                                        <p:cTn id="74" dur="1000" fill="hold"/>
                                        <p:tgtEl>
                                          <p:spTgt spid="16">
                                            <p:graphicEl>
                                              <a:dgm id="{6424CB94-7C76-43F8-909C-74B6FBE59590}"/>
                                            </p:graphicEl>
                                          </p:spTgt>
                                        </p:tgtEl>
                                        <p:attrNameLst>
                                          <p:attrName>ppt_x</p:attrName>
                                        </p:attrNameLst>
                                      </p:cBhvr>
                                      <p:tavLst>
                                        <p:tav tm="0">
                                          <p:val>
                                            <p:strVal val="#ppt_x"/>
                                          </p:val>
                                        </p:tav>
                                        <p:tav tm="100000">
                                          <p:val>
                                            <p:strVal val="#ppt_x"/>
                                          </p:val>
                                        </p:tav>
                                      </p:tavLst>
                                    </p:anim>
                                    <p:anim calcmode="lin" valueType="num">
                                      <p:cBhvr>
                                        <p:cTn id="75" dur="1000" fill="hold"/>
                                        <p:tgtEl>
                                          <p:spTgt spid="16">
                                            <p:graphicEl>
                                              <a:dgm id="{6424CB94-7C76-43F8-909C-74B6FBE59590}"/>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11495" y="817179"/>
            <a:ext cx="8975355" cy="619015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پذیرش اصل ولایت الهی</a:t>
            </a:r>
          </a:p>
          <a:p>
            <a:pPr algn="justLow" rtl="1">
              <a:lnSpc>
                <a:spcPct val="150000"/>
              </a:lnSpc>
            </a:pPr>
            <a:r>
              <a:rPr lang="fa-IR" sz="2200" b="1" dirty="0">
                <a:solidFill>
                  <a:prstClr val="black"/>
                </a:solidFill>
                <a:cs typeface="B Nazanin" panose="00000400000000000000" pitchFamily="2" charset="-78"/>
              </a:rPr>
              <a:t>در میدان نبرد شناختی، دشمن اصلی‌ترین هدف خود را نه‌تنها تضعیف ارادۀ جمعی، بلکه مستقیماً قطع پیوند مردم با مرجعیت الهی و ایجاد تردید در مشروعیت رهبری دینی قرار داده </a:t>
            </a:r>
            <a:r>
              <a:rPr lang="fa-IR" sz="2200" b="1" dirty="0" smtClean="0">
                <a:solidFill>
                  <a:prstClr val="black"/>
                </a:solidFill>
                <a:cs typeface="B Nazanin" panose="00000400000000000000" pitchFamily="2" charset="-78"/>
              </a:rPr>
              <a:t>است. </a:t>
            </a:r>
            <a:r>
              <a:rPr lang="fa-IR" sz="2200" b="1" dirty="0">
                <a:solidFill>
                  <a:prstClr val="black"/>
                </a:solidFill>
                <a:cs typeface="B Nazanin" panose="00000400000000000000" pitchFamily="2" charset="-78"/>
              </a:rPr>
              <a:t>قرآن کریم رویکردی بنیادین و غیرقابل مسامحه ارائه می‌دهد و پذیرش ولایت الهی را نه یک انتخاب سیاسی یا اجتماعی، بلکه اصل اساسی تکمیل‌کنندۀ ایمان و شرط بقای هویت دینی جامعه معرفی می‌کند. </a:t>
            </a:r>
            <a:endParaRPr lang="fa-IR" sz="22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و شواهد قرآنی</a:t>
            </a:r>
            <a:endParaRPr lang="fa-IR" sz="2200" b="1" dirty="0">
              <a:solidFill>
                <a:srgbClr val="ED7D31">
                  <a:lumMod val="75000"/>
                </a:srgbClr>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َیا </a:t>
            </a:r>
            <a:r>
              <a:rPr lang="fa-IR" sz="2200" b="1" dirty="0">
                <a:solidFill>
                  <a:prstClr val="black"/>
                </a:solidFill>
                <a:cs typeface="B Nazanin" panose="00000400000000000000" pitchFamily="2" charset="-78"/>
              </a:rPr>
              <a:t>أَيُّهَا الرَّسُولُ بَلِّغْ مَا أُنْزِلَ إِلَيْكَ مِنْ رَبِّكَ وَإِنْ لَمْ تَفْعَلْ فَمَا بَلَّغْتَ رِسَالَتَهُ وَاللَّهُ يَعْصِمُكَ مِنَ النَّاسِ إِنَّ اللَّهَ لَا يَهْدِي الْقَوْمَ الْكَافِرِينَ (مائده: 67)؛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الْيَوْمَ أَكْمَلْتُ لَكُمْ دِينَكُمْ وَأَتْمَمْتُ عَلَيْكُمْ نِعْمَتِي وَرَضِيتُ لَكُمُ الْإِسْلَامَ دِينًا (مائده: 3)؛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إِنَّمَا </a:t>
            </a:r>
            <a:r>
              <a:rPr lang="fa-IR" sz="2200" b="1" dirty="0">
                <a:solidFill>
                  <a:prstClr val="black"/>
                </a:solidFill>
                <a:cs typeface="B Nazanin" panose="00000400000000000000" pitchFamily="2" charset="-78"/>
              </a:rPr>
              <a:t>وَلِيُّكُمُ اللَّهُ وَرَسُولُهُ وَالَّذِينَ آمَنُوا الَّذِينَ يُقِيمُونَ الصَّلَاةَ وَيُؤْتُونَ الزَّكَاةَ وَهُمْ رَاكِعُونَ (مائده: 55)؛ </a:t>
            </a:r>
            <a:endParaRPr lang="fa-IR" sz="2200" b="1" dirty="0" smtClean="0">
              <a:solidFill>
                <a:prstClr val="black"/>
              </a:solidFill>
              <a:cs typeface="B Nazanin" panose="00000400000000000000" pitchFamily="2" charset="-78"/>
            </a:endParaRP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117</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 xmlns:a16="http://schemas.microsoft.com/office/drawing/2014/main"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31762038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p:cTn id="23"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6">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Effect transition="in" filter="fade">
                                      <p:cBhvr>
                                        <p:cTn id="31" dur="1000"/>
                                        <p:tgtEl>
                                          <p:spTgt spid="6">
                                            <p:txEl>
                                              <p:pRg st="3" end="3"/>
                                            </p:txEl>
                                          </p:spTgt>
                                        </p:tgtEl>
                                      </p:cBhvr>
                                    </p:animEffect>
                                    <p:anim calcmode="lin" valueType="num">
                                      <p:cBhvr>
                                        <p:cTn id="32"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84367" y="817059"/>
            <a:ext cx="9159722" cy="597856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اطاعت آگاهانه از ولی الهی</a:t>
            </a:r>
          </a:p>
          <a:p>
            <a:pPr algn="justLow" rtl="1">
              <a:lnSpc>
                <a:spcPct val="150000"/>
              </a:lnSpc>
            </a:pPr>
            <a:r>
              <a:rPr lang="fa-IR" sz="2100" b="1" dirty="0">
                <a:solidFill>
                  <a:prstClr val="black"/>
                </a:solidFill>
                <a:cs typeface="B Nazanin" panose="00000400000000000000" pitchFamily="2" charset="-78"/>
              </a:rPr>
              <a:t>در برابر تلاش دشمن برای تبدیل رهبری به موضوعی اختلاف‌برانگیز و تضعیف اقتدار مشروع نظام، قرآن کریم تنها راه نجات را در اطاعت آگاهانه و نظام‌مند از ولیّ الهی می‌داند. دشمن می‌کوشد با ترویج فرهنگ نافرمانی، تفسیرهای خودسرانه و تقدس‌زدایی از فرماندهی، جامعه را به سمت هرج و مرج و از دست دادن قطب نمای الهی سوق دهد. در رویارویی با این توطئه، قرآن رویکردی روشن و عمل‌گرا دارد و اطاعت از «اولی‌الامر» را نه یک وظیفۀ تحمیلی، بلکه تکمیل‌کنندۀ منطقی ایمان و تنها مسیر حفظ انسجام، کارآمدی و هدایت جمعی معرفی می‌کند</a:t>
            </a:r>
            <a:r>
              <a:rPr lang="fa-IR" sz="21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100" b="1" dirty="0" smtClean="0">
                <a:solidFill>
                  <a:srgbClr val="ED7D31">
                    <a:lumMod val="75000"/>
                  </a:srgbClr>
                </a:solidFill>
                <a:cs typeface="B Nazanin" panose="00000400000000000000" pitchFamily="2" charset="-78"/>
              </a:rPr>
              <a:t>آیات و شواهد قرآنی</a:t>
            </a:r>
            <a:endParaRPr lang="fa-IR" sz="2100" b="1" dirty="0">
              <a:solidFill>
                <a:srgbClr val="ED7D31">
                  <a:lumMod val="75000"/>
                </a:srgbClr>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أَطِيعُوا </a:t>
            </a:r>
            <a:r>
              <a:rPr lang="fa-IR" sz="2100" b="1" dirty="0">
                <a:solidFill>
                  <a:prstClr val="black"/>
                </a:solidFill>
                <a:cs typeface="B Nazanin" panose="00000400000000000000" pitchFamily="2" charset="-78"/>
              </a:rPr>
              <a:t>اللَّهَ وَأَطِيعُوا الرَّسُولَ وَأُولِي الْأَمْرِ مِنكُمْ» (نساء: ۵۹)؛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وَأَطِيعُوا اللَّهَ وَالرَّسُولَ وَلَا تَنَازَعُوا فَتَفْشَلُوا وَتَذْهَبَ رِيحُكُمْ وَاصْبِرُوا إِنَّ اللَّهَ مَعَ الصَّابِرِينَ (انفال: ۴۶</a:t>
            </a:r>
            <a:r>
              <a:rPr lang="fa-IR" sz="21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فَلا وَ رَبِّكَ لا يُؤْمِنُونَ حَتَّى يُحَكِّمُوكَ فيما شَجَرَ بَيْنَهُمْ ثُمَّ لا يَجِدُوا في‏ أَنْفُسِهِمْ حَرَجاً مِمَّا قَضَيْتَ وَ يُسَلِّمُوا تَسْليماً» (نساء: 65)؛ </a:t>
            </a:r>
            <a:endParaRPr lang="fa-IR" sz="2100" b="1" dirty="0" smtClean="0">
              <a:solidFill>
                <a:prstClr val="black"/>
              </a:solidFill>
              <a:cs typeface="B Nazanin" panose="00000400000000000000" pitchFamily="2" charset="-78"/>
            </a:endParaRP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0"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118</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 xmlns:a16="http://schemas.microsoft.com/office/drawing/2014/main"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16332712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84367" y="817059"/>
            <a:ext cx="9159722"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اجتناب از تفرقه و نزاع</a:t>
            </a:r>
          </a:p>
          <a:p>
            <a:pPr algn="justLow" rtl="1">
              <a:lnSpc>
                <a:spcPct val="150000"/>
              </a:lnSpc>
            </a:pPr>
            <a:r>
              <a:rPr lang="fa-IR" sz="2400" b="1" dirty="0">
                <a:solidFill>
                  <a:prstClr val="black"/>
                </a:solidFill>
                <a:cs typeface="B Nazanin" panose="00000400000000000000" pitchFamily="2" charset="-78"/>
              </a:rPr>
              <a:t>در </a:t>
            </a:r>
            <a:r>
              <a:rPr lang="fa-IR" sz="2400" b="1" dirty="0" smtClean="0">
                <a:solidFill>
                  <a:prstClr val="black"/>
                </a:solidFill>
                <a:cs typeface="B Nazanin" panose="00000400000000000000" pitchFamily="2" charset="-78"/>
              </a:rPr>
              <a:t> </a:t>
            </a:r>
            <a:r>
              <a:rPr lang="fa-IR" sz="2400" b="1" dirty="0">
                <a:solidFill>
                  <a:prstClr val="black"/>
                </a:solidFill>
                <a:cs typeface="B Nazanin" panose="00000400000000000000" pitchFamily="2" charset="-78"/>
              </a:rPr>
              <a:t>استراتژی جنگ ترکیبی، دشمن به خوبی می‌داند که یک جامعه متحد حول محور ولایت، شکست‌ناپذیر است؛ بنابراین تمام تلاش خود را بر ایجاد شکاف، دامن زدن به اختلافات جناحی و تحریک نزاع‌های داخلی متمرکز می‌کند تا این محور واحد را تضعیف و جامعه را از درون متلاشی سازد. در برابر این توطئه ویرانگر، قرآن کریم با قاطعیتی بی‌بدیل، ولایت‌مداری را مساوی با وحدت کلمه و حرام دانستن هرگونه تفرقه و نزاع معرفی می‌کند. </a:t>
            </a:r>
            <a:endParaRPr lang="fa-IR" sz="24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آیات و شواهد قرآنی</a:t>
            </a:r>
            <a:endParaRPr lang="fa-IR" sz="2400" b="1" dirty="0">
              <a:solidFill>
                <a:srgbClr val="ED7D31">
                  <a:lumMod val="75000"/>
                </a:srgbClr>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وَأَطِيعُوا اللَّهَ وَرَسُولَهُ وَلَا تَنَازَعُوا فَتَفْشَلُوا وَتَذْهَبَ رِيحُكُمْ (انفال: 46)؛ و از خدا و پیامبرش اطاعت کنید و با یکدیگر نزاع (و کشمکش) نکنید، که سست شوید و قدرت (و شوکت) شما از بین برود.»</a:t>
            </a:r>
            <a:endParaRPr lang="fa-IR" sz="2400" b="1" dirty="0" smtClean="0">
              <a:solidFill>
                <a:prstClr val="black"/>
              </a:solidFill>
              <a:cs typeface="B Nazanin" panose="00000400000000000000" pitchFamily="2" charset="-78"/>
            </a:endParaRP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0"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119</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 xmlns:a16="http://schemas.microsoft.com/office/drawing/2014/main"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25367970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6890" y="-223563"/>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72955" y="798024"/>
            <a:ext cx="8990408"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000" dirty="0" smtClean="0">
                <a:solidFill>
                  <a:srgbClr val="0070C0"/>
                </a:solidFill>
                <a:cs typeface="B Titr" panose="00000700000000000000" pitchFamily="2" charset="-78"/>
              </a:rPr>
              <a:t>2. هدف </a:t>
            </a:r>
            <a:r>
              <a:rPr lang="fa-IR" sz="2000" dirty="0">
                <a:solidFill>
                  <a:srgbClr val="0070C0"/>
                </a:solidFill>
                <a:cs typeface="B Titr" panose="00000700000000000000" pitchFamily="2" charset="-78"/>
              </a:rPr>
              <a:t>و چرایی (منظومه قرآنی مدیریت شرایط جنگ، تهدید، بحران و فتنه</a:t>
            </a:r>
            <a:r>
              <a:rPr lang="fa-IR" sz="2000" dirty="0" smtClean="0">
                <a:solidFill>
                  <a:srgbClr val="0070C0"/>
                </a:solidFill>
                <a:cs typeface="B Titr" panose="00000700000000000000" pitchFamily="2" charset="-78"/>
              </a:rPr>
              <a:t>)</a:t>
            </a:r>
          </a:p>
          <a:p>
            <a:pPr algn="justLow" rtl="1">
              <a:lnSpc>
                <a:spcPct val="150000"/>
              </a:lnSpc>
            </a:pPr>
            <a:r>
              <a:rPr lang="fa-IR" sz="2200" b="1" dirty="0" smtClean="0">
                <a:solidFill>
                  <a:srgbClr val="C00000"/>
                </a:solidFill>
                <a:cs typeface="B Nazanin" panose="00000400000000000000" pitchFamily="2" charset="-78"/>
              </a:rPr>
              <a:t>الف. هدف</a:t>
            </a:r>
          </a:p>
          <a:p>
            <a:pPr marL="342900" indent="-342900" algn="justLow" rtl="1">
              <a:lnSpc>
                <a:spcPct val="150000"/>
              </a:lnSpc>
              <a:buFont typeface="Wingdings" panose="05000000000000000000" pitchFamily="2" charset="2"/>
              <a:buChar char="§"/>
            </a:pPr>
            <a:r>
              <a:rPr lang="fa-IR" sz="2200" b="1" dirty="0" smtClean="0">
                <a:solidFill>
                  <a:prstClr val="black"/>
                </a:solidFill>
                <a:cs typeface="B Nazanin" panose="00000400000000000000" pitchFamily="2" charset="-78"/>
              </a:rPr>
              <a:t>هدف</a:t>
            </a:r>
            <a:r>
              <a:rPr lang="fa-IR" sz="2200" b="1" dirty="0">
                <a:solidFill>
                  <a:prstClr val="black"/>
                </a:solidFill>
                <a:cs typeface="B Nazanin" panose="00000400000000000000" pitchFamily="2" charset="-78"/>
              </a:rPr>
              <a:t>، ارائه یک «منظومه قرآنی برای مدیریت شرایط جنگ، تهدید، بحران و فتنه» که قرآن را از سطح استنادهای پراکنده و واکنشی، به سطح یک چارچوب مهندسی‌شده و هم‌افزا ارتقا دهد. منظومه‌ای که هدف آن صرفاً افزایش اطلاعات دینی نیست، بلکه «معرفت‌افزاییِ جهت‌دار، امیدآفرینیِ پایدار و آماده‌سازی جامعه برای استمرار جهاد در نبرد تاریخی حق و باطل» است.</a:t>
            </a:r>
          </a:p>
          <a:p>
            <a:pPr algn="justLow" rtl="1">
              <a:lnSpc>
                <a:spcPct val="150000"/>
              </a:lnSpc>
            </a:pPr>
            <a:r>
              <a:rPr lang="fa-IR" sz="2200" b="1" dirty="0">
                <a:solidFill>
                  <a:srgbClr val="C00000"/>
                </a:solidFill>
                <a:cs typeface="B Nazanin" panose="00000400000000000000" pitchFamily="2" charset="-78"/>
              </a:rPr>
              <a:t>ب. ضرورت و چرایی</a:t>
            </a:r>
          </a:p>
          <a:p>
            <a:pPr marL="342900" indent="-342900" algn="justLow"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ضرورت میدانی: پیچیدگی </a:t>
            </a:r>
            <a:r>
              <a:rPr lang="fa-IR" sz="2200" b="1" dirty="0" smtClean="0">
                <a:solidFill>
                  <a:prstClr val="black"/>
                </a:solidFill>
                <a:cs typeface="B Nazanin" panose="00000400000000000000" pitchFamily="2" charset="-78"/>
              </a:rPr>
              <a:t>بی‌سابقه جنگ  شناختی؛</a:t>
            </a:r>
          </a:p>
          <a:p>
            <a:pPr marL="342900" indent="-342900" algn="justLow"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ضرورت درونی: عبور از واکنش‌های پراکنده به جبهه </a:t>
            </a:r>
            <a:r>
              <a:rPr lang="fa-IR" sz="2200" b="1" dirty="0" smtClean="0">
                <a:solidFill>
                  <a:prstClr val="black"/>
                </a:solidFill>
                <a:cs typeface="B Nazanin" panose="00000400000000000000" pitchFamily="2" charset="-78"/>
              </a:rPr>
              <a:t>هم‌افزا؛</a:t>
            </a:r>
          </a:p>
          <a:p>
            <a:pPr marL="342900" indent="-342900" algn="justLow"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ضرورت کاربردی: قرآن به مثابه «کتاب تدبیر» در شرایط </a:t>
            </a:r>
            <a:r>
              <a:rPr lang="fa-IR" sz="2200" b="1" dirty="0" smtClean="0">
                <a:solidFill>
                  <a:prstClr val="black"/>
                </a:solidFill>
                <a:cs typeface="B Nazanin" panose="00000400000000000000" pitchFamily="2" charset="-78"/>
              </a:rPr>
              <a:t>عینی؛</a:t>
            </a:r>
          </a:p>
          <a:p>
            <a:pPr marL="342900" indent="-342900" algn="justLow" rtl="1">
              <a:lnSpc>
                <a:spcPct val="150000"/>
              </a:lnSpc>
              <a:buFont typeface="Wingdings" panose="05000000000000000000" pitchFamily="2" charset="2"/>
              <a:buChar char="§"/>
            </a:pPr>
            <a:r>
              <a:rPr lang="fa-IR" sz="2200" b="1" dirty="0" smtClean="0">
                <a:solidFill>
                  <a:prstClr val="black"/>
                </a:solidFill>
                <a:cs typeface="B Nazanin" panose="00000400000000000000" pitchFamily="2" charset="-78"/>
              </a:rPr>
              <a:t>ضرورت </a:t>
            </a:r>
            <a:r>
              <a:rPr lang="fa-IR" sz="2200" b="1" dirty="0">
                <a:solidFill>
                  <a:prstClr val="black"/>
                </a:solidFill>
                <a:cs typeface="B Nazanin" panose="00000400000000000000" pitchFamily="2" charset="-78"/>
              </a:rPr>
              <a:t>زمانی: پاسخ به اقتضائات نبرد </a:t>
            </a:r>
            <a:r>
              <a:rPr lang="fa-IR" sz="2200" b="1" dirty="0" smtClean="0">
                <a:solidFill>
                  <a:prstClr val="black"/>
                </a:solidFill>
                <a:cs typeface="B Nazanin" panose="00000400000000000000" pitchFamily="2" charset="-78"/>
              </a:rPr>
              <a:t>امروز؛</a:t>
            </a:r>
            <a:endParaRPr lang="fa-IR" sz="19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5465" y="-6395"/>
            <a:ext cx="6555345" cy="718197"/>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211047" y="2508600"/>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طوفان شکنی وحیان</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45597" y="132060"/>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963175" y="79828"/>
            <a:ext cx="5526741" cy="461665"/>
          </a:xfrm>
          <a:prstGeom prst="rect">
            <a:avLst/>
          </a:prstGeom>
          <a:noFill/>
        </p:spPr>
        <p:txBody>
          <a:bodyPr wrap="square" rtlCol="1">
            <a:spAutoFit/>
          </a:bodyPr>
          <a:lstStyle/>
          <a:p>
            <a:pPr algn="ctr" rtl="1"/>
            <a:r>
              <a:rPr lang="fa-IR" sz="2400" dirty="0">
                <a:solidFill>
                  <a:prstClr val="white">
                    <a:lumMod val="95000"/>
                  </a:prstClr>
                </a:solidFill>
                <a:cs typeface="B Titr" panose="00000700000000000000" pitchFamily="2" charset="-78"/>
              </a:rPr>
              <a:t>ضرورت رجوع به قرآن در نبرد ذهن‌ها و دل‌ها</a:t>
            </a:r>
            <a:endParaRPr lang="fa-IR" sz="44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2260250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p:cTn id="22"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1" end="1"/>
                                            </p:txEl>
                                          </p:spTgt>
                                        </p:tgtEl>
                                        <p:attrNameLst>
                                          <p:attrName>style.visibility</p:attrName>
                                        </p:attrNameLst>
                                      </p:cBhvr>
                                      <p:to>
                                        <p:strVal val="visible"/>
                                      </p:to>
                                    </p:set>
                                    <p:anim calcmode="lin" valueType="num">
                                      <p:cBhvr>
                                        <p:cTn id="30"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6">
                                            <p:txEl>
                                              <p:pRg st="2" end="2"/>
                                            </p:txEl>
                                          </p:spTgt>
                                        </p:tgtEl>
                                        <p:attrNameLst>
                                          <p:attrName>style.visibility</p:attrName>
                                        </p:attrNameLst>
                                      </p:cBhvr>
                                      <p:to>
                                        <p:strVal val="visible"/>
                                      </p:to>
                                    </p:set>
                                    <p:anim calcmode="lin" valueType="num">
                                      <p:cBhvr>
                                        <p:cTn id="38"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9"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40"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41" dur="1000"/>
                                        <p:tgtEl>
                                          <p:spTgt spid="6">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 calcmode="lin" valueType="num">
                                      <p:cBhvr>
                                        <p:cTn id="46"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47"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48"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49" dur="1000"/>
                                        <p:tgtEl>
                                          <p:spTgt spid="6">
                                            <p:txEl>
                                              <p:pRg st="3" end="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fade">
                                      <p:cBhvr>
                                        <p:cTn id="54" dur="1000"/>
                                        <p:tgtEl>
                                          <p:spTgt spid="6">
                                            <p:txEl>
                                              <p:pRg st="4" end="4"/>
                                            </p:txEl>
                                          </p:spTgt>
                                        </p:tgtEl>
                                      </p:cBhvr>
                                    </p:animEffect>
                                    <p:anim calcmode="lin" valueType="num">
                                      <p:cBhvr>
                                        <p:cTn id="55"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56"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6">
                                            <p:txEl>
                                              <p:pRg st="5" end="5"/>
                                            </p:txEl>
                                          </p:spTgt>
                                        </p:tgtEl>
                                        <p:attrNameLst>
                                          <p:attrName>style.visibility</p:attrName>
                                        </p:attrNameLst>
                                      </p:cBhvr>
                                      <p:to>
                                        <p:strVal val="visible"/>
                                      </p:to>
                                    </p:set>
                                    <p:animEffect transition="in" filter="fade">
                                      <p:cBhvr>
                                        <p:cTn id="61" dur="1000"/>
                                        <p:tgtEl>
                                          <p:spTgt spid="6">
                                            <p:txEl>
                                              <p:pRg st="5" end="5"/>
                                            </p:txEl>
                                          </p:spTgt>
                                        </p:tgtEl>
                                      </p:cBhvr>
                                    </p:animEffect>
                                    <p:anim calcmode="lin" valueType="num">
                                      <p:cBhvr>
                                        <p:cTn id="62"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63"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6">
                                            <p:txEl>
                                              <p:pRg st="6" end="6"/>
                                            </p:txEl>
                                          </p:spTgt>
                                        </p:tgtEl>
                                        <p:attrNameLst>
                                          <p:attrName>style.visibility</p:attrName>
                                        </p:attrNameLst>
                                      </p:cBhvr>
                                      <p:to>
                                        <p:strVal val="visible"/>
                                      </p:to>
                                    </p:set>
                                    <p:animEffect transition="in" filter="fade">
                                      <p:cBhvr>
                                        <p:cTn id="68" dur="1000"/>
                                        <p:tgtEl>
                                          <p:spTgt spid="6">
                                            <p:txEl>
                                              <p:pRg st="6" end="6"/>
                                            </p:txEl>
                                          </p:spTgt>
                                        </p:tgtEl>
                                      </p:cBhvr>
                                    </p:animEffect>
                                    <p:anim calcmode="lin" valueType="num">
                                      <p:cBhvr>
                                        <p:cTn id="69"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70"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6">
                                            <p:txEl>
                                              <p:pRg st="7" end="7"/>
                                            </p:txEl>
                                          </p:spTgt>
                                        </p:tgtEl>
                                        <p:attrNameLst>
                                          <p:attrName>style.visibility</p:attrName>
                                        </p:attrNameLst>
                                      </p:cBhvr>
                                      <p:to>
                                        <p:strVal val="visible"/>
                                      </p:to>
                                    </p:set>
                                    <p:animEffect transition="in" filter="fade">
                                      <p:cBhvr>
                                        <p:cTn id="75" dur="1000"/>
                                        <p:tgtEl>
                                          <p:spTgt spid="6">
                                            <p:txEl>
                                              <p:pRg st="7" end="7"/>
                                            </p:txEl>
                                          </p:spTgt>
                                        </p:tgtEl>
                                      </p:cBhvr>
                                    </p:animEffect>
                                    <p:anim calcmode="lin" valueType="num">
                                      <p:cBhvr>
                                        <p:cTn id="76"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77"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84367" y="817059"/>
            <a:ext cx="9159722" cy="5911234"/>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تسلیم و رضایت قلبی</a:t>
            </a:r>
          </a:p>
          <a:p>
            <a:pPr algn="justLow" rtl="1">
              <a:lnSpc>
                <a:spcPct val="150000"/>
              </a:lnSpc>
            </a:pPr>
            <a:r>
              <a:rPr lang="fa-IR" sz="2300" b="1" dirty="0">
                <a:solidFill>
                  <a:prstClr val="black"/>
                </a:solidFill>
                <a:cs typeface="B Nazanin" panose="00000400000000000000" pitchFamily="2" charset="-78"/>
              </a:rPr>
              <a:t>دشمن در نبرد شناختی، نه‌تنها به دنبال ایجاد نافرمانی عملی، که در پی تخریب آرامش درونی و ایجاد نارضایتی پنهان نسبت‌به فرامین ولایی است. او می‌کوشد با القای شبهه، بزرگ‌نمایی دشواری‌ها و ترسیم آینده‌ای تاریک، رضایت قلبی مردم را از مسیر نظام به تلخی بکشاند. در برابر این حمله به عمیق‌ترین لایه‌های ایمان، قرآن کریم ولایت‌مداری کامل را فراتر از اطاعت ظاهری، در گرو «تسلیم قلبی» و «رضایت باطنی» می‌داند</a:t>
            </a:r>
            <a:r>
              <a:rPr lang="fa-IR" sz="23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300" b="1" dirty="0" smtClean="0">
                <a:solidFill>
                  <a:srgbClr val="ED7D31">
                    <a:lumMod val="75000"/>
                  </a:srgbClr>
                </a:solidFill>
                <a:cs typeface="B Nazanin" panose="00000400000000000000" pitchFamily="2" charset="-78"/>
              </a:rPr>
              <a:t>آیات و شواهد قرآنی</a:t>
            </a:r>
            <a:endParaRPr lang="fa-IR" sz="2300" b="1" dirty="0">
              <a:solidFill>
                <a:srgbClr val="ED7D31">
                  <a:lumMod val="75000"/>
                </a:srgbClr>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فَلَا </a:t>
            </a:r>
            <a:r>
              <a:rPr lang="fa-IR" sz="2300" b="1" dirty="0">
                <a:solidFill>
                  <a:prstClr val="black"/>
                </a:solidFill>
                <a:cs typeface="B Nazanin" panose="00000400000000000000" pitchFamily="2" charset="-78"/>
              </a:rPr>
              <a:t>وَرَبِّكَ لَا يُؤْمِنُونَ حَتَّى يُحَكِّمُوكَ فِيمَا شَجَرَ بَيْنَهُمْ ثُمَّ لَا يَجِدُوا فِي أَنفُسِهِمْ حَرَجًا مِّمَّا قَضَيْتَ وَيُسَلِّمُوا تَسْلِيمًا (نساء: 65)؛ پس سوگند به پروردگارت که آنان [به راستی] ایمان نمی‌آورند، مگر آنکه در اختلافات خویش تو [ای پیامبر] را داور قرار دهند، و سپس از حکمی که می‌دهی در دل خود احساس ناراحتی نکنند و کاملاً تسلیم باشند.</a:t>
            </a:r>
            <a:endParaRPr lang="fa-IR" sz="2300" b="1" dirty="0" smtClean="0">
              <a:solidFill>
                <a:prstClr val="black"/>
              </a:solidFill>
              <a:cs typeface="B Nazanin" panose="00000400000000000000" pitchFamily="2" charset="-78"/>
            </a:endParaRP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0"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120</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 xmlns:a16="http://schemas.microsoft.com/office/drawing/2014/main"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31509418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84367" y="817059"/>
            <a:ext cx="9159722" cy="595547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دوستی و نصرت اولیای الهی</a:t>
            </a:r>
          </a:p>
          <a:p>
            <a:pPr algn="justLow" rtl="1">
              <a:lnSpc>
                <a:spcPct val="150000"/>
              </a:lnSpc>
            </a:pPr>
            <a:r>
              <a:rPr lang="fa-IR" sz="2300" b="1" dirty="0">
                <a:solidFill>
                  <a:prstClr val="black"/>
                </a:solidFill>
                <a:cs typeface="B Nazanin" panose="00000400000000000000" pitchFamily="2" charset="-78"/>
              </a:rPr>
              <a:t>دشمن در جنگ ترکیبی، برای بی‌اثر کردن اقتدار رهبری، تنها به جلوگیری از اطاعت بسنده نمی‌کند، بلکه می‌کوشد پیوند عاطفی و روحی میان امت و ولایت را قطع کند و آن را به رابطه‌ای سرد، رسمی و صرفاً وظیفه‌محور تقلیل دهد. در برابر این تلاش برای بی‌روح‌سازی حکومت دینی، قرآن کریم ولایت‌مداری را فراتر از یک رابطۀ حقوقی، به «مودّت» (دوستی قلبی) و «نصرت» (یاری فعال) تعریف می‌کند. این سطح از ارتباط، جامعه را به پیکره‌ای زنده و پرشور تبدیل می‌کند که در آن، دفاع از ولایت چون دفاع از عزیزترین کسان است. </a:t>
            </a:r>
            <a:endParaRPr lang="fa-IR" sz="23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300" b="1" dirty="0" smtClean="0">
                <a:solidFill>
                  <a:srgbClr val="ED7D31">
                    <a:lumMod val="75000"/>
                  </a:srgbClr>
                </a:solidFill>
                <a:cs typeface="B Nazanin" panose="00000400000000000000" pitchFamily="2" charset="-78"/>
              </a:rPr>
              <a:t>آیات و شواهد قرآنی</a:t>
            </a:r>
            <a:endParaRPr lang="fa-IR" sz="2300" b="1" dirty="0">
              <a:solidFill>
                <a:srgbClr val="ED7D31">
                  <a:lumMod val="75000"/>
                </a:srgbClr>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قُل </a:t>
            </a:r>
            <a:r>
              <a:rPr lang="fa-IR" sz="2300" b="1" dirty="0">
                <a:solidFill>
                  <a:prstClr val="black"/>
                </a:solidFill>
                <a:cs typeface="B Nazanin" panose="00000400000000000000" pitchFamily="2" charset="-78"/>
              </a:rPr>
              <a:t>لَّا أَسْأَلُكُمْ عَلَيْهِ أَجْرًا إِلَّا الْمَوَدَّةَ فِي الْقُرْبَى (شوری: 23)؛ </a:t>
            </a:r>
            <a:endParaRPr lang="fa-IR" sz="23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يَا </a:t>
            </a:r>
            <a:r>
              <a:rPr lang="fa-IR" sz="2300" b="1" dirty="0">
                <a:solidFill>
                  <a:prstClr val="black"/>
                </a:solidFill>
                <a:cs typeface="B Nazanin" panose="00000400000000000000" pitchFamily="2" charset="-78"/>
              </a:rPr>
              <a:t>أَيُّهَا الرَّسُولُ بَلِّغْ مَا أُنْزِلَ إِلَيْكَ مِنْ رَبِّكَ وَإِنْ لَمْ تَفْعَلْ فَمَا بَلَّغْتَ رِسَالَتَهُ وَاللَّهُ يَعْصِمُكَ مِنَ النَّاسِ إِنَّ اللَّهَ لَا يَهْدِي الْقَوْمَ الْكَافِرِينَ (مائده: 67)؛ </a:t>
            </a:r>
            <a:endParaRPr lang="fa-IR" sz="2300" b="1" dirty="0" smtClean="0">
              <a:solidFill>
                <a:prstClr val="black"/>
              </a:solidFill>
              <a:cs typeface="B Nazanin" panose="00000400000000000000" pitchFamily="2" charset="-78"/>
            </a:endParaRP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0"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121</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 xmlns:a16="http://schemas.microsoft.com/office/drawing/2014/main"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41478148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3774" y="955085"/>
            <a:ext cx="9112077" cy="590931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گزاره </a:t>
            </a:r>
            <a:r>
              <a:rPr lang="fa-IR" sz="2200" dirty="0" smtClean="0">
                <a:solidFill>
                  <a:srgbClr val="C00000"/>
                </a:solidFill>
                <a:cs typeface="B Titr" panose="00000700000000000000" pitchFamily="2" charset="-78"/>
              </a:rPr>
              <a:t>راهبردی نهایی</a:t>
            </a:r>
          </a:p>
          <a:p>
            <a:pPr algn="justLow" rtl="1">
              <a:lnSpc>
                <a:spcPct val="150000"/>
              </a:lnSpc>
            </a:pPr>
            <a:r>
              <a:rPr lang="fa-IR" sz="2300" b="1" dirty="0" smtClean="0">
                <a:solidFill>
                  <a:prstClr val="black"/>
                </a:solidFill>
                <a:cs typeface="B Nazanin" panose="00000400000000000000" pitchFamily="2" charset="-78"/>
              </a:rPr>
              <a:t> </a:t>
            </a:r>
            <a:r>
              <a:rPr lang="fa-IR" sz="2300" b="1" dirty="0">
                <a:solidFill>
                  <a:prstClr val="black"/>
                </a:solidFill>
                <a:cs typeface="B Nazanin" panose="00000400000000000000" pitchFamily="2" charset="-78"/>
              </a:rPr>
              <a:t>ولایت، قطب‌نمای عبور از فتنه‌ها و سد نفوذ ناپذیر دشمن است. جامعه‌ای که بر پایۀ پذیرش قلبی، اطاعت آگاهانه، وحدت عملیاتی و پیوند عاطفی با ولایت الهی شکل گرفته باشد، پنج ویژگی حیاتی را به‌دست می‌آورد: این جامعه از تفرقه و تشتت مصون می‌ماند، زیرا ولایت تنها محور وحدت‌بخش است؛ در برابر جنگ روانی و شبهه‌افکنی دشمن مقاومت می‌کند، زیرا بصیرت ولایی، معیار تشخیص حق از باطل است؛ قدرت ابتکار عمل و پاسخ‌گویی هماهنگ در میدان‌های مختلف را حفظ می‌کند، زیرا فرماندهی واحد دارد؛ در بحران‌ها آرامش و تاب‌آوری خود را از دست نمی‌دهد، زیرا به وعده‌های الهی متصل است؛ و نهایتاً امنیت، اقتدار و مسیر پیشرفت خود را در برابر هرگونه تهدید نرم و سخت تضمین می‌نماید. در یک کلام، ولایت، تنها معماری حکیمانه‌ای است که می‌تواند پراکندگی را به هم‌افزایی، تهدید را به فرصت، و چالش را به پیروزی تبدیل 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12682356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469524" y="770595"/>
            <a:ext cx="8629975" cy="5786199"/>
          </a:xfrm>
          <a:prstGeom prst="rect">
            <a:avLst/>
          </a:prstGeom>
          <a:noFill/>
        </p:spPr>
        <p:txBody>
          <a:bodyPr wrap="square" rtlCol="1">
            <a:spAutoFit/>
          </a:bodyPr>
          <a:lstStyle/>
          <a:p>
            <a:pPr marL="342900" indent="-342900" algn="justLow" rtl="1">
              <a:lnSpc>
                <a:spcPct val="250000"/>
              </a:lnSpc>
              <a:buFont typeface="Wingdings" panose="05000000000000000000" pitchFamily="2" charset="2"/>
              <a:buChar char="q"/>
            </a:pPr>
            <a:r>
              <a:rPr lang="fa-IR" sz="2800" dirty="0" smtClean="0">
                <a:solidFill>
                  <a:srgbClr val="C00000"/>
                </a:solidFill>
                <a:cs typeface="B Titr" panose="00000700000000000000" pitchFamily="2" charset="-78"/>
              </a:rPr>
              <a:t>چگونگی </a:t>
            </a:r>
            <a:r>
              <a:rPr lang="fa-IR" sz="2800" dirty="0" smtClean="0">
                <a:solidFill>
                  <a:srgbClr val="C00000"/>
                </a:solidFill>
                <a:cs typeface="B Titr" panose="00000700000000000000" pitchFamily="2" charset="-78"/>
              </a:rPr>
              <a:t>تحقق انسجام اجتماعی</a:t>
            </a:r>
          </a:p>
          <a:p>
            <a:pPr algn="justLow" rtl="1">
              <a:lnSpc>
                <a:spcPct val="250000"/>
              </a:lnSpc>
            </a:pPr>
            <a:r>
              <a:rPr lang="fa-IR" sz="2000" b="1" dirty="0" smtClean="0">
                <a:solidFill>
                  <a:prstClr val="black"/>
                </a:solidFill>
                <a:cs typeface="B Nazanin" panose="00000400000000000000" pitchFamily="2" charset="-78"/>
              </a:rPr>
              <a:t>این محور از طریق اجرای هماهنگ راهکارهای ذیل محقق می‌شود. </a:t>
            </a:r>
          </a:p>
          <a:p>
            <a:pPr marL="342900" indent="-342900" algn="justLow" rtl="1">
              <a:lnSpc>
                <a:spcPct val="250000"/>
              </a:lnSpc>
              <a:buFont typeface="Wingdings" panose="05000000000000000000" pitchFamily="2" charset="2"/>
              <a:buChar char="§"/>
            </a:pPr>
            <a:r>
              <a:rPr lang="fa-IR" sz="2000" b="1" dirty="0">
                <a:cs typeface="B Nazanin" panose="00000400000000000000" pitchFamily="2" charset="-78"/>
              </a:rPr>
              <a:t>راهکارهای علمی-تبلیغی (تحکیم مبانی معرفتی ولایت و اطاعت آگاهانه</a:t>
            </a:r>
            <a:r>
              <a:rPr lang="fa-IR" sz="2000" b="1" dirty="0" smtClean="0">
                <a:cs typeface="B Nazanin" panose="00000400000000000000" pitchFamily="2" charset="-78"/>
              </a:rPr>
              <a:t>)</a:t>
            </a:r>
          </a:p>
          <a:p>
            <a:pPr marL="342900" indent="-342900" algn="justLow" rtl="1">
              <a:lnSpc>
                <a:spcPct val="250000"/>
              </a:lnSpc>
              <a:buFont typeface="Wingdings" panose="05000000000000000000" pitchFamily="2" charset="2"/>
              <a:buChar char="§"/>
            </a:pPr>
            <a:r>
              <a:rPr lang="fa-IR" sz="2000" b="1" dirty="0">
                <a:cs typeface="B Nazanin" panose="00000400000000000000" pitchFamily="2" charset="-78"/>
              </a:rPr>
              <a:t>راهکارهای ساختاری-تشکیلاتی (نهادینه‌سازی فرماندهی واحد و عینی‌سازی ولایت عملی</a:t>
            </a:r>
            <a:r>
              <a:rPr lang="fa-IR" sz="2000" b="1" dirty="0" smtClean="0">
                <a:cs typeface="B Nazanin" panose="00000400000000000000" pitchFamily="2" charset="-78"/>
              </a:rPr>
              <a:t>)</a:t>
            </a:r>
          </a:p>
          <a:p>
            <a:pPr marL="342900" indent="-342900" algn="justLow" rtl="1">
              <a:lnSpc>
                <a:spcPct val="250000"/>
              </a:lnSpc>
              <a:buFont typeface="Wingdings" panose="05000000000000000000" pitchFamily="2" charset="2"/>
              <a:buChar char="§"/>
            </a:pPr>
            <a:r>
              <a:rPr lang="fa-IR" sz="2000" b="1" dirty="0">
                <a:cs typeface="B Nazanin" panose="00000400000000000000" pitchFamily="2" charset="-78"/>
              </a:rPr>
              <a:t>راهکارهای ساختاری-تشکیلاتی (نهادینه‌سازی فرماندهی واحد و عینی‌سازی ولایت عملی</a:t>
            </a:r>
            <a:r>
              <a:rPr lang="fa-IR" sz="2000" b="1" dirty="0" smtClean="0">
                <a:cs typeface="B Nazanin" panose="00000400000000000000" pitchFamily="2" charset="-78"/>
              </a:rPr>
              <a:t>)</a:t>
            </a:r>
          </a:p>
          <a:p>
            <a:pPr marL="342900" indent="-342900" algn="justLow" rtl="1">
              <a:lnSpc>
                <a:spcPct val="250000"/>
              </a:lnSpc>
              <a:buFont typeface="Wingdings" panose="05000000000000000000" pitchFamily="2" charset="2"/>
              <a:buChar char="§"/>
            </a:pPr>
            <a:r>
              <a:rPr lang="fa-IR" sz="2000" b="1" dirty="0">
                <a:cs typeface="B Nazanin" panose="00000400000000000000" pitchFamily="2" charset="-78"/>
              </a:rPr>
              <a:t>راهکارهای نظارتی- امنیتی (نظارت مستمر و مقابله پیشگیرانه با نفوذ</a:t>
            </a:r>
            <a:r>
              <a:rPr lang="fa-IR" sz="2000" b="1" dirty="0" smtClean="0">
                <a:cs typeface="B Nazanin" panose="00000400000000000000" pitchFamily="2" charset="-78"/>
              </a:rPr>
              <a:t>)</a:t>
            </a:r>
          </a:p>
          <a:p>
            <a:pPr marL="342900" indent="-342900" algn="justLow" rtl="1">
              <a:lnSpc>
                <a:spcPct val="250000"/>
              </a:lnSpc>
              <a:buFont typeface="Wingdings" panose="05000000000000000000" pitchFamily="2" charset="2"/>
              <a:buChar char="§"/>
            </a:pPr>
            <a:r>
              <a:rPr lang="fa-IR" sz="2000" b="1" dirty="0">
                <a:cs typeface="B Nazanin" panose="00000400000000000000" pitchFamily="2" charset="-78"/>
              </a:rPr>
              <a:t>راهکارهای عملیاتی- تمرینی (تمرین و مانور عملیاتی برای درونی‌سازی ولایت‌مداری</a:t>
            </a:r>
            <a:r>
              <a:rPr lang="fa-IR" sz="1700" b="1" dirty="0" smtClean="0">
                <a:cs typeface="B Nazanin" panose="00000400000000000000" pitchFamily="2" charset="-78"/>
              </a:rPr>
              <a:t>)</a:t>
            </a:r>
            <a:endParaRPr lang="fa-IR" sz="1700" b="1" dirty="0">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80913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 calcmode="lin" valueType="num">
                                      <p:cBhvr>
                                        <p:cTn id="38"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9"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0"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1" dur="1000"/>
                                        <p:tgtEl>
                                          <p:spTgt spid="6">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6">
                                            <p:txEl>
                                              <p:pRg st="5" end="5"/>
                                            </p:txEl>
                                          </p:spTgt>
                                        </p:tgtEl>
                                        <p:attrNameLst>
                                          <p:attrName>style.visibility</p:attrName>
                                        </p:attrNameLst>
                                      </p:cBhvr>
                                      <p:to>
                                        <p:strVal val="visible"/>
                                      </p:to>
                                    </p:set>
                                    <p:anim calcmode="lin" valueType="num">
                                      <p:cBhvr>
                                        <p:cTn id="46"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47"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48"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49" dur="1000"/>
                                        <p:tgtEl>
                                          <p:spTgt spid="6">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0"/>
                                  </p:stCondLst>
                                  <p:childTnLst>
                                    <p:set>
                                      <p:cBhvr>
                                        <p:cTn id="53" dur="1" fill="hold">
                                          <p:stCondLst>
                                            <p:cond delay="0"/>
                                          </p:stCondLst>
                                        </p:cTn>
                                        <p:tgtEl>
                                          <p:spTgt spid="6">
                                            <p:txEl>
                                              <p:pRg st="6" end="6"/>
                                            </p:txEl>
                                          </p:spTgt>
                                        </p:tgtEl>
                                        <p:attrNameLst>
                                          <p:attrName>style.visibility</p:attrName>
                                        </p:attrNameLst>
                                      </p:cBhvr>
                                      <p:to>
                                        <p:strVal val="visible"/>
                                      </p:to>
                                    </p:set>
                                    <p:anim calcmode="lin" valueType="num">
                                      <p:cBhvr>
                                        <p:cTn id="54"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55"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56"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57" dur="10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990183"/>
            <a:ext cx="9112077" cy="581697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نتیجه </a:t>
            </a:r>
            <a:r>
              <a:rPr lang="fa-IR" sz="2400" dirty="0">
                <a:solidFill>
                  <a:srgbClr val="C00000"/>
                </a:solidFill>
                <a:cs typeface="B Titr" panose="00000700000000000000" pitchFamily="2" charset="-78"/>
              </a:rPr>
              <a:t>راهبردی نهایی</a:t>
            </a:r>
          </a:p>
          <a:p>
            <a:pPr algn="justLow" rtl="1">
              <a:lnSpc>
                <a:spcPct val="200000"/>
              </a:lnSpc>
            </a:pPr>
            <a:r>
              <a:rPr lang="fa-IR" sz="2400" b="1" dirty="0">
                <a:solidFill>
                  <a:prstClr val="black"/>
                </a:solidFill>
                <a:cs typeface="B Nazanin" panose="00000400000000000000" pitchFamily="2" charset="-78"/>
              </a:rPr>
              <a:t> تحقق ولایت‌مداری به‌عنوان «قطب‌نمای عبور از فتنه‌ها و سد نفوذ دشمن»، مستلزم ایجاد یک سامانۀ یکپارچه عملیاتی است. این سامانه با آموزش و تبیین، مبانی قلبی و فکری را می‌سازد؛ با نظام‌مندسازی، آن را به ساختار فرماندهی واحد تبدیل می‌کند؛ با نظارت مستمر، از گزند نفوذ مصون می‌دارد و نهایتاً با تمرین و مانور، آن را به یک فرهنگ عملیاتی کارآمد، چابک و پیروزمند مبدل می‌سازد. محصول نهایی این فرآیند، جامعه‌ای است که با انسجام درونی و هماهنگی کامل، مصونیت استراتژیک خود را در برابر تمامی تهدیدات و بحران‌ها تضمین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20158486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909663"/>
            <a:ext cx="9377154" cy="5124480"/>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a:t>
            </a:r>
            <a:r>
              <a:rPr lang="fa-IR" sz="2000" dirty="0">
                <a:solidFill>
                  <a:srgbClr val="C00000"/>
                </a:solidFill>
                <a:cs typeface="B Titr" panose="00000700000000000000" pitchFamily="2" charset="-78"/>
              </a:rPr>
              <a:t>پاسداران انقلاب اسلامی</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محور </a:t>
            </a:r>
            <a:r>
              <a:rPr lang="fa-IR" sz="2000" b="1" dirty="0">
                <a:solidFill>
                  <a:prstClr val="black"/>
                </a:solidFill>
                <a:cs typeface="B Nazanin" panose="00000400000000000000" pitchFamily="2" charset="-78"/>
              </a:rPr>
              <a:t>اصلی اقدامات آنان، تبدیل ولایت نظری به ولایت عملیاتی در بدنۀ حاکمیت و جامعه است</a:t>
            </a:r>
            <a:r>
              <a:rPr lang="fa-IR" sz="2000" b="1" dirty="0">
                <a:solidFill>
                  <a:prstClr val="black"/>
                </a:solidFill>
                <a:cs typeface="B Nazanin" panose="00000400000000000000" pitchFamily="2" charset="-78"/>
              </a:rPr>
              <a:t>.</a:t>
            </a:r>
          </a:p>
          <a:p>
            <a:pPr marL="285750" indent="-28575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راهبردی </a:t>
            </a:r>
            <a:r>
              <a:rPr lang="fa-IR" sz="2000" dirty="0">
                <a:solidFill>
                  <a:srgbClr val="C00000"/>
                </a:solidFill>
                <a:cs typeface="B Titr" panose="00000700000000000000" pitchFamily="2" charset="-78"/>
              </a:rPr>
              <a:t>بسیجیان</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حفظ و ترویج گفتمان اصیل ولایتمداری به‌عنوان هستۀ مرکزی انسجام و حرکت نظام اسلامی</a:t>
            </a:r>
          </a:p>
          <a:p>
            <a:pPr marL="285750" indent="-28575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راهبردی فرماندهان </a:t>
            </a:r>
            <a:r>
              <a:rPr lang="fa-IR" sz="2000" dirty="0">
                <a:solidFill>
                  <a:srgbClr val="C00000"/>
                </a:solidFill>
                <a:cs typeface="B Titr" panose="00000700000000000000" pitchFamily="2" charset="-78"/>
              </a:rPr>
              <a:t>و مدیران</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هدایت، ساماندهی و تبدیل منویات ولایت به برنامه‌های عملیاتی و جهادی در بدنۀ مجموعه تحت امر</a:t>
            </a:r>
          </a:p>
          <a:p>
            <a:pPr marL="285750" indent="-28575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راهبردی روحانیون </a:t>
            </a:r>
            <a:r>
              <a:rPr lang="fa-IR" sz="2000" dirty="0">
                <a:solidFill>
                  <a:srgbClr val="C00000"/>
                </a:solidFill>
                <a:cs typeface="B Titr" panose="00000700000000000000" pitchFamily="2" charset="-78"/>
              </a:rPr>
              <a:t>و مربیان</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تبیین</a:t>
            </a:r>
            <a:r>
              <a:rPr lang="fa-IR" sz="2000" b="1" dirty="0">
                <a:solidFill>
                  <a:prstClr val="black"/>
                </a:solidFill>
                <a:cs typeface="B Nazanin" panose="00000400000000000000" pitchFamily="2" charset="-78"/>
              </a:rPr>
              <a:t>، تفسیر و نظریه‌پردازی مستدل مبانی دینی ولایت فقیه و تبدیل آن به گفتمان پایه‌ای در جامعۀ دینی. </a:t>
            </a:r>
            <a:endParaRPr lang="fa-IR" sz="2000" b="1" dirty="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a:t>
            </a:r>
            <a:r>
              <a:rPr lang="fa-IR" sz="2000" dirty="0">
                <a:solidFill>
                  <a:srgbClr val="C00000"/>
                </a:solidFill>
                <a:cs typeface="B Titr" panose="00000700000000000000" pitchFamily="2" charset="-78"/>
              </a:rPr>
              <a:t>راهبردی آحاد </a:t>
            </a:r>
            <a:r>
              <a:rPr lang="fa-IR" sz="2000" dirty="0">
                <a:solidFill>
                  <a:srgbClr val="C00000"/>
                </a:solidFill>
                <a:cs typeface="B Titr" panose="00000700000000000000" pitchFamily="2" charset="-78"/>
              </a:rPr>
              <a:t>مردم</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حضور مسئولانه در صحنه به منظور ایجاد سپر اجتماعی غیرقابل نفوذ </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30733"/>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34043703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1000"/>
                                        <p:tgtEl>
                                          <p:spTgt spid="6">
                                            <p:txEl>
                                              <p:pRg st="1" end="1"/>
                                            </p:txEl>
                                          </p:spTgt>
                                        </p:tgtEl>
                                      </p:cBhvr>
                                    </p:animEffect>
                                    <p:anim calcmode="lin" valueType="num">
                                      <p:cBhvr>
                                        <p:cTn id="3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2" end="2"/>
                                            </p:txEl>
                                          </p:spTgt>
                                        </p:tgtEl>
                                        <p:attrNameLst>
                                          <p:attrName>style.visibility</p:attrName>
                                        </p:attrNameLst>
                                      </p:cBhvr>
                                      <p:to>
                                        <p:strVal val="visible"/>
                                      </p:to>
                                    </p:set>
                                    <p:animEffect transition="in" filter="fade">
                                      <p:cBhvr>
                                        <p:cTn id="44" dur="1000"/>
                                        <p:tgtEl>
                                          <p:spTgt spid="6">
                                            <p:txEl>
                                              <p:pRg st="2" end="2"/>
                                            </p:txEl>
                                          </p:spTgt>
                                        </p:tgtEl>
                                      </p:cBhvr>
                                    </p:animEffect>
                                    <p:anim calcmode="lin" valueType="num">
                                      <p:cBhvr>
                                        <p:cTn id="4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3" end="3"/>
                                            </p:txEl>
                                          </p:spTgt>
                                        </p:tgtEl>
                                        <p:attrNameLst>
                                          <p:attrName>style.visibility</p:attrName>
                                        </p:attrNameLst>
                                      </p:cBhvr>
                                      <p:to>
                                        <p:strVal val="visible"/>
                                      </p:to>
                                    </p:set>
                                    <p:animEffect transition="in" filter="fade">
                                      <p:cBhvr>
                                        <p:cTn id="51" dur="1000"/>
                                        <p:tgtEl>
                                          <p:spTgt spid="6">
                                            <p:txEl>
                                              <p:pRg st="3" end="3"/>
                                            </p:txEl>
                                          </p:spTgt>
                                        </p:tgtEl>
                                      </p:cBhvr>
                                    </p:animEffect>
                                    <p:anim calcmode="lin" valueType="num">
                                      <p:cBhvr>
                                        <p:cTn id="52"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4" end="4"/>
                                            </p:txEl>
                                          </p:spTgt>
                                        </p:tgtEl>
                                        <p:attrNameLst>
                                          <p:attrName>style.visibility</p:attrName>
                                        </p:attrNameLst>
                                      </p:cBhvr>
                                      <p:to>
                                        <p:strVal val="visible"/>
                                      </p:to>
                                    </p:set>
                                    <p:animEffect transition="in" filter="fade">
                                      <p:cBhvr>
                                        <p:cTn id="58" dur="1000"/>
                                        <p:tgtEl>
                                          <p:spTgt spid="6">
                                            <p:txEl>
                                              <p:pRg st="4" end="4"/>
                                            </p:txEl>
                                          </p:spTgt>
                                        </p:tgtEl>
                                      </p:cBhvr>
                                    </p:animEffect>
                                    <p:anim calcmode="lin" valueType="num">
                                      <p:cBhvr>
                                        <p:cTn id="5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
                                            <p:txEl>
                                              <p:pRg st="5" end="5"/>
                                            </p:txEl>
                                          </p:spTgt>
                                        </p:tgtEl>
                                        <p:attrNameLst>
                                          <p:attrName>style.visibility</p:attrName>
                                        </p:attrNameLst>
                                      </p:cBhvr>
                                      <p:to>
                                        <p:strVal val="visible"/>
                                      </p:to>
                                    </p:set>
                                    <p:animEffect transition="in" filter="fade">
                                      <p:cBhvr>
                                        <p:cTn id="65" dur="1000"/>
                                        <p:tgtEl>
                                          <p:spTgt spid="6">
                                            <p:txEl>
                                              <p:pRg st="5" end="5"/>
                                            </p:txEl>
                                          </p:spTgt>
                                        </p:tgtEl>
                                      </p:cBhvr>
                                    </p:animEffect>
                                    <p:anim calcmode="lin" valueType="num">
                                      <p:cBhvr>
                                        <p:cTn id="6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nodeType="clickEffect">
                                  <p:stCondLst>
                                    <p:cond delay="0"/>
                                  </p:stCondLst>
                                  <p:childTnLst>
                                    <p:set>
                                      <p:cBhvr>
                                        <p:cTn id="71" dur="1" fill="hold">
                                          <p:stCondLst>
                                            <p:cond delay="0"/>
                                          </p:stCondLst>
                                        </p:cTn>
                                        <p:tgtEl>
                                          <p:spTgt spid="6">
                                            <p:txEl>
                                              <p:pRg st="6" end="6"/>
                                            </p:txEl>
                                          </p:spTgt>
                                        </p:tgtEl>
                                        <p:attrNameLst>
                                          <p:attrName>style.visibility</p:attrName>
                                        </p:attrNameLst>
                                      </p:cBhvr>
                                      <p:to>
                                        <p:strVal val="visible"/>
                                      </p:to>
                                    </p:set>
                                    <p:animEffect transition="in" filter="fade">
                                      <p:cBhvr>
                                        <p:cTn id="72" dur="1000"/>
                                        <p:tgtEl>
                                          <p:spTgt spid="6">
                                            <p:txEl>
                                              <p:pRg st="6" end="6"/>
                                            </p:txEl>
                                          </p:spTgt>
                                        </p:tgtEl>
                                      </p:cBhvr>
                                    </p:animEffect>
                                    <p:anim calcmode="lin" valueType="num">
                                      <p:cBhvr>
                                        <p:cTn id="7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7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nodeType="clickEffect">
                                  <p:stCondLst>
                                    <p:cond delay="0"/>
                                  </p:stCondLst>
                                  <p:childTnLst>
                                    <p:set>
                                      <p:cBhvr>
                                        <p:cTn id="78" dur="1" fill="hold">
                                          <p:stCondLst>
                                            <p:cond delay="0"/>
                                          </p:stCondLst>
                                        </p:cTn>
                                        <p:tgtEl>
                                          <p:spTgt spid="6">
                                            <p:txEl>
                                              <p:pRg st="7" end="7"/>
                                            </p:txEl>
                                          </p:spTgt>
                                        </p:tgtEl>
                                        <p:attrNameLst>
                                          <p:attrName>style.visibility</p:attrName>
                                        </p:attrNameLst>
                                      </p:cBhvr>
                                      <p:to>
                                        <p:strVal val="visible"/>
                                      </p:to>
                                    </p:set>
                                    <p:animEffect transition="in" filter="fade">
                                      <p:cBhvr>
                                        <p:cTn id="79" dur="1000"/>
                                        <p:tgtEl>
                                          <p:spTgt spid="6">
                                            <p:txEl>
                                              <p:pRg st="7" end="7"/>
                                            </p:txEl>
                                          </p:spTgt>
                                        </p:tgtEl>
                                      </p:cBhvr>
                                    </p:animEffect>
                                    <p:anim calcmode="lin" valueType="num">
                                      <p:cBhvr>
                                        <p:cTn id="8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8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nodeType="clickEffect">
                                  <p:stCondLst>
                                    <p:cond delay="0"/>
                                  </p:stCondLst>
                                  <p:childTnLst>
                                    <p:set>
                                      <p:cBhvr>
                                        <p:cTn id="85" dur="1" fill="hold">
                                          <p:stCondLst>
                                            <p:cond delay="0"/>
                                          </p:stCondLst>
                                        </p:cTn>
                                        <p:tgtEl>
                                          <p:spTgt spid="6">
                                            <p:txEl>
                                              <p:pRg st="8" end="8"/>
                                            </p:txEl>
                                          </p:spTgt>
                                        </p:tgtEl>
                                        <p:attrNameLst>
                                          <p:attrName>style.visibility</p:attrName>
                                        </p:attrNameLst>
                                      </p:cBhvr>
                                      <p:to>
                                        <p:strVal val="visible"/>
                                      </p:to>
                                    </p:set>
                                    <p:animEffect transition="in" filter="fade">
                                      <p:cBhvr>
                                        <p:cTn id="86" dur="1000"/>
                                        <p:tgtEl>
                                          <p:spTgt spid="6">
                                            <p:txEl>
                                              <p:pRg st="8" end="8"/>
                                            </p:txEl>
                                          </p:spTgt>
                                        </p:tgtEl>
                                      </p:cBhvr>
                                    </p:animEffect>
                                    <p:anim calcmode="lin" valueType="num">
                                      <p:cBhvr>
                                        <p:cTn id="8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8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nodeType="clickEffect">
                                  <p:stCondLst>
                                    <p:cond delay="0"/>
                                  </p:stCondLst>
                                  <p:childTnLst>
                                    <p:set>
                                      <p:cBhvr>
                                        <p:cTn id="92" dur="1" fill="hold">
                                          <p:stCondLst>
                                            <p:cond delay="0"/>
                                          </p:stCondLst>
                                        </p:cTn>
                                        <p:tgtEl>
                                          <p:spTgt spid="6">
                                            <p:txEl>
                                              <p:pRg st="9" end="9"/>
                                            </p:txEl>
                                          </p:spTgt>
                                        </p:tgtEl>
                                        <p:attrNameLst>
                                          <p:attrName>style.visibility</p:attrName>
                                        </p:attrNameLst>
                                      </p:cBhvr>
                                      <p:to>
                                        <p:strVal val="visible"/>
                                      </p:to>
                                    </p:set>
                                    <p:animEffect transition="in" filter="fade">
                                      <p:cBhvr>
                                        <p:cTn id="93" dur="1000"/>
                                        <p:tgtEl>
                                          <p:spTgt spid="6">
                                            <p:txEl>
                                              <p:pRg st="9" end="9"/>
                                            </p:txEl>
                                          </p:spTgt>
                                        </p:tgtEl>
                                      </p:cBhvr>
                                    </p:animEffect>
                                    <p:anim calcmode="lin" valueType="num">
                                      <p:cBhvr>
                                        <p:cTn id="94"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95"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469524" y="846684"/>
            <a:ext cx="8661095" cy="5601533"/>
          </a:xfrm>
          <a:prstGeom prst="rect">
            <a:avLst/>
          </a:prstGeom>
          <a:noFill/>
        </p:spPr>
        <p:txBody>
          <a:bodyPr wrap="square" rtlCol="1">
            <a:spAutoFit/>
          </a:bodyPr>
          <a:lstStyle/>
          <a:p>
            <a:pPr marL="457200" indent="-457200" algn="justLow" rtl="1">
              <a:lnSpc>
                <a:spcPct val="250000"/>
              </a:lnSpc>
              <a:buFont typeface="Wingdings" panose="05000000000000000000" pitchFamily="2" charset="2"/>
              <a:buChar char="q"/>
            </a:pPr>
            <a:r>
              <a:rPr lang="fa-IR" sz="2800" dirty="0" smtClean="0">
                <a:solidFill>
                  <a:srgbClr val="C00000"/>
                </a:solidFill>
                <a:cs typeface="B Titr" panose="00000700000000000000" pitchFamily="2" charset="-78"/>
              </a:rPr>
              <a:t>شبهات </a:t>
            </a:r>
            <a:r>
              <a:rPr lang="fa-IR" sz="2800" dirty="0" smtClean="0">
                <a:solidFill>
                  <a:srgbClr val="C00000"/>
                </a:solidFill>
                <a:cs typeface="B Titr" panose="00000700000000000000" pitchFamily="2" charset="-78"/>
              </a:rPr>
              <a:t>مطرح</a:t>
            </a:r>
            <a:endParaRPr lang="fa-IR" sz="2800" dirty="0">
              <a:solidFill>
                <a:srgbClr val="C00000"/>
              </a:solidFill>
              <a:cs typeface="B Titr" panose="00000700000000000000" pitchFamily="2" charset="-78"/>
            </a:endParaRPr>
          </a:p>
          <a:p>
            <a:pPr marL="342900" indent="-342900" algn="just" rtl="1">
              <a:lnSpc>
                <a:spcPct val="150000"/>
              </a:lnSpc>
              <a:buFont typeface="Wingdings" panose="05000000000000000000" pitchFamily="2" charset="2"/>
              <a:buChar char="§"/>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اطاعت از ولیّ امر به معنای حذف عقل فردی و اختیارات شخصی نیست</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a:solidFill>
                  <a:prstClr val="black"/>
                </a:solidFill>
                <a:cs typeface="B Nazanin" panose="00000400000000000000" pitchFamily="2" charset="-78"/>
              </a:rPr>
              <a:t>آیا ولایت‌مداری با تأکید بر ولایت مطلقه فقیه با حقوق شهروندی، آزادی‌های مدنی و دمکراسی سازگاری دارد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a:solidFill>
                  <a:prstClr val="black"/>
                </a:solidFill>
                <a:cs typeface="B Nazanin" panose="00000400000000000000" pitchFamily="2" charset="-78"/>
              </a:rPr>
              <a:t>آیا ولایت‌مداری باعث تمرکز قدرت و جلوگیری از نقد </a:t>
            </a:r>
            <a:r>
              <a:rPr lang="fa-IR" sz="2400" b="1" dirty="0" smtClean="0">
                <a:solidFill>
                  <a:prstClr val="black"/>
                </a:solidFill>
                <a:cs typeface="B Nazanin" panose="00000400000000000000" pitchFamily="2" charset="-78"/>
              </a:rPr>
              <a:t>می‌شود؟</a:t>
            </a:r>
          </a:p>
          <a:p>
            <a:pPr marL="342900" indent="-342900" algn="just" rtl="1">
              <a:lnSpc>
                <a:spcPct val="150000"/>
              </a:lnSpc>
              <a:buFont typeface="Wingdings" panose="05000000000000000000" pitchFamily="2" charset="2"/>
              <a:buChar char="§"/>
            </a:pPr>
            <a:r>
              <a:rPr lang="fa-IR" sz="2400" b="1" dirty="0">
                <a:solidFill>
                  <a:prstClr val="black"/>
                </a:solidFill>
                <a:cs typeface="B Nazanin" panose="00000400000000000000" pitchFamily="2" charset="-78"/>
              </a:rPr>
              <a:t>آیا مقابله با نفوذ و دشمن‌ستیزی باعث محدود شدن آزادی و فضاهای اجتماعی </a:t>
            </a:r>
            <a:r>
              <a:rPr lang="fa-IR" sz="2400" b="1" dirty="0" smtClean="0">
                <a:solidFill>
                  <a:prstClr val="black"/>
                </a:solidFill>
                <a:cs typeface="B Nazanin" panose="00000400000000000000" pitchFamily="2" charset="-78"/>
              </a:rPr>
              <a:t>نمی‌شود؟</a:t>
            </a:r>
          </a:p>
          <a:p>
            <a:pPr marL="342900" indent="-342900" algn="just" rtl="1">
              <a:lnSpc>
                <a:spcPct val="150000"/>
              </a:lnSpc>
              <a:buFont typeface="Wingdings" panose="05000000000000000000" pitchFamily="2" charset="2"/>
              <a:buChar char="§"/>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ولایت‌مداری صرفاً برای فرماندهان است و شامل نیروهای ساده و جامعه </a:t>
            </a:r>
            <a:r>
              <a:rPr lang="fa-IR" sz="2400" b="1" dirty="0" smtClean="0">
                <a:solidFill>
                  <a:prstClr val="black"/>
                </a:solidFill>
                <a:cs typeface="B Nazanin" panose="00000400000000000000" pitchFamily="2" charset="-78"/>
              </a:rPr>
              <a:t>نمی‌شود؟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16823209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1319" y="755000"/>
            <a:ext cx="9232594" cy="6197851"/>
          </a:xfrm>
          <a:prstGeom prst="rect">
            <a:avLst/>
          </a:prstGeom>
          <a:noFill/>
        </p:spPr>
        <p:txBody>
          <a:bodyPr wrap="square" rtlCol="1">
            <a:spAutoFit/>
          </a:bodyPr>
          <a:lstStyle/>
          <a:p>
            <a:pPr marL="457200" indent="-457200" algn="justLow" rtl="1">
              <a:lnSpc>
                <a:spcPct val="150000"/>
              </a:lnSpc>
              <a:buFont typeface="Wingdings" panose="05000000000000000000" pitchFamily="2" charset="2"/>
              <a:buChar char="q"/>
            </a:pPr>
            <a:r>
              <a:rPr lang="fa-IR" sz="2800" dirty="0" smtClean="0">
                <a:solidFill>
                  <a:srgbClr val="C00000"/>
                </a:solidFill>
                <a:cs typeface="B Titr" panose="00000700000000000000" pitchFamily="2" charset="-78"/>
              </a:rPr>
              <a:t>نتیجه </a:t>
            </a:r>
            <a:r>
              <a:rPr lang="fa-IR" sz="2800" dirty="0" smtClean="0">
                <a:solidFill>
                  <a:srgbClr val="C00000"/>
                </a:solidFill>
                <a:cs typeface="B Titr" panose="00000700000000000000" pitchFamily="2" charset="-78"/>
              </a:rPr>
              <a:t>نهایی </a:t>
            </a:r>
          </a:p>
          <a:p>
            <a:pPr algn="justLow" rtl="1">
              <a:lnSpc>
                <a:spcPct val="150000"/>
              </a:lnSpc>
            </a:pPr>
            <a:r>
              <a:rPr lang="fa-IR" sz="2150" b="1" dirty="0">
                <a:solidFill>
                  <a:prstClr val="black"/>
                </a:solidFill>
                <a:cs typeface="B Nazanin" panose="00000400000000000000" pitchFamily="2" charset="-78"/>
              </a:rPr>
              <a:t>ولایت‌مداری و جلوگیری از نفوذ، صرفاً یک توصیۀ اخلاقی یا سیاسی نیست، بلکه یک الگوی مهندسی‌شده راهبردی برای تضمین بقا، امنیت و تعالی جامعه اسلامی است. این محور با تبدیل ولایت از مفهومی انتزاعی به محور عینی تصمیم‌گیری و عمل جمعی، دو کارکرد حیاتی را محقق می‌سازد:</a:t>
            </a:r>
          </a:p>
          <a:p>
            <a:pPr marL="342900" indent="-342900" algn="justLow" rtl="1">
              <a:lnSpc>
                <a:spcPct val="150000"/>
              </a:lnSpc>
              <a:buFont typeface="Wingdings" panose="05000000000000000000" pitchFamily="2" charset="2"/>
              <a:buChar char="§"/>
            </a:pPr>
            <a:r>
              <a:rPr lang="fa-IR" sz="2150" b="1" dirty="0" smtClean="0">
                <a:solidFill>
                  <a:prstClr val="black"/>
                </a:solidFill>
                <a:cs typeface="B Nazanin" panose="00000400000000000000" pitchFamily="2" charset="-78"/>
              </a:rPr>
              <a:t> </a:t>
            </a:r>
            <a:r>
              <a:rPr lang="fa-IR" sz="2150" b="1" dirty="0" smtClean="0">
                <a:solidFill>
                  <a:prstClr val="black"/>
                </a:solidFill>
                <a:cs typeface="B Nazanin" panose="00000400000000000000" pitchFamily="2" charset="-78"/>
              </a:rPr>
              <a:t>ایجاد </a:t>
            </a:r>
            <a:r>
              <a:rPr lang="fa-IR" sz="2150" b="1" dirty="0">
                <a:solidFill>
                  <a:prstClr val="black"/>
                </a:solidFill>
                <a:cs typeface="B Nazanin" panose="00000400000000000000" pitchFamily="2" charset="-78"/>
              </a:rPr>
              <a:t>هماهنگی حداکثری و پیشگیری از تفرقه در شرایط عادی و بحرانی، که بزرگ‌ترین مزیت رقابتی در مقابله با دشمن پراکنده است؛</a:t>
            </a:r>
          </a:p>
          <a:p>
            <a:pPr marL="342900" indent="-342900" algn="justLow" rtl="1">
              <a:lnSpc>
                <a:spcPct val="150000"/>
              </a:lnSpc>
              <a:buFont typeface="Wingdings" panose="05000000000000000000" pitchFamily="2" charset="2"/>
              <a:buChar char="§"/>
            </a:pPr>
            <a:r>
              <a:rPr lang="fa-IR" sz="2150" b="1" dirty="0" smtClean="0">
                <a:solidFill>
                  <a:prstClr val="black"/>
                </a:solidFill>
                <a:cs typeface="B Nazanin" panose="00000400000000000000" pitchFamily="2" charset="-78"/>
              </a:rPr>
              <a:t> ساخت </a:t>
            </a:r>
            <a:r>
              <a:rPr lang="fa-IR" sz="2150" b="1" dirty="0">
                <a:solidFill>
                  <a:prstClr val="black"/>
                </a:solidFill>
                <a:cs typeface="B Nazanin" panose="00000400000000000000" pitchFamily="2" charset="-78"/>
              </a:rPr>
              <a:t>یک سامانۀ پویای مصون‌سازی که نفوذ دشمن را نه فقط در مرزهای فیزیکی، بلکه در عمق فرهنگی، فکری و روانی جامعه خنثی می‌کند.</a:t>
            </a:r>
          </a:p>
          <a:p>
            <a:pPr algn="justLow" rtl="1">
              <a:lnSpc>
                <a:spcPct val="150000"/>
              </a:lnSpc>
            </a:pPr>
            <a:r>
              <a:rPr lang="fa-IR" sz="2150" b="1" dirty="0" smtClean="0">
                <a:solidFill>
                  <a:prstClr val="black"/>
                </a:solidFill>
                <a:cs typeface="B Nazanin" panose="00000400000000000000" pitchFamily="2" charset="-78"/>
              </a:rPr>
              <a:t> </a:t>
            </a:r>
            <a:r>
              <a:rPr lang="fa-IR" sz="2150" b="1" dirty="0">
                <a:solidFill>
                  <a:prstClr val="black"/>
                </a:solidFill>
                <a:cs typeface="B Nazanin" panose="00000400000000000000" pitchFamily="2" charset="-78"/>
              </a:rPr>
              <a:t>این محور زیرساخت نرم‌افزاری تمدن اسلامی را فراهم می‌کند؛ زیرساختی که امکان تبدیل تهدیدات پیچیده را به فرصتی برای نمایش کارآمدی، تاب‌آوری و پیشرفت نظام ولایی میسر می‌سازد.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20309795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6">
                                            <p:txEl>
                                              <p:pRg st="4" end="4"/>
                                            </p:txEl>
                                          </p:spTgt>
                                        </p:tgtEl>
                                        <p:attrNameLst>
                                          <p:attrName>style.visibility</p:attrName>
                                        </p:attrNameLst>
                                      </p:cBhvr>
                                      <p:to>
                                        <p:strVal val="visible"/>
                                      </p:to>
                                    </p:set>
                                    <p:animEffect transition="in" filter="fade">
                                      <p:cBhvr>
                                        <p:cTn id="56" dur="1000"/>
                                        <p:tgtEl>
                                          <p:spTgt spid="6">
                                            <p:txEl>
                                              <p:pRg st="4" end="4"/>
                                            </p:txEl>
                                          </p:spTgt>
                                        </p:tgtEl>
                                      </p:cBhvr>
                                    </p:animEffect>
                                    <p:anim calcmode="lin" valueType="num">
                                      <p:cBhvr>
                                        <p:cTn id="5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5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0"/>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1890368" y="1611054"/>
            <a:ext cx="8097645" cy="2246769"/>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محور هشتم:</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4000" b="1" dirty="0" smtClean="0">
                <a:solidFill>
                  <a:prstClr val="white"/>
                </a:solidFill>
                <a:latin typeface="IRBadr" panose="02000506000000020002" pitchFamily="2" charset="-78"/>
                <a:ea typeface="Lotus" panose="00000400000000000000" pitchFamily="2" charset="-78"/>
                <a:cs typeface="B Titr" panose="00000700000000000000" pitchFamily="2" charset="-78"/>
              </a:rPr>
              <a:t>عدالت، مردم‌داری و روحیه جهادی</a:t>
            </a:r>
            <a:endParaRPr lang="fa-IR" sz="40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endParaRPr lang="fa-IR" sz="36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291169" y="616500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128</a:t>
            </a:r>
            <a:endParaRPr lang="fa-IR" dirty="0">
              <a:solidFill>
                <a:prstClr val="black"/>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90368" y="3480937"/>
            <a:ext cx="8373182" cy="1477328"/>
          </a:xfrm>
          <a:prstGeom prst="rect">
            <a:avLst/>
          </a:prstGeom>
          <a:noFill/>
        </p:spPr>
        <p:txBody>
          <a:bodyPr wrap="square" rtlCol="1">
            <a:spAutoFit/>
          </a:bodyPr>
          <a:lstStyle/>
          <a:p>
            <a:pPr algn="ctr" rtl="1">
              <a:lnSpc>
                <a:spcPct val="200000"/>
              </a:lnSpc>
            </a:pPr>
            <a:r>
              <a:rPr lang="fa-IR" sz="2400" b="1" dirty="0">
                <a:solidFill>
                  <a:srgbClr val="FFC000">
                    <a:lumMod val="60000"/>
                    <a:lumOff val="40000"/>
                  </a:srgbClr>
                </a:solidFill>
                <a:cs typeface="B Nazanin" panose="00000400000000000000" pitchFamily="2" charset="-78"/>
              </a:rPr>
              <a:t>إِنَّ اللَّهَ يَأْمُرُ بِالْعَدْلِ وَالْإِحْسَانِ وَإِيتَاءِ ذِي الْقُرْبَى وَيَنْهَى عَنِ الْفَحْشَاءِ وَالْمُنكَرِ وَالْبَغْيِ يَعِظُكُمْ لَعَلَّكُمْ تَذَكَّرُونَ(نحل: 90).</a:t>
            </a:r>
            <a:endParaRPr lang="fa-IR" sz="2400" b="1" dirty="0" smtClean="0">
              <a:solidFill>
                <a:srgbClr val="FFC000">
                  <a:lumMod val="60000"/>
                  <a:lumOff val="40000"/>
                </a:srgbClr>
              </a:solidFill>
              <a:cs typeface="B Nazanin" panose="00000400000000000000" pitchFamily="2" charset="-78"/>
            </a:endParaRPr>
          </a:p>
        </p:txBody>
      </p:sp>
    </p:spTree>
    <p:extLst>
      <p:ext uri="{BB962C8B-B14F-4D97-AF65-F5344CB8AC3E}">
        <p14:creationId xmlns:p14="http://schemas.microsoft.com/office/powerpoint/2010/main" val="158883985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250" fill="hold"/>
                                        <p:tgtEl>
                                          <p:spTgt spid="13"/>
                                        </p:tgtEl>
                                        <p:attrNameLst>
                                          <p:attrName>ppt_w</p:attrName>
                                        </p:attrNameLst>
                                      </p:cBhvr>
                                      <p:tavLst>
                                        <p:tav tm="0">
                                          <p:val>
                                            <p:fltVal val="0"/>
                                          </p:val>
                                        </p:tav>
                                        <p:tav tm="100000">
                                          <p:val>
                                            <p:strVal val="#ppt_w"/>
                                          </p:val>
                                        </p:tav>
                                      </p:tavLst>
                                    </p:anim>
                                    <p:anim calcmode="lin" valueType="num">
                                      <p:cBhvr>
                                        <p:cTn id="8" dur="1250" fill="hold"/>
                                        <p:tgtEl>
                                          <p:spTgt spid="13"/>
                                        </p:tgtEl>
                                        <p:attrNameLst>
                                          <p:attrName>ppt_h</p:attrName>
                                        </p:attrNameLst>
                                      </p:cBhvr>
                                      <p:tavLst>
                                        <p:tav tm="0">
                                          <p:val>
                                            <p:fltVal val="0"/>
                                          </p:val>
                                        </p:tav>
                                        <p:tav tm="100000">
                                          <p:val>
                                            <p:strVal val="#ppt_h"/>
                                          </p:val>
                                        </p:tav>
                                      </p:tavLst>
                                    </p:anim>
                                    <p:anim calcmode="lin" valueType="num">
                                      <p:cBhvr>
                                        <p:cTn id="9" dur="1250" fill="hold"/>
                                        <p:tgtEl>
                                          <p:spTgt spid="13"/>
                                        </p:tgtEl>
                                        <p:attrNameLst>
                                          <p:attrName>style.rotation</p:attrName>
                                        </p:attrNameLst>
                                      </p:cBhvr>
                                      <p:tavLst>
                                        <p:tav tm="0">
                                          <p:val>
                                            <p:fltVal val="90"/>
                                          </p:val>
                                        </p:tav>
                                        <p:tav tm="100000">
                                          <p:val>
                                            <p:fltVal val="0"/>
                                          </p:val>
                                        </p:tav>
                                      </p:tavLst>
                                    </p:anim>
                                    <p:animEffect transition="in" filter="fade">
                                      <p:cBhvr>
                                        <p:cTn id="10" dur="1250"/>
                                        <p:tgtEl>
                                          <p:spTgt spid="13"/>
                                        </p:tgtEl>
                                      </p:cBhvr>
                                    </p:animEffect>
                                  </p:childTnLst>
                                </p:cTn>
                              </p:par>
                            </p:childTnLst>
                          </p:cTn>
                        </p:par>
                        <p:par>
                          <p:cTn id="11" fill="hold">
                            <p:stCondLst>
                              <p:cond delay="1250"/>
                            </p:stCondLst>
                            <p:childTnLst>
                              <p:par>
                                <p:cTn id="12" presetID="10"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17">
                                            <p:txEl>
                                              <p:pRg st="0" end="0"/>
                                            </p:txEl>
                                          </p:spTgt>
                                        </p:tgtEl>
                                        <p:attrNameLst>
                                          <p:attrName>style.visibility</p:attrName>
                                        </p:attrNameLst>
                                      </p:cBhvr>
                                      <p:to>
                                        <p:strVal val="visible"/>
                                      </p:to>
                                    </p:set>
                                    <p:animEffect transition="in" filter="wipe(down)">
                                      <p:cBhvr>
                                        <p:cTn id="27" dur="580">
                                          <p:stCondLst>
                                            <p:cond delay="0"/>
                                          </p:stCondLst>
                                        </p:cTn>
                                        <p:tgtEl>
                                          <p:spTgt spid="17">
                                            <p:txEl>
                                              <p:pRg st="0" end="0"/>
                                            </p:txEl>
                                          </p:spTgt>
                                        </p:tgtEl>
                                      </p:cBhvr>
                                    </p:animEffect>
                                    <p:anim calcmode="lin" valueType="num">
                                      <p:cBhvr>
                                        <p:cTn id="28" dur="1822" tmFilter="0,0; 0.14,0.36; 0.43,0.73; 0.71,0.91; 1.0,1.0">
                                          <p:stCondLst>
                                            <p:cond delay="0"/>
                                          </p:stCondLst>
                                        </p:cTn>
                                        <p:tgtEl>
                                          <p:spTgt spid="17">
                                            <p:txEl>
                                              <p:pRg st="0" end="0"/>
                                            </p:txEl>
                                          </p:spTgt>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7">
                                            <p:txEl>
                                              <p:pRg st="0" end="0"/>
                                            </p:txEl>
                                          </p:spTgt>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7">
                                            <p:txEl>
                                              <p:pRg st="0" end="0"/>
                                            </p:txEl>
                                          </p:spTgt>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7">
                                            <p:txEl>
                                              <p:pRg st="0" end="0"/>
                                            </p:txEl>
                                          </p:spTgt>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7">
                                            <p:txEl>
                                              <p:pRg st="0" end="0"/>
                                            </p:txEl>
                                          </p:spTgt>
                                        </p:tgtEl>
                                        <p:attrNameLst>
                                          <p:attrName>ppt_y</p:attrName>
                                        </p:attrNameLst>
                                      </p:cBhvr>
                                      <p:tavLst>
                                        <p:tav tm="0" fmla="#ppt_y-sin(pi*$)/81">
                                          <p:val>
                                            <p:fltVal val="0"/>
                                          </p:val>
                                        </p:tav>
                                        <p:tav tm="100000">
                                          <p:val>
                                            <p:fltVal val="1"/>
                                          </p:val>
                                        </p:tav>
                                      </p:tavLst>
                                    </p:anim>
                                    <p:animScale>
                                      <p:cBhvr>
                                        <p:cTn id="33" dur="26">
                                          <p:stCondLst>
                                            <p:cond delay="650"/>
                                          </p:stCondLst>
                                        </p:cTn>
                                        <p:tgtEl>
                                          <p:spTgt spid="17">
                                            <p:txEl>
                                              <p:pRg st="0" end="0"/>
                                            </p:txEl>
                                          </p:spTgt>
                                        </p:tgtEl>
                                      </p:cBhvr>
                                      <p:to x="100000" y="60000"/>
                                    </p:animScale>
                                    <p:animScale>
                                      <p:cBhvr>
                                        <p:cTn id="34" dur="166" decel="50000">
                                          <p:stCondLst>
                                            <p:cond delay="676"/>
                                          </p:stCondLst>
                                        </p:cTn>
                                        <p:tgtEl>
                                          <p:spTgt spid="17">
                                            <p:txEl>
                                              <p:pRg st="0" end="0"/>
                                            </p:txEl>
                                          </p:spTgt>
                                        </p:tgtEl>
                                      </p:cBhvr>
                                      <p:to x="100000" y="100000"/>
                                    </p:animScale>
                                    <p:animScale>
                                      <p:cBhvr>
                                        <p:cTn id="35" dur="26">
                                          <p:stCondLst>
                                            <p:cond delay="1312"/>
                                          </p:stCondLst>
                                        </p:cTn>
                                        <p:tgtEl>
                                          <p:spTgt spid="17">
                                            <p:txEl>
                                              <p:pRg st="0" end="0"/>
                                            </p:txEl>
                                          </p:spTgt>
                                        </p:tgtEl>
                                      </p:cBhvr>
                                      <p:to x="100000" y="80000"/>
                                    </p:animScale>
                                    <p:animScale>
                                      <p:cBhvr>
                                        <p:cTn id="36" dur="166" decel="50000">
                                          <p:stCondLst>
                                            <p:cond delay="1338"/>
                                          </p:stCondLst>
                                        </p:cTn>
                                        <p:tgtEl>
                                          <p:spTgt spid="17">
                                            <p:txEl>
                                              <p:pRg st="0" end="0"/>
                                            </p:txEl>
                                          </p:spTgt>
                                        </p:tgtEl>
                                      </p:cBhvr>
                                      <p:to x="100000" y="100000"/>
                                    </p:animScale>
                                    <p:animScale>
                                      <p:cBhvr>
                                        <p:cTn id="37" dur="26">
                                          <p:stCondLst>
                                            <p:cond delay="1642"/>
                                          </p:stCondLst>
                                        </p:cTn>
                                        <p:tgtEl>
                                          <p:spTgt spid="17">
                                            <p:txEl>
                                              <p:pRg st="0" end="0"/>
                                            </p:txEl>
                                          </p:spTgt>
                                        </p:tgtEl>
                                      </p:cBhvr>
                                      <p:to x="100000" y="90000"/>
                                    </p:animScale>
                                    <p:animScale>
                                      <p:cBhvr>
                                        <p:cTn id="38" dur="166" decel="50000">
                                          <p:stCondLst>
                                            <p:cond delay="1668"/>
                                          </p:stCondLst>
                                        </p:cTn>
                                        <p:tgtEl>
                                          <p:spTgt spid="17">
                                            <p:txEl>
                                              <p:pRg st="0" end="0"/>
                                            </p:txEl>
                                          </p:spTgt>
                                        </p:tgtEl>
                                      </p:cBhvr>
                                      <p:to x="100000" y="100000"/>
                                    </p:animScale>
                                    <p:animScale>
                                      <p:cBhvr>
                                        <p:cTn id="39" dur="26">
                                          <p:stCondLst>
                                            <p:cond delay="1808"/>
                                          </p:stCondLst>
                                        </p:cTn>
                                        <p:tgtEl>
                                          <p:spTgt spid="17">
                                            <p:txEl>
                                              <p:pRg st="0" end="0"/>
                                            </p:txEl>
                                          </p:spTgt>
                                        </p:tgtEl>
                                      </p:cBhvr>
                                      <p:to x="100000" y="95000"/>
                                    </p:animScale>
                                    <p:animScale>
                                      <p:cBhvr>
                                        <p:cTn id="40" dur="166" decel="50000">
                                          <p:stCondLst>
                                            <p:cond delay="1834"/>
                                          </p:stCondLst>
                                        </p:cTn>
                                        <p:tgtEl>
                                          <p:spTgt spid="17">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8928" y="-6394"/>
            <a:ext cx="6870948" cy="86558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74762" y="1415012"/>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pic>
        <p:nvPicPr>
          <p:cNvPr id="18" name="Picture 17">
            <a:extLst>
              <a:ext uri="{FF2B5EF4-FFF2-40B4-BE49-F238E27FC236}">
                <a16:creationId xmlns:a16="http://schemas.microsoft.com/office/drawing/2014/main" xmlns="" id="{0FE4655C-EDE1-7DC0-CF01-E3E7CB3B1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8927" y="5830901"/>
            <a:ext cx="6887263" cy="882933"/>
          </a:xfrm>
          <a:prstGeom prst="rect">
            <a:avLst/>
          </a:prstGeom>
        </p:spPr>
      </p:pic>
      <p:pic>
        <p:nvPicPr>
          <p:cNvPr id="19" name="Picture 18">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33" y="5395015"/>
            <a:ext cx="1331294" cy="1379017"/>
          </a:xfrm>
          <a:prstGeom prst="rect">
            <a:avLst/>
          </a:prstGeom>
        </p:spPr>
      </p:pic>
      <p:pic>
        <p:nvPicPr>
          <p:cNvPr id="20" name="Picture 19">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29875" y="5522210"/>
            <a:ext cx="1331294" cy="1379017"/>
          </a:xfrm>
          <a:prstGeom prst="rect">
            <a:avLst/>
          </a:prstGeom>
        </p:spPr>
      </p:pic>
      <p:pic>
        <p:nvPicPr>
          <p:cNvPr id="21" name="Picture 20">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651" y="-6394"/>
            <a:ext cx="1331294" cy="1379017"/>
          </a:xfrm>
          <a:prstGeom prst="rect">
            <a:avLst/>
          </a:prstGeom>
        </p:spPr>
      </p:pic>
      <p:pic>
        <p:nvPicPr>
          <p:cNvPr id="22" name="Picture 2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7722" y="-165342"/>
            <a:ext cx="1331294" cy="1379017"/>
          </a:xfrm>
          <a:prstGeom prst="rect">
            <a:avLst/>
          </a:prstGeom>
        </p:spPr>
      </p:pic>
      <p:sp>
        <p:nvSpPr>
          <p:cNvPr id="24" name="TextBox 23">
            <a:extLst>
              <a:ext uri="{FF2B5EF4-FFF2-40B4-BE49-F238E27FC236}">
                <a16:creationId xmlns:a16="http://schemas.microsoft.com/office/drawing/2014/main" xmlns="" id="{9F6F0F3F-0E25-84C7-8212-BE0B2481A4DD}"/>
              </a:ext>
            </a:extLst>
          </p:cNvPr>
          <p:cNvSpPr txBox="1"/>
          <p:nvPr/>
        </p:nvSpPr>
        <p:spPr>
          <a:xfrm rot="16200000">
            <a:off x="-1480268" y="3009883"/>
            <a:ext cx="3938749" cy="400110"/>
          </a:xfrm>
          <a:prstGeom prst="rect">
            <a:avLst/>
          </a:prstGeom>
          <a:noFill/>
        </p:spPr>
        <p:txBody>
          <a:bodyPr wrap="square" rtlCol="1">
            <a:spAutoFit/>
          </a:bodyPr>
          <a:lstStyle/>
          <a:p>
            <a:pPr algn="ctr" rtl="1"/>
            <a:r>
              <a:rPr lang="fa-IR" sz="2000" dirty="0" smtClean="0">
                <a:solidFill>
                  <a:srgbClr val="C00000"/>
                </a:solidFill>
                <a:cs typeface="B Titr" panose="00000700000000000000" pitchFamily="2" charset="-78"/>
              </a:rPr>
              <a:t>عدالت، مردم‌داری، روحیه جهادی</a:t>
            </a:r>
          </a:p>
        </p:txBody>
      </p:sp>
      <p:pic>
        <p:nvPicPr>
          <p:cNvPr id="2" name="Picture 1"/>
          <p:cNvPicPr>
            <a:picLocks noChangeAspect="1"/>
          </p:cNvPicPr>
          <p:nvPr/>
        </p:nvPicPr>
        <p:blipFill>
          <a:blip r:embed="rId6"/>
          <a:stretch>
            <a:fillRect/>
          </a:stretch>
        </p:blipFill>
        <p:spPr>
          <a:xfrm>
            <a:off x="1025697" y="1026795"/>
            <a:ext cx="7574972" cy="4490854"/>
          </a:xfrm>
          <a:prstGeom prst="rect">
            <a:avLst/>
          </a:prstGeom>
        </p:spPr>
      </p:pic>
      <p:sp>
        <p:nvSpPr>
          <p:cNvPr id="14" name="TextBox 13">
            <a:extLst>
              <a:ext uri="{FF2B5EF4-FFF2-40B4-BE49-F238E27FC236}">
                <a16:creationId xmlns:a16="http://schemas.microsoft.com/office/drawing/2014/main" xmlns="" id="{9F6F0F3F-0E25-84C7-8212-BE0B2481A4DD}"/>
              </a:ext>
            </a:extLst>
          </p:cNvPr>
          <p:cNvSpPr txBox="1"/>
          <p:nvPr/>
        </p:nvSpPr>
        <p:spPr>
          <a:xfrm>
            <a:off x="1037288" y="241734"/>
            <a:ext cx="7395276" cy="369332"/>
          </a:xfrm>
          <a:prstGeom prst="rect">
            <a:avLst/>
          </a:prstGeom>
          <a:noFill/>
        </p:spPr>
        <p:txBody>
          <a:bodyPr wrap="square" rtlCol="1">
            <a:spAutoFit/>
          </a:bodyPr>
          <a:lstStyle/>
          <a:p>
            <a:pPr algn="ctr" rtl="1"/>
            <a:r>
              <a:rPr lang="fa-IR" dirty="0" smtClean="0">
                <a:solidFill>
                  <a:prstClr val="white">
                    <a:lumMod val="95000"/>
                  </a:prstClr>
                </a:solidFill>
                <a:cs typeface="B Titr" panose="00000700000000000000" pitchFamily="2" charset="-78"/>
              </a:rPr>
              <a:t>نقشه راه </a:t>
            </a:r>
            <a:r>
              <a:rPr lang="fa-IR" dirty="0">
                <a:solidFill>
                  <a:prstClr val="white">
                    <a:lumMod val="95000"/>
                  </a:prstClr>
                </a:solidFill>
                <a:cs typeface="B Titr" panose="00000700000000000000" pitchFamily="2" charset="-78"/>
              </a:rPr>
              <a:t>قرآنی  برای  مدیریت شرایط </a:t>
            </a:r>
            <a:r>
              <a:rPr lang="fa-IR" dirty="0" smtClean="0">
                <a:solidFill>
                  <a:prstClr val="white">
                    <a:lumMod val="95000"/>
                  </a:prstClr>
                </a:solidFill>
                <a:cs typeface="B Titr" panose="00000700000000000000" pitchFamily="2" charset="-78"/>
              </a:rPr>
              <a:t>جنگ، تهدید</a:t>
            </a:r>
            <a:r>
              <a:rPr lang="fa-IR" dirty="0">
                <a:solidFill>
                  <a:prstClr val="white">
                    <a:lumMod val="95000"/>
                  </a:prstClr>
                </a:solidFill>
                <a:cs typeface="B Titr" panose="00000700000000000000" pitchFamily="2" charset="-78"/>
              </a:rPr>
              <a:t>، بحران و </a:t>
            </a:r>
            <a:r>
              <a:rPr lang="fa-IR" dirty="0" smtClean="0">
                <a:solidFill>
                  <a:prstClr val="white">
                    <a:lumMod val="95000"/>
                  </a:prstClr>
                </a:solidFill>
                <a:cs typeface="B Titr" panose="00000700000000000000" pitchFamily="2" charset="-78"/>
              </a:rPr>
              <a:t>فتنه</a:t>
            </a:r>
            <a:endParaRPr lang="fa-IR" sz="4000" dirty="0">
              <a:solidFill>
                <a:prstClr val="white">
                  <a:lumMod val="95000"/>
                </a:prstClr>
              </a:solidFill>
              <a:cs typeface="B Titr" panose="00000700000000000000" pitchFamily="2" charset="-78"/>
            </a:endParaRPr>
          </a:p>
        </p:txBody>
      </p:sp>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95157" y="6419553"/>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129</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23173928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6232475"/>
          </a:xfrm>
          <a:prstGeom prst="rect">
            <a:avLst/>
          </a:prstGeom>
          <a:noFill/>
        </p:spPr>
        <p:txBody>
          <a:bodyPr wrap="square" rtlCol="1">
            <a:spAutoFit/>
          </a:bodyPr>
          <a:lstStyle/>
          <a:p>
            <a:pPr algn="justLow" rtl="1">
              <a:lnSpc>
                <a:spcPct val="150000"/>
              </a:lnSpc>
            </a:pPr>
            <a:r>
              <a:rPr lang="fa-IR" sz="2000" dirty="0" smtClean="0">
                <a:solidFill>
                  <a:srgbClr val="C00000"/>
                </a:solidFill>
                <a:cs typeface="B Titr" panose="00000700000000000000" pitchFamily="2" charset="-78"/>
              </a:rPr>
              <a:t>الف. </a:t>
            </a:r>
            <a:r>
              <a:rPr lang="fa-IR" sz="2000" dirty="0">
                <a:solidFill>
                  <a:srgbClr val="C00000"/>
                </a:solidFill>
                <a:cs typeface="B Titr" panose="00000700000000000000" pitchFamily="2" charset="-78"/>
              </a:rPr>
              <a:t>ضرورت میدانی: پیچیدگی بی‌سابقه جنگ شناختی</a:t>
            </a:r>
          </a:p>
          <a:p>
            <a:pPr marL="342900" indent="-342900" algn="justLow" rtl="1">
              <a:lnSpc>
                <a:spcPct val="150000"/>
              </a:lnSpc>
              <a:buFont typeface="Wingdings" panose="05000000000000000000" pitchFamily="2" charset="2"/>
              <a:buChar char="q"/>
            </a:pPr>
            <a:r>
              <a:rPr lang="fa-IR" sz="1900" b="1" dirty="0" smtClean="0">
                <a:solidFill>
                  <a:prstClr val="black"/>
                </a:solidFill>
                <a:cs typeface="B Nazanin" panose="00000400000000000000" pitchFamily="2" charset="-78"/>
              </a:rPr>
              <a:t>    </a:t>
            </a:r>
            <a:r>
              <a:rPr lang="fa-IR" sz="1900" b="1" dirty="0">
                <a:solidFill>
                  <a:prstClr val="black"/>
                </a:solidFill>
                <a:cs typeface="B Nazanin" panose="00000400000000000000" pitchFamily="2" charset="-78"/>
              </a:rPr>
              <a:t>درک استراتژیک جدید دشمن: عبور از «فروپاشی سخت» به «فرسایش درونی».</a:t>
            </a:r>
          </a:p>
          <a:p>
            <a:pPr marL="342900" indent="-342900" algn="justLow" rtl="1">
              <a:lnSpc>
                <a:spcPct val="150000"/>
              </a:lnSpc>
              <a:buFont typeface="Wingdings" panose="05000000000000000000" pitchFamily="2" charset="2"/>
              <a:buChar char="q"/>
            </a:pPr>
            <a:r>
              <a:rPr lang="fa-IR" sz="1900" b="1" dirty="0" smtClean="0">
                <a:solidFill>
                  <a:prstClr val="black"/>
                </a:solidFill>
                <a:cs typeface="B Nazanin" panose="00000400000000000000" pitchFamily="2" charset="-78"/>
              </a:rPr>
              <a:t>    </a:t>
            </a:r>
            <a:r>
              <a:rPr lang="fa-IR" sz="1900" b="1" dirty="0">
                <a:solidFill>
                  <a:prstClr val="black"/>
                </a:solidFill>
                <a:cs typeface="B Nazanin" panose="00000400000000000000" pitchFamily="2" charset="-78"/>
              </a:rPr>
              <a:t>تغییر کامل محور تمرکز دشمن:</a:t>
            </a:r>
          </a:p>
          <a:p>
            <a:pPr marL="800100" lvl="1" indent="-342900" algn="r" rtl="1">
              <a:lnSpc>
                <a:spcPct val="150000"/>
              </a:lnSpc>
              <a:buFont typeface="Wingdings" panose="05000000000000000000" pitchFamily="2" charset="2"/>
              <a:buChar char="§"/>
            </a:pPr>
            <a:r>
              <a:rPr lang="fa-IR" sz="1900" b="1" dirty="0" smtClean="0">
                <a:solidFill>
                  <a:prstClr val="black"/>
                </a:solidFill>
                <a:cs typeface="B Nazanin" panose="00000400000000000000" pitchFamily="2" charset="-78"/>
              </a:rPr>
              <a:t>از </a:t>
            </a:r>
            <a:r>
              <a:rPr lang="fa-IR" sz="1900" b="1" dirty="0">
                <a:solidFill>
                  <a:prstClr val="black"/>
                </a:solidFill>
                <a:cs typeface="B Nazanin" panose="00000400000000000000" pitchFamily="2" charset="-78"/>
              </a:rPr>
              <a:t>حمله مستقیم </a:t>
            </a:r>
            <a:r>
              <a:rPr lang="fa-IR" sz="1900" b="1" dirty="0" smtClean="0">
                <a:solidFill>
                  <a:prstClr val="black"/>
                </a:solidFill>
                <a:cs typeface="B Nazanin" panose="00000400000000000000" pitchFamily="2" charset="-78"/>
              </a:rPr>
              <a:t>                    به </a:t>
            </a:r>
            <a:r>
              <a:rPr lang="fa-IR" sz="1900" b="1" dirty="0">
                <a:solidFill>
                  <a:prstClr val="black"/>
                </a:solidFill>
                <a:cs typeface="B Nazanin" panose="00000400000000000000" pitchFamily="2" charset="-78"/>
              </a:rPr>
              <a:t>اختلال در محاسبات.</a:t>
            </a:r>
          </a:p>
          <a:p>
            <a:pPr marL="800100" lvl="1" indent="-342900" algn="r" rtl="1">
              <a:lnSpc>
                <a:spcPct val="150000"/>
              </a:lnSpc>
              <a:buFont typeface="Wingdings" panose="05000000000000000000" pitchFamily="2" charset="2"/>
              <a:buChar char="§"/>
            </a:pPr>
            <a:r>
              <a:rPr lang="fa-IR" sz="1900" b="1" dirty="0" smtClean="0">
                <a:solidFill>
                  <a:prstClr val="black"/>
                </a:solidFill>
                <a:cs typeface="B Nazanin" panose="00000400000000000000" pitchFamily="2" charset="-78"/>
              </a:rPr>
              <a:t>از </a:t>
            </a:r>
            <a:r>
              <a:rPr lang="fa-IR" sz="1900" b="1" dirty="0">
                <a:solidFill>
                  <a:prstClr val="black"/>
                </a:solidFill>
                <a:cs typeface="B Nazanin" panose="00000400000000000000" pitchFamily="2" charset="-78"/>
              </a:rPr>
              <a:t>اشغال سرزمین </a:t>
            </a:r>
            <a:r>
              <a:rPr lang="fa-IR" sz="1900" b="1" dirty="0" smtClean="0">
                <a:solidFill>
                  <a:prstClr val="black"/>
                </a:solidFill>
                <a:cs typeface="B Nazanin" panose="00000400000000000000" pitchFamily="2" charset="-78"/>
              </a:rPr>
              <a:t>                  </a:t>
            </a:r>
            <a:r>
              <a:rPr lang="fa-IR" sz="1900" b="1" dirty="0">
                <a:solidFill>
                  <a:prstClr val="black"/>
                </a:solidFill>
                <a:cs typeface="B Nazanin" panose="00000400000000000000" pitchFamily="2" charset="-78"/>
              </a:rPr>
              <a:t>به تسخیر ذهن و دل.</a:t>
            </a:r>
          </a:p>
          <a:p>
            <a:pPr marL="800100" lvl="1" indent="-342900" algn="r" rtl="1">
              <a:lnSpc>
                <a:spcPct val="150000"/>
              </a:lnSpc>
              <a:buFont typeface="Wingdings" panose="05000000000000000000" pitchFamily="2" charset="2"/>
              <a:buChar char="§"/>
            </a:pPr>
            <a:r>
              <a:rPr lang="fa-IR" sz="1900" b="1" dirty="0" smtClean="0">
                <a:solidFill>
                  <a:prstClr val="black"/>
                </a:solidFill>
                <a:cs typeface="B Nazanin" panose="00000400000000000000" pitchFamily="2" charset="-78"/>
              </a:rPr>
              <a:t>از </a:t>
            </a:r>
            <a:r>
              <a:rPr lang="fa-IR" sz="1900" b="1" dirty="0">
                <a:solidFill>
                  <a:prstClr val="black"/>
                </a:solidFill>
                <a:cs typeface="B Nazanin" panose="00000400000000000000" pitchFamily="2" charset="-78"/>
              </a:rPr>
              <a:t>براندازی سریع </a:t>
            </a:r>
            <a:r>
              <a:rPr lang="fa-IR" sz="1900" b="1" dirty="0" smtClean="0">
                <a:solidFill>
                  <a:prstClr val="black"/>
                </a:solidFill>
                <a:cs typeface="B Nazanin" panose="00000400000000000000" pitchFamily="2" charset="-78"/>
              </a:rPr>
              <a:t>                   </a:t>
            </a:r>
            <a:r>
              <a:rPr lang="fa-IR" sz="1900" b="1" dirty="0">
                <a:solidFill>
                  <a:prstClr val="black"/>
                </a:solidFill>
                <a:cs typeface="B Nazanin" panose="00000400000000000000" pitchFamily="2" charset="-78"/>
              </a:rPr>
              <a:t>به فرسایش تدریجی.</a:t>
            </a:r>
          </a:p>
          <a:p>
            <a:pPr marL="342900" indent="-342900" algn="justLow" rtl="1">
              <a:lnSpc>
                <a:spcPct val="150000"/>
              </a:lnSpc>
              <a:buFont typeface="Wingdings" panose="05000000000000000000" pitchFamily="2" charset="2"/>
              <a:buChar char="q"/>
            </a:pPr>
            <a:r>
              <a:rPr lang="fa-IR" sz="1900" b="1" dirty="0" smtClean="0">
                <a:solidFill>
                  <a:prstClr val="black"/>
                </a:solidFill>
                <a:cs typeface="B Nazanin" panose="00000400000000000000" pitchFamily="2" charset="-78"/>
              </a:rPr>
              <a:t>    </a:t>
            </a:r>
            <a:r>
              <a:rPr lang="fa-IR" sz="1900" b="1" dirty="0">
                <a:solidFill>
                  <a:prstClr val="black"/>
                </a:solidFill>
                <a:cs typeface="B Nazanin" panose="00000400000000000000" pitchFamily="2" charset="-78"/>
              </a:rPr>
              <a:t>ابعاد جنگ ترکیبی (هم‌زمان و درهم‌تنیده):</a:t>
            </a:r>
          </a:p>
          <a:p>
            <a:pPr marL="800100" lvl="1" indent="-342900" algn="justLow" rtl="1">
              <a:lnSpc>
                <a:spcPct val="150000"/>
              </a:lnSpc>
              <a:buFont typeface="Wingdings" panose="05000000000000000000" pitchFamily="2" charset="2"/>
              <a:buChar char="§"/>
            </a:pPr>
            <a:r>
              <a:rPr lang="fa-IR" sz="1900" b="1" dirty="0" smtClean="0">
                <a:solidFill>
                  <a:prstClr val="black"/>
                </a:solidFill>
                <a:cs typeface="B Nazanin" panose="00000400000000000000" pitchFamily="2" charset="-78"/>
              </a:rPr>
              <a:t>اقتصادی</a:t>
            </a:r>
            <a:r>
              <a:rPr lang="fa-IR" sz="1900" b="1" dirty="0">
                <a:solidFill>
                  <a:prstClr val="black"/>
                </a:solidFill>
                <a:cs typeface="B Nazanin" panose="00000400000000000000" pitchFamily="2" charset="-78"/>
              </a:rPr>
              <a:t>: تحریم و فشار معیشتی.</a:t>
            </a:r>
          </a:p>
          <a:p>
            <a:pPr marL="800100" lvl="1" indent="-342900" algn="justLow" rtl="1">
              <a:lnSpc>
                <a:spcPct val="150000"/>
              </a:lnSpc>
              <a:buFont typeface="Wingdings" panose="05000000000000000000" pitchFamily="2" charset="2"/>
              <a:buChar char="§"/>
            </a:pPr>
            <a:r>
              <a:rPr lang="fa-IR" sz="1900" b="1" dirty="0" smtClean="0">
                <a:solidFill>
                  <a:prstClr val="black"/>
                </a:solidFill>
                <a:cs typeface="B Nazanin" panose="00000400000000000000" pitchFamily="2" charset="-78"/>
              </a:rPr>
              <a:t>شناختی </a:t>
            </a:r>
            <a:r>
              <a:rPr lang="fa-IR" sz="1900" b="1" dirty="0">
                <a:solidFill>
                  <a:prstClr val="black"/>
                </a:solidFill>
                <a:cs typeface="B Nazanin" panose="00000400000000000000" pitchFamily="2" charset="-78"/>
              </a:rPr>
              <a:t>و رسانه‌ای: تحریف واقعیت و شبهه‌افکنی.</a:t>
            </a:r>
          </a:p>
          <a:p>
            <a:pPr marL="800100" lvl="1" indent="-342900" algn="justLow" rtl="1">
              <a:lnSpc>
                <a:spcPct val="150000"/>
              </a:lnSpc>
              <a:buFont typeface="Wingdings" panose="05000000000000000000" pitchFamily="2" charset="2"/>
              <a:buChar char="§"/>
            </a:pPr>
            <a:r>
              <a:rPr lang="fa-IR" sz="1900" b="1" dirty="0" smtClean="0">
                <a:solidFill>
                  <a:prstClr val="black"/>
                </a:solidFill>
                <a:cs typeface="B Nazanin" panose="00000400000000000000" pitchFamily="2" charset="-78"/>
              </a:rPr>
              <a:t>اجتماعی</a:t>
            </a:r>
            <a:r>
              <a:rPr lang="fa-IR" sz="1900" b="1" dirty="0">
                <a:solidFill>
                  <a:prstClr val="black"/>
                </a:solidFill>
                <a:cs typeface="B Nazanin" panose="00000400000000000000" pitchFamily="2" charset="-78"/>
              </a:rPr>
              <a:t>: دوقطبی‌سازی و تضعیف انسجام.</a:t>
            </a:r>
          </a:p>
          <a:p>
            <a:pPr marL="800100" lvl="1" indent="-342900" algn="justLow" rtl="1">
              <a:lnSpc>
                <a:spcPct val="150000"/>
              </a:lnSpc>
              <a:buFont typeface="Wingdings" panose="05000000000000000000" pitchFamily="2" charset="2"/>
              <a:buChar char="§"/>
            </a:pPr>
            <a:r>
              <a:rPr lang="fa-IR" sz="1900" b="1" dirty="0" smtClean="0">
                <a:solidFill>
                  <a:prstClr val="black"/>
                </a:solidFill>
                <a:cs typeface="B Nazanin" panose="00000400000000000000" pitchFamily="2" charset="-78"/>
              </a:rPr>
              <a:t>امنیتی</a:t>
            </a:r>
            <a:r>
              <a:rPr lang="fa-IR" sz="1900" b="1" dirty="0">
                <a:solidFill>
                  <a:prstClr val="black"/>
                </a:solidFill>
                <a:cs typeface="B Nazanin" panose="00000400000000000000" pitchFamily="2" charset="-78"/>
              </a:rPr>
              <a:t>: عملیات نفوذ و شبکه‌سازی.</a:t>
            </a:r>
          </a:p>
          <a:p>
            <a:pPr marL="800100" lvl="1" indent="-342900" algn="justLow" rtl="1">
              <a:lnSpc>
                <a:spcPct val="150000"/>
              </a:lnSpc>
              <a:buFont typeface="Wingdings" panose="05000000000000000000" pitchFamily="2" charset="2"/>
              <a:buChar char="§"/>
            </a:pPr>
            <a:r>
              <a:rPr lang="fa-IR" sz="1900" b="1" dirty="0" smtClean="0">
                <a:solidFill>
                  <a:prstClr val="black"/>
                </a:solidFill>
                <a:cs typeface="B Nazanin" panose="00000400000000000000" pitchFamily="2" charset="-78"/>
              </a:rPr>
              <a:t>هویتی</a:t>
            </a:r>
            <a:r>
              <a:rPr lang="fa-IR" sz="1900" b="1" dirty="0">
                <a:solidFill>
                  <a:prstClr val="black"/>
                </a:solidFill>
                <a:cs typeface="B Nazanin" panose="00000400000000000000" pitchFamily="2" charset="-78"/>
              </a:rPr>
              <a:t>: تضعیف ایمان و بی‌اعتبارسازی انقلاب.</a:t>
            </a:r>
          </a:p>
          <a:p>
            <a:pPr marL="342900" indent="-342900" algn="justLow" rtl="1">
              <a:lnSpc>
                <a:spcPct val="150000"/>
              </a:lnSpc>
              <a:buFont typeface="Wingdings" panose="05000000000000000000" pitchFamily="2" charset="2"/>
              <a:buChar char="q"/>
            </a:pPr>
            <a:r>
              <a:rPr lang="fa-IR" sz="1900" b="1" dirty="0" smtClean="0">
                <a:solidFill>
                  <a:prstClr val="black"/>
                </a:solidFill>
                <a:cs typeface="B Nazanin" panose="00000400000000000000" pitchFamily="2" charset="-78"/>
              </a:rPr>
              <a:t>    </a:t>
            </a:r>
            <a:r>
              <a:rPr lang="fa-IR" sz="1900" b="1" dirty="0">
                <a:solidFill>
                  <a:prstClr val="black"/>
                </a:solidFill>
                <a:cs typeface="B Nazanin" panose="00000400000000000000" pitchFamily="2" charset="-78"/>
              </a:rPr>
              <a:t>ضرورت راهبردی: مدیریت سنتی و واکنشی در برابر این پیچیدگی ناکارآمد است. نیاز به یک «منظومه هدایت‌گرِ الهی و یکپارچه» برای اداره هماهنگ این میدان‌ها ضرورتی اجتناب‌ناپذیر است</a:t>
            </a:r>
            <a:r>
              <a:rPr lang="fa-IR" sz="1900" b="1" dirty="0" smtClean="0">
                <a:solidFill>
                  <a:prstClr val="black"/>
                </a:solidFill>
                <a:cs typeface="B Nazanin" panose="00000400000000000000" pitchFamily="2" charset="-78"/>
              </a:rPr>
              <a:t>.</a:t>
            </a:r>
            <a:endParaRPr lang="fa-IR" sz="205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18042" y="-6395"/>
            <a:ext cx="6963972" cy="761395"/>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89629" y="105751"/>
            <a:ext cx="5526741" cy="461665"/>
          </a:xfrm>
          <a:prstGeom prst="rect">
            <a:avLst/>
          </a:prstGeom>
          <a:noFill/>
        </p:spPr>
        <p:txBody>
          <a:bodyPr wrap="square" rtlCol="1">
            <a:spAutoFit/>
          </a:bodyPr>
          <a:lstStyle/>
          <a:p>
            <a:pPr algn="ctr" rtl="1"/>
            <a:r>
              <a:rPr lang="fa-IR" sz="2400" dirty="0">
                <a:solidFill>
                  <a:prstClr val="white">
                    <a:lumMod val="95000"/>
                  </a:prstClr>
                </a:solidFill>
                <a:cs typeface="B Titr" panose="00000700000000000000" pitchFamily="2" charset="-78"/>
              </a:rPr>
              <a:t>ضرورت رجوع به قرآن در نبرد ذهن‌ها و دل‌ها</a:t>
            </a:r>
            <a:endParaRPr lang="fa-IR" sz="4400" dirty="0">
              <a:solidFill>
                <a:prstClr val="white">
                  <a:lumMod val="95000"/>
                </a:prstClr>
              </a:solidFill>
              <a:cs typeface="B Titr" panose="00000700000000000000" pitchFamily="2" charset="-78"/>
            </a:endParaRPr>
          </a:p>
        </p:txBody>
      </p:sp>
      <p:sp>
        <p:nvSpPr>
          <p:cNvPr id="3" name="Left Arrow 2"/>
          <p:cNvSpPr/>
          <p:nvPr/>
        </p:nvSpPr>
        <p:spPr>
          <a:xfrm>
            <a:off x="6096000" y="2282408"/>
            <a:ext cx="791570" cy="222276"/>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Left Arrow 15"/>
          <p:cNvSpPr/>
          <p:nvPr/>
        </p:nvSpPr>
        <p:spPr>
          <a:xfrm>
            <a:off x="6136942" y="2714657"/>
            <a:ext cx="791570" cy="222276"/>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Left Arrow 16"/>
          <p:cNvSpPr/>
          <p:nvPr/>
        </p:nvSpPr>
        <p:spPr>
          <a:xfrm>
            <a:off x="6096000" y="3123630"/>
            <a:ext cx="791570" cy="222276"/>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17466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Effect transition="in" filter="fade">
                                      <p:cBhvr>
                                        <p:cTn id="23" dur="1000"/>
                                        <p:tgtEl>
                                          <p:spTgt spid="6">
                                            <p:txEl>
                                              <p:pRg st="1" end="1"/>
                                            </p:txEl>
                                          </p:spTgt>
                                        </p:tgtEl>
                                      </p:cBhvr>
                                    </p:animEffect>
                                    <p:anim calcmode="lin" valueType="num">
                                      <p:cBhvr>
                                        <p:cTn id="24"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 calcmode="lin" valueType="num">
                                      <p:cBhvr additive="base">
                                        <p:cTn id="30"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3" end="3"/>
                                            </p:txEl>
                                          </p:spTgt>
                                        </p:tgtEl>
                                        <p:attrNameLst>
                                          <p:attrName>style.visibility</p:attrName>
                                        </p:attrNameLst>
                                      </p:cBhvr>
                                      <p:to>
                                        <p:strVal val="visible"/>
                                      </p:to>
                                    </p:set>
                                    <p:animEffect transition="in" filter="fade">
                                      <p:cBhvr>
                                        <p:cTn id="36" dur="1000"/>
                                        <p:tgtEl>
                                          <p:spTgt spid="6">
                                            <p:txEl>
                                              <p:pRg st="3" end="3"/>
                                            </p:txEl>
                                          </p:spTgt>
                                        </p:tgtEl>
                                      </p:cBhvr>
                                    </p:animEffect>
                                    <p:anim calcmode="lin" valueType="num">
                                      <p:cBhvr>
                                        <p:cTn id="37"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4" end="4"/>
                                            </p:txEl>
                                          </p:spTgt>
                                        </p:tgtEl>
                                        <p:attrNameLst>
                                          <p:attrName>style.visibility</p:attrName>
                                        </p:attrNameLst>
                                      </p:cBhvr>
                                      <p:to>
                                        <p:strVal val="visible"/>
                                      </p:to>
                                    </p:set>
                                    <p:animEffect transition="in" filter="fade">
                                      <p:cBhvr>
                                        <p:cTn id="43" dur="1000"/>
                                        <p:tgtEl>
                                          <p:spTgt spid="6">
                                            <p:txEl>
                                              <p:pRg st="4" end="4"/>
                                            </p:txEl>
                                          </p:spTgt>
                                        </p:tgtEl>
                                      </p:cBhvr>
                                    </p:animEffect>
                                    <p:anim calcmode="lin" valueType="num">
                                      <p:cBhvr>
                                        <p:cTn id="44"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5" end="5"/>
                                            </p:txEl>
                                          </p:spTgt>
                                        </p:tgtEl>
                                        <p:attrNameLst>
                                          <p:attrName>style.visibility</p:attrName>
                                        </p:attrNameLst>
                                      </p:cBhvr>
                                      <p:to>
                                        <p:strVal val="visible"/>
                                      </p:to>
                                    </p:set>
                                    <p:animEffect transition="in" filter="fade">
                                      <p:cBhvr>
                                        <p:cTn id="50" dur="1000"/>
                                        <p:tgtEl>
                                          <p:spTgt spid="6">
                                            <p:txEl>
                                              <p:pRg st="5" end="5"/>
                                            </p:txEl>
                                          </p:spTgt>
                                        </p:tgtEl>
                                      </p:cBhvr>
                                    </p:animEffect>
                                    <p:anim calcmode="lin" valueType="num">
                                      <p:cBhvr>
                                        <p:cTn id="51"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6" end="6"/>
                                            </p:txEl>
                                          </p:spTgt>
                                        </p:tgtEl>
                                        <p:attrNameLst>
                                          <p:attrName>style.visibility</p:attrName>
                                        </p:attrNameLst>
                                      </p:cBhvr>
                                      <p:to>
                                        <p:strVal val="visible"/>
                                      </p:to>
                                    </p:set>
                                    <p:animEffect transition="in" filter="fade">
                                      <p:cBhvr>
                                        <p:cTn id="57" dur="1000"/>
                                        <p:tgtEl>
                                          <p:spTgt spid="6">
                                            <p:txEl>
                                              <p:pRg st="6" end="6"/>
                                            </p:txEl>
                                          </p:spTgt>
                                        </p:tgtEl>
                                      </p:cBhvr>
                                    </p:animEffect>
                                    <p:anim calcmode="lin" valueType="num">
                                      <p:cBhvr>
                                        <p:cTn id="58"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7" end="7"/>
                                            </p:txEl>
                                          </p:spTgt>
                                        </p:tgtEl>
                                        <p:attrNameLst>
                                          <p:attrName>style.visibility</p:attrName>
                                        </p:attrNameLst>
                                      </p:cBhvr>
                                      <p:to>
                                        <p:strVal val="visible"/>
                                      </p:to>
                                    </p:set>
                                    <p:animEffect transition="in" filter="fade">
                                      <p:cBhvr>
                                        <p:cTn id="64" dur="1000"/>
                                        <p:tgtEl>
                                          <p:spTgt spid="6">
                                            <p:txEl>
                                              <p:pRg st="7" end="7"/>
                                            </p:txEl>
                                          </p:spTgt>
                                        </p:tgtEl>
                                      </p:cBhvr>
                                    </p:animEffect>
                                    <p:anim calcmode="lin" valueType="num">
                                      <p:cBhvr>
                                        <p:cTn id="65"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6">
                                            <p:txEl>
                                              <p:pRg st="8" end="8"/>
                                            </p:txEl>
                                          </p:spTgt>
                                        </p:tgtEl>
                                        <p:attrNameLst>
                                          <p:attrName>style.visibility</p:attrName>
                                        </p:attrNameLst>
                                      </p:cBhvr>
                                      <p:to>
                                        <p:strVal val="visible"/>
                                      </p:to>
                                    </p:set>
                                    <p:anim calcmode="lin" valueType="num">
                                      <p:cBhvr additive="base">
                                        <p:cTn id="71"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6">
                                            <p:txEl>
                                              <p:pRg st="9" end="9"/>
                                            </p:txEl>
                                          </p:spTgt>
                                        </p:tgtEl>
                                        <p:attrNameLst>
                                          <p:attrName>style.visibility</p:attrName>
                                        </p:attrNameLst>
                                      </p:cBhvr>
                                      <p:to>
                                        <p:strVal val="visible"/>
                                      </p:to>
                                    </p:set>
                                    <p:animEffect transition="in" filter="fade">
                                      <p:cBhvr>
                                        <p:cTn id="77" dur="1000"/>
                                        <p:tgtEl>
                                          <p:spTgt spid="6">
                                            <p:txEl>
                                              <p:pRg st="9" end="9"/>
                                            </p:txEl>
                                          </p:spTgt>
                                        </p:tgtEl>
                                      </p:cBhvr>
                                    </p:animEffect>
                                    <p:anim calcmode="lin" valueType="num">
                                      <p:cBhvr>
                                        <p:cTn id="78"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9"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6">
                                            <p:txEl>
                                              <p:pRg st="10" end="10"/>
                                            </p:txEl>
                                          </p:spTgt>
                                        </p:tgtEl>
                                        <p:attrNameLst>
                                          <p:attrName>style.visibility</p:attrName>
                                        </p:attrNameLst>
                                      </p:cBhvr>
                                      <p:to>
                                        <p:strVal val="visible"/>
                                      </p:to>
                                    </p:set>
                                    <p:animEffect transition="in" filter="fade">
                                      <p:cBhvr>
                                        <p:cTn id="84" dur="1000"/>
                                        <p:tgtEl>
                                          <p:spTgt spid="6">
                                            <p:txEl>
                                              <p:pRg st="10" end="10"/>
                                            </p:txEl>
                                          </p:spTgt>
                                        </p:tgtEl>
                                      </p:cBhvr>
                                    </p:animEffect>
                                    <p:anim calcmode="lin" valueType="num">
                                      <p:cBhvr>
                                        <p:cTn id="85"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86"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6">
                                            <p:txEl>
                                              <p:pRg st="11" end="11"/>
                                            </p:txEl>
                                          </p:spTgt>
                                        </p:tgtEl>
                                        <p:attrNameLst>
                                          <p:attrName>style.visibility</p:attrName>
                                        </p:attrNameLst>
                                      </p:cBhvr>
                                      <p:to>
                                        <p:strVal val="visible"/>
                                      </p:to>
                                    </p:set>
                                    <p:animEffect transition="in" filter="fade">
                                      <p:cBhvr>
                                        <p:cTn id="91" dur="1000"/>
                                        <p:tgtEl>
                                          <p:spTgt spid="6">
                                            <p:txEl>
                                              <p:pRg st="11" end="11"/>
                                            </p:txEl>
                                          </p:spTgt>
                                        </p:tgtEl>
                                      </p:cBhvr>
                                    </p:animEffect>
                                    <p:anim calcmode="lin" valueType="num">
                                      <p:cBhvr>
                                        <p:cTn id="92" dur="1000" fill="hold"/>
                                        <p:tgtEl>
                                          <p:spTgt spid="6">
                                            <p:txEl>
                                              <p:pRg st="11" end="11"/>
                                            </p:txEl>
                                          </p:spTgt>
                                        </p:tgtEl>
                                        <p:attrNameLst>
                                          <p:attrName>ppt_x</p:attrName>
                                        </p:attrNameLst>
                                      </p:cBhvr>
                                      <p:tavLst>
                                        <p:tav tm="0">
                                          <p:val>
                                            <p:strVal val="#ppt_x"/>
                                          </p:val>
                                        </p:tav>
                                        <p:tav tm="100000">
                                          <p:val>
                                            <p:strVal val="#ppt_x"/>
                                          </p:val>
                                        </p:tav>
                                      </p:tavLst>
                                    </p:anim>
                                    <p:anim calcmode="lin" valueType="num">
                                      <p:cBhvr>
                                        <p:cTn id="93" dur="1000" fill="hold"/>
                                        <p:tgtEl>
                                          <p:spTgt spid="6">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nodeType="clickEffect">
                                  <p:stCondLst>
                                    <p:cond delay="0"/>
                                  </p:stCondLst>
                                  <p:childTnLst>
                                    <p:set>
                                      <p:cBhvr>
                                        <p:cTn id="97" dur="1" fill="hold">
                                          <p:stCondLst>
                                            <p:cond delay="0"/>
                                          </p:stCondLst>
                                        </p:cTn>
                                        <p:tgtEl>
                                          <p:spTgt spid="6">
                                            <p:txEl>
                                              <p:pRg st="12" end="12"/>
                                            </p:txEl>
                                          </p:spTgt>
                                        </p:tgtEl>
                                        <p:attrNameLst>
                                          <p:attrName>style.visibility</p:attrName>
                                        </p:attrNameLst>
                                      </p:cBhvr>
                                      <p:to>
                                        <p:strVal val="visible"/>
                                      </p:to>
                                    </p:set>
                                    <p:animEffect transition="in" filter="fade">
                                      <p:cBhvr>
                                        <p:cTn id="98" dur="1000"/>
                                        <p:tgtEl>
                                          <p:spTgt spid="6">
                                            <p:txEl>
                                              <p:pRg st="12" end="12"/>
                                            </p:txEl>
                                          </p:spTgt>
                                        </p:tgtEl>
                                      </p:cBhvr>
                                    </p:animEffect>
                                    <p:anim calcmode="lin" valueType="num">
                                      <p:cBhvr>
                                        <p:cTn id="99" dur="1000" fill="hold"/>
                                        <p:tgtEl>
                                          <p:spTgt spid="6">
                                            <p:txEl>
                                              <p:pRg st="12" end="12"/>
                                            </p:txEl>
                                          </p:spTgt>
                                        </p:tgtEl>
                                        <p:attrNameLst>
                                          <p:attrName>ppt_x</p:attrName>
                                        </p:attrNameLst>
                                      </p:cBhvr>
                                      <p:tavLst>
                                        <p:tav tm="0">
                                          <p:val>
                                            <p:strVal val="#ppt_x"/>
                                          </p:val>
                                        </p:tav>
                                        <p:tav tm="100000">
                                          <p:val>
                                            <p:strVal val="#ppt_x"/>
                                          </p:val>
                                        </p:tav>
                                      </p:tavLst>
                                    </p:anim>
                                    <p:anim calcmode="lin" valueType="num">
                                      <p:cBhvr>
                                        <p:cTn id="100" dur="1000" fill="hold"/>
                                        <p:tgtEl>
                                          <p:spTgt spid="6">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06744" y="1186407"/>
            <a:ext cx="9112077" cy="484748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هدف </a:t>
            </a:r>
            <a:r>
              <a:rPr lang="fa-IR" sz="2400" dirty="0" smtClean="0">
                <a:solidFill>
                  <a:srgbClr val="C00000"/>
                </a:solidFill>
                <a:cs typeface="B Titr" panose="00000700000000000000" pitchFamily="2" charset="-78"/>
              </a:rPr>
              <a:t>کلان</a:t>
            </a:r>
          </a:p>
          <a:p>
            <a:pPr algn="justLow" rtl="1">
              <a:lnSpc>
                <a:spcPct val="150000"/>
              </a:lnSpc>
            </a:pPr>
            <a:r>
              <a:rPr lang="fa-IR" sz="2400" b="1" dirty="0">
                <a:solidFill>
                  <a:prstClr val="black"/>
                </a:solidFill>
                <a:cs typeface="B Nazanin" panose="00000400000000000000" pitchFamily="2" charset="-78"/>
              </a:rPr>
              <a:t>تحکیم پیوند ناگسستنی و مبتنی بر اعتماد بین نظام حق و مردم، از طریق تجلی عینی عدالت، خدمت صادقانه و اخلاق جهادی در تمام سطوح مدیریت و کنشگری، به‌عنوان قلعه مستحکم مقابله با جنگ روانی و نفوذ دشمن و تنها تضمین پایایی و پیشرفت جبهه حق</a:t>
            </a:r>
            <a:r>
              <a:rPr lang="fa-IR" sz="2400" b="1" dirty="0" smtClean="0">
                <a:solidFill>
                  <a:prstClr val="black"/>
                </a:solidFill>
                <a:cs typeface="B Nazanin" panose="00000400000000000000" pitchFamily="2" charset="-78"/>
              </a:rPr>
              <a:t>.</a:t>
            </a:r>
          </a:p>
          <a:p>
            <a:pPr algn="justLow" rtl="1">
              <a:lnSpc>
                <a:spcPct val="150000"/>
              </a:lnSpc>
            </a:pPr>
            <a:endParaRPr lang="fa-IR" sz="12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کارکرد </a:t>
            </a:r>
            <a:r>
              <a:rPr lang="fa-IR" sz="2400" dirty="0">
                <a:solidFill>
                  <a:srgbClr val="C00000"/>
                </a:solidFill>
                <a:cs typeface="B Titr" panose="00000700000000000000" pitchFamily="2" charset="-78"/>
              </a:rPr>
              <a:t>کلان </a:t>
            </a:r>
          </a:p>
          <a:p>
            <a:pPr algn="justLow" rtl="1">
              <a:lnSpc>
                <a:spcPct val="150000"/>
              </a:lnSpc>
            </a:pPr>
            <a:r>
              <a:rPr lang="fa-IR" sz="2400" b="1" dirty="0">
                <a:solidFill>
                  <a:prstClr val="black"/>
                </a:solidFill>
                <a:cs typeface="B Nazanin" panose="00000400000000000000" pitchFamily="2" charset="-78"/>
              </a:rPr>
              <a:t>حفظ و رشد سرمایه اجتماعی، تقویت پشتوانه مردمی جبهه حق و تضمین استمرار مشروعیت و قدرت نرم نظام در سخت‌ترین میدان‌های نبرد و آزمایش</a:t>
            </a: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130</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8115534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54557"/>
            <a:ext cx="9112077"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تبیین </a:t>
            </a:r>
            <a:r>
              <a:rPr lang="fa-IR" sz="2400" dirty="0" smtClean="0">
                <a:solidFill>
                  <a:srgbClr val="C00000"/>
                </a:solidFill>
                <a:cs typeface="B Titr" panose="00000700000000000000" pitchFamily="2" charset="-78"/>
              </a:rPr>
              <a:t>محوری</a:t>
            </a:r>
          </a:p>
          <a:p>
            <a:pPr algn="justLow" rtl="1">
              <a:lnSpc>
                <a:spcPct val="150000"/>
              </a:lnSpc>
            </a:pPr>
            <a:r>
              <a:rPr lang="fa-IR" sz="2400" b="1" dirty="0">
                <a:solidFill>
                  <a:prstClr val="black"/>
                </a:solidFill>
                <a:cs typeface="B Nazanin" panose="00000400000000000000" pitchFamily="2" charset="-78"/>
              </a:rPr>
              <a:t>مردم، ستون اصلی مقاومت و پشتیبان واقعی جبهه حق هستند. عدالت، رأفت، خدمت و اخلاق جهادی، ضامن اعتماد و همراهی آنان است. هر غفلت در این زمینه، زمینه نفوذ دشمن و کاهش اقتدار جبهه حق را فراهم می‌کند.</a:t>
            </a:r>
          </a:p>
          <a:p>
            <a:pPr algn="justLow" rtl="1">
              <a:lnSpc>
                <a:spcPct val="150000"/>
              </a:lnSpc>
            </a:pPr>
            <a:r>
              <a:rPr lang="fa-IR" sz="2400" b="1" dirty="0">
                <a:solidFill>
                  <a:prstClr val="black"/>
                </a:solidFill>
                <a:cs typeface="B Nazanin" panose="00000400000000000000" pitchFamily="2" charset="-78"/>
              </a:rPr>
              <a:t>دشمن در جنگ ترکیبی خود، یکی از اصلی‌ترین اهداف را سست کردن این پیوند قرار می‌دهد و از طریق تبلیغات، بزرگ‌نمایی خطاها و ترویج یأس از اصلاح‌پذیری نظام، تلاش می‌کند مردم را نسبت به کارآمدی و صداقت جبهه حق بی‌اعتماد کند. در این میدان، عدالت، مردم‌داری و اخلاق جهادی مهم‌ترین سلاح‌های جبهه حق هستند. عملکرد مدیران و کنشگران جبهه حق، عملی‌ترین تفسیر از آرمان‌های نظام در چشم مردم است. بنابراین، این محور نه یک توصیه اخلاقی حاشیه‌ای، که جبهه اصلی دفاع از هسته مشروعیت نظام و کارآمدترین تبلیغ عملی در برابر جنگ روانی دشمن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5369340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913728895"/>
              </p:ext>
            </p:extLst>
          </p:nvPr>
        </p:nvGraphicFramePr>
        <p:xfrm>
          <a:off x="409903" y="2071006"/>
          <a:ext cx="8951546" cy="45347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8295178" y="2869083"/>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2</a:t>
            </a:r>
            <a:endParaRPr lang="en-US" dirty="0">
              <a:solidFill>
                <a:prstClr val="black"/>
              </a:solidFill>
              <a:cs typeface="B Titr" panose="00000700000000000000" pitchFamily="2" charset="-78"/>
            </a:endParaRPr>
          </a:p>
        </p:txBody>
      </p:sp>
      <p:sp>
        <p:nvSpPr>
          <p:cNvPr id="18" name="Oval 17"/>
          <p:cNvSpPr/>
          <p:nvPr/>
        </p:nvSpPr>
        <p:spPr>
          <a:xfrm>
            <a:off x="8591658" y="2114153"/>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1</a:t>
            </a:r>
            <a:endParaRPr lang="en-US" dirty="0">
              <a:solidFill>
                <a:prstClr val="black"/>
              </a:solidFill>
              <a:cs typeface="B Titr" panose="00000700000000000000" pitchFamily="2" charset="-78"/>
            </a:endParaRPr>
          </a:p>
        </p:txBody>
      </p:sp>
      <p:sp>
        <p:nvSpPr>
          <p:cNvPr id="19" name="Oval 18"/>
          <p:cNvSpPr/>
          <p:nvPr/>
        </p:nvSpPr>
        <p:spPr>
          <a:xfrm>
            <a:off x="8096921" y="362484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3</a:t>
            </a:r>
            <a:endParaRPr lang="en-US" dirty="0">
              <a:solidFill>
                <a:prstClr val="black"/>
              </a:solidFill>
              <a:cs typeface="B Titr" panose="00000700000000000000" pitchFamily="2" charset="-78"/>
            </a:endParaRPr>
          </a:p>
        </p:txBody>
      </p:sp>
      <p:sp>
        <p:nvSpPr>
          <p:cNvPr id="20" name="Oval 19"/>
          <p:cNvSpPr/>
          <p:nvPr/>
        </p:nvSpPr>
        <p:spPr>
          <a:xfrm>
            <a:off x="8096921" y="4365582"/>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4</a:t>
            </a:r>
            <a:endParaRPr lang="en-US" dirty="0">
              <a:solidFill>
                <a:prstClr val="black"/>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132</a:t>
            </a:r>
            <a:endParaRPr lang="fa-IR" dirty="0">
              <a:solidFill>
                <a:prstClr val="black"/>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5140520" y="1299958"/>
            <a:ext cx="4136069" cy="646331"/>
          </a:xfrm>
          <a:prstGeom prst="rect">
            <a:avLst/>
          </a:prstGeom>
        </p:spPr>
        <p:txBody>
          <a:bodyPr wrap="none">
            <a:spAutoFit/>
          </a:bodyPr>
          <a:lstStyle/>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 </a:t>
            </a:r>
            <a:r>
              <a:rPr lang="fa-IR" sz="2400" dirty="0">
                <a:solidFill>
                  <a:srgbClr val="C00000"/>
                </a:solidFill>
                <a:cs typeface="B Titr" panose="00000700000000000000" pitchFamily="2" charset="-78"/>
              </a:rPr>
              <a:t>مؤلفه‌های اساسی با استناد قرآنی</a:t>
            </a:r>
          </a:p>
        </p:txBody>
      </p:sp>
      <p:sp>
        <p:nvSpPr>
          <p:cNvPr id="21" name="Oval 20"/>
          <p:cNvSpPr/>
          <p:nvPr/>
        </p:nvSpPr>
        <p:spPr>
          <a:xfrm>
            <a:off x="8295177" y="5032583"/>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prstClr val="black"/>
                </a:solidFill>
                <a:cs typeface="B Titr" panose="00000700000000000000" pitchFamily="2" charset="-78"/>
              </a:rPr>
              <a:t>5</a:t>
            </a:r>
            <a:endParaRPr lang="en-US" dirty="0">
              <a:solidFill>
                <a:prstClr val="black"/>
              </a:solidFill>
              <a:cs typeface="B Titr" panose="00000700000000000000" pitchFamily="2" charset="-78"/>
            </a:endParaRPr>
          </a:p>
        </p:txBody>
      </p:sp>
      <p:sp>
        <p:nvSpPr>
          <p:cNvPr id="23" name="Oval 22"/>
          <p:cNvSpPr/>
          <p:nvPr/>
        </p:nvSpPr>
        <p:spPr>
          <a:xfrm>
            <a:off x="8691796" y="5717756"/>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prstClr val="black"/>
                </a:solidFill>
                <a:cs typeface="B Titr" panose="00000700000000000000" pitchFamily="2" charset="-78"/>
              </a:rPr>
              <a:t>6</a:t>
            </a:r>
            <a:endParaRPr lang="en-US" dirty="0">
              <a:solidFill>
                <a:prstClr val="black"/>
              </a:solidFill>
              <a:cs typeface="B Titr" panose="00000700000000000000" pitchFamily="2" charset="-78"/>
            </a:endParaRPr>
          </a:p>
        </p:txBody>
      </p:sp>
      <p:sp>
        <p:nvSpPr>
          <p:cNvPr id="25" name="TextBox 24">
            <a:extLst>
              <a:ext uri="{FF2B5EF4-FFF2-40B4-BE49-F238E27FC236}">
                <a16:creationId xmlns:a16="http://schemas.microsoft.com/office/drawing/2014/main" xmlns="" id="{9F6F0F3F-0E25-84C7-8212-BE0B2481A4DD}"/>
              </a:ext>
            </a:extLst>
          </p:cNvPr>
          <p:cNvSpPr txBox="1"/>
          <p:nvPr/>
        </p:nvSpPr>
        <p:spPr>
          <a:xfrm>
            <a:off x="2124733" y="377164"/>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336908933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6">
                                            <p:graphicEl>
                                              <a:dgm id="{40C87744-42FC-4FE6-BDF5-53872D9BA09A}"/>
                                            </p:graphicEl>
                                          </p:spTgt>
                                        </p:tgtEl>
                                        <p:attrNameLst>
                                          <p:attrName>style.visibility</p:attrName>
                                        </p:attrNameLst>
                                      </p:cBhvr>
                                      <p:to>
                                        <p:strVal val="visible"/>
                                      </p:to>
                                    </p:set>
                                    <p:animEffect transition="in" filter="fade">
                                      <p:cBhvr>
                                        <p:cTn id="15" dur="1000"/>
                                        <p:tgtEl>
                                          <p:spTgt spid="16">
                                            <p:graphicEl>
                                              <a:dgm id="{40C87744-42FC-4FE6-BDF5-53872D9BA09A}"/>
                                            </p:graphicEl>
                                          </p:spTgt>
                                        </p:tgtEl>
                                      </p:cBhvr>
                                    </p:animEffect>
                                    <p:anim calcmode="lin" valueType="num">
                                      <p:cBhvr>
                                        <p:cTn id="16" dur="1000" fill="hold"/>
                                        <p:tgtEl>
                                          <p:spTgt spid="16">
                                            <p:graphicEl>
                                              <a:dgm id="{40C87744-42FC-4FE6-BDF5-53872D9BA09A}"/>
                                            </p:graphicEl>
                                          </p:spTgt>
                                        </p:tgtEl>
                                        <p:attrNameLst>
                                          <p:attrName>ppt_x</p:attrName>
                                        </p:attrNameLst>
                                      </p:cBhvr>
                                      <p:tavLst>
                                        <p:tav tm="0">
                                          <p:val>
                                            <p:strVal val="#ppt_x"/>
                                          </p:val>
                                        </p:tav>
                                        <p:tav tm="100000">
                                          <p:val>
                                            <p:strVal val="#ppt_x"/>
                                          </p:val>
                                        </p:tav>
                                      </p:tavLst>
                                    </p:anim>
                                    <p:anim calcmode="lin" valueType="num">
                                      <p:cBhvr>
                                        <p:cTn id="17" dur="1000" fill="hold"/>
                                        <p:tgtEl>
                                          <p:spTgt spid="16">
                                            <p:graphicEl>
                                              <a:dgm id="{40C87744-42FC-4FE6-BDF5-53872D9BA09A}"/>
                                            </p:graphic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graphicEl>
                                              <a:dgm id="{F95DCD4D-5DBC-4E05-84AC-0BC0E608F248}"/>
                                            </p:graphicEl>
                                          </p:spTgt>
                                        </p:tgtEl>
                                        <p:attrNameLst>
                                          <p:attrName>style.visibility</p:attrName>
                                        </p:attrNameLst>
                                      </p:cBhvr>
                                      <p:to>
                                        <p:strVal val="visible"/>
                                      </p:to>
                                    </p:set>
                                    <p:animEffect transition="in" filter="fade">
                                      <p:cBhvr>
                                        <p:cTn id="20" dur="1000"/>
                                        <p:tgtEl>
                                          <p:spTgt spid="16">
                                            <p:graphicEl>
                                              <a:dgm id="{F95DCD4D-5DBC-4E05-84AC-0BC0E608F248}"/>
                                            </p:graphicEl>
                                          </p:spTgt>
                                        </p:tgtEl>
                                      </p:cBhvr>
                                    </p:animEffect>
                                    <p:anim calcmode="lin" valueType="num">
                                      <p:cBhvr>
                                        <p:cTn id="21" dur="1000" fill="hold"/>
                                        <p:tgtEl>
                                          <p:spTgt spid="16">
                                            <p:graphicEl>
                                              <a:dgm id="{F95DCD4D-5DBC-4E05-84AC-0BC0E608F248}"/>
                                            </p:graphicEl>
                                          </p:spTgt>
                                        </p:tgtEl>
                                        <p:attrNameLst>
                                          <p:attrName>ppt_x</p:attrName>
                                        </p:attrNameLst>
                                      </p:cBhvr>
                                      <p:tavLst>
                                        <p:tav tm="0">
                                          <p:val>
                                            <p:strVal val="#ppt_x"/>
                                          </p:val>
                                        </p:tav>
                                        <p:tav tm="100000">
                                          <p:val>
                                            <p:strVal val="#ppt_x"/>
                                          </p:val>
                                        </p:tav>
                                      </p:tavLst>
                                    </p:anim>
                                    <p:anim calcmode="lin" valueType="num">
                                      <p:cBhvr>
                                        <p:cTn id="22" dur="1000" fill="hold"/>
                                        <p:tgtEl>
                                          <p:spTgt spid="16">
                                            <p:graphicEl>
                                              <a:dgm id="{F95DCD4D-5DBC-4E05-84AC-0BC0E608F248}"/>
                                            </p:graphic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graphicEl>
                                              <a:dgm id="{3510A347-D3AB-4E3C-84E3-1DC91A2A3149}"/>
                                            </p:graphicEl>
                                          </p:spTgt>
                                        </p:tgtEl>
                                        <p:attrNameLst>
                                          <p:attrName>style.visibility</p:attrName>
                                        </p:attrNameLst>
                                      </p:cBhvr>
                                      <p:to>
                                        <p:strVal val="visible"/>
                                      </p:to>
                                    </p:set>
                                    <p:animEffect transition="in" filter="fade">
                                      <p:cBhvr>
                                        <p:cTn id="25" dur="1000"/>
                                        <p:tgtEl>
                                          <p:spTgt spid="16">
                                            <p:graphicEl>
                                              <a:dgm id="{3510A347-D3AB-4E3C-84E3-1DC91A2A3149}"/>
                                            </p:graphicEl>
                                          </p:spTgt>
                                        </p:tgtEl>
                                      </p:cBhvr>
                                    </p:animEffect>
                                    <p:anim calcmode="lin" valueType="num">
                                      <p:cBhvr>
                                        <p:cTn id="26" dur="1000" fill="hold"/>
                                        <p:tgtEl>
                                          <p:spTgt spid="16">
                                            <p:graphicEl>
                                              <a:dgm id="{3510A347-D3AB-4E3C-84E3-1DC91A2A3149}"/>
                                            </p:graphicEl>
                                          </p:spTgt>
                                        </p:tgtEl>
                                        <p:attrNameLst>
                                          <p:attrName>ppt_x</p:attrName>
                                        </p:attrNameLst>
                                      </p:cBhvr>
                                      <p:tavLst>
                                        <p:tav tm="0">
                                          <p:val>
                                            <p:strVal val="#ppt_x"/>
                                          </p:val>
                                        </p:tav>
                                        <p:tav tm="100000">
                                          <p:val>
                                            <p:strVal val="#ppt_x"/>
                                          </p:val>
                                        </p:tav>
                                      </p:tavLst>
                                    </p:anim>
                                    <p:anim calcmode="lin" valueType="num">
                                      <p:cBhvr>
                                        <p:cTn id="27" dur="1000" fill="hold"/>
                                        <p:tgtEl>
                                          <p:spTgt spid="16">
                                            <p:graphicEl>
                                              <a:dgm id="{3510A347-D3AB-4E3C-84E3-1DC91A2A3149}"/>
                                            </p:graphic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graphicEl>
                                              <a:dgm id="{AF410E85-3E60-4D5C-A73A-3ED4F4F99C2A}"/>
                                            </p:graphicEl>
                                          </p:spTgt>
                                        </p:tgtEl>
                                        <p:attrNameLst>
                                          <p:attrName>style.visibility</p:attrName>
                                        </p:attrNameLst>
                                      </p:cBhvr>
                                      <p:to>
                                        <p:strVal val="visible"/>
                                      </p:to>
                                    </p:set>
                                    <p:animEffect transition="in" filter="fade">
                                      <p:cBhvr>
                                        <p:cTn id="32" dur="1000"/>
                                        <p:tgtEl>
                                          <p:spTgt spid="16">
                                            <p:graphicEl>
                                              <a:dgm id="{AF410E85-3E60-4D5C-A73A-3ED4F4F99C2A}"/>
                                            </p:graphicEl>
                                          </p:spTgt>
                                        </p:tgtEl>
                                      </p:cBhvr>
                                    </p:animEffect>
                                    <p:anim calcmode="lin" valueType="num">
                                      <p:cBhvr>
                                        <p:cTn id="33" dur="1000" fill="hold"/>
                                        <p:tgtEl>
                                          <p:spTgt spid="16">
                                            <p:graphicEl>
                                              <a:dgm id="{AF410E85-3E60-4D5C-A73A-3ED4F4F99C2A}"/>
                                            </p:graphicEl>
                                          </p:spTgt>
                                        </p:tgtEl>
                                        <p:attrNameLst>
                                          <p:attrName>ppt_x</p:attrName>
                                        </p:attrNameLst>
                                      </p:cBhvr>
                                      <p:tavLst>
                                        <p:tav tm="0">
                                          <p:val>
                                            <p:strVal val="#ppt_x"/>
                                          </p:val>
                                        </p:tav>
                                        <p:tav tm="100000">
                                          <p:val>
                                            <p:strVal val="#ppt_x"/>
                                          </p:val>
                                        </p:tav>
                                      </p:tavLst>
                                    </p:anim>
                                    <p:anim calcmode="lin" valueType="num">
                                      <p:cBhvr>
                                        <p:cTn id="34" dur="1000" fill="hold"/>
                                        <p:tgtEl>
                                          <p:spTgt spid="16">
                                            <p:graphicEl>
                                              <a:dgm id="{AF410E85-3E60-4D5C-A73A-3ED4F4F99C2A}"/>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graphicEl>
                                              <a:dgm id="{49D189AE-D119-416A-A087-386746343807}"/>
                                            </p:graphicEl>
                                          </p:spTgt>
                                        </p:tgtEl>
                                        <p:attrNameLst>
                                          <p:attrName>style.visibility</p:attrName>
                                        </p:attrNameLst>
                                      </p:cBhvr>
                                      <p:to>
                                        <p:strVal val="visible"/>
                                      </p:to>
                                    </p:set>
                                    <p:animEffect transition="in" filter="fade">
                                      <p:cBhvr>
                                        <p:cTn id="37" dur="1000"/>
                                        <p:tgtEl>
                                          <p:spTgt spid="16">
                                            <p:graphicEl>
                                              <a:dgm id="{49D189AE-D119-416A-A087-386746343807}"/>
                                            </p:graphicEl>
                                          </p:spTgt>
                                        </p:tgtEl>
                                      </p:cBhvr>
                                    </p:animEffect>
                                    <p:anim calcmode="lin" valueType="num">
                                      <p:cBhvr>
                                        <p:cTn id="38" dur="1000" fill="hold"/>
                                        <p:tgtEl>
                                          <p:spTgt spid="16">
                                            <p:graphicEl>
                                              <a:dgm id="{49D189AE-D119-416A-A087-386746343807}"/>
                                            </p:graphicEl>
                                          </p:spTgt>
                                        </p:tgtEl>
                                        <p:attrNameLst>
                                          <p:attrName>ppt_x</p:attrName>
                                        </p:attrNameLst>
                                      </p:cBhvr>
                                      <p:tavLst>
                                        <p:tav tm="0">
                                          <p:val>
                                            <p:strVal val="#ppt_x"/>
                                          </p:val>
                                        </p:tav>
                                        <p:tav tm="100000">
                                          <p:val>
                                            <p:strVal val="#ppt_x"/>
                                          </p:val>
                                        </p:tav>
                                      </p:tavLst>
                                    </p:anim>
                                    <p:anim calcmode="lin" valueType="num">
                                      <p:cBhvr>
                                        <p:cTn id="39" dur="1000" fill="hold"/>
                                        <p:tgtEl>
                                          <p:spTgt spid="16">
                                            <p:graphicEl>
                                              <a:dgm id="{49D189AE-D119-416A-A087-386746343807}"/>
                                            </p:graphic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6">
                                            <p:graphicEl>
                                              <a:dgm id="{DC8FE0A1-59FB-4D19-85DE-552A7983729A}"/>
                                            </p:graphicEl>
                                          </p:spTgt>
                                        </p:tgtEl>
                                        <p:attrNameLst>
                                          <p:attrName>style.visibility</p:attrName>
                                        </p:attrNameLst>
                                      </p:cBhvr>
                                      <p:to>
                                        <p:strVal val="visible"/>
                                      </p:to>
                                    </p:set>
                                    <p:animEffect transition="in" filter="fade">
                                      <p:cBhvr>
                                        <p:cTn id="44" dur="1000"/>
                                        <p:tgtEl>
                                          <p:spTgt spid="16">
                                            <p:graphicEl>
                                              <a:dgm id="{DC8FE0A1-59FB-4D19-85DE-552A7983729A}"/>
                                            </p:graphicEl>
                                          </p:spTgt>
                                        </p:tgtEl>
                                      </p:cBhvr>
                                    </p:animEffect>
                                    <p:anim calcmode="lin" valueType="num">
                                      <p:cBhvr>
                                        <p:cTn id="45" dur="1000" fill="hold"/>
                                        <p:tgtEl>
                                          <p:spTgt spid="16">
                                            <p:graphicEl>
                                              <a:dgm id="{DC8FE0A1-59FB-4D19-85DE-552A7983729A}"/>
                                            </p:graphicEl>
                                          </p:spTgt>
                                        </p:tgtEl>
                                        <p:attrNameLst>
                                          <p:attrName>ppt_x</p:attrName>
                                        </p:attrNameLst>
                                      </p:cBhvr>
                                      <p:tavLst>
                                        <p:tav tm="0">
                                          <p:val>
                                            <p:strVal val="#ppt_x"/>
                                          </p:val>
                                        </p:tav>
                                        <p:tav tm="100000">
                                          <p:val>
                                            <p:strVal val="#ppt_x"/>
                                          </p:val>
                                        </p:tav>
                                      </p:tavLst>
                                    </p:anim>
                                    <p:anim calcmode="lin" valueType="num">
                                      <p:cBhvr>
                                        <p:cTn id="46" dur="1000" fill="hold"/>
                                        <p:tgtEl>
                                          <p:spTgt spid="16">
                                            <p:graphicEl>
                                              <a:dgm id="{DC8FE0A1-59FB-4D19-85DE-552A7983729A}"/>
                                            </p:graphic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graphicEl>
                                              <a:dgm id="{41E9B5C6-6BB2-4D34-B386-8BFC79CCCA12}"/>
                                            </p:graphicEl>
                                          </p:spTgt>
                                        </p:tgtEl>
                                        <p:attrNameLst>
                                          <p:attrName>style.visibility</p:attrName>
                                        </p:attrNameLst>
                                      </p:cBhvr>
                                      <p:to>
                                        <p:strVal val="visible"/>
                                      </p:to>
                                    </p:set>
                                    <p:animEffect transition="in" filter="fade">
                                      <p:cBhvr>
                                        <p:cTn id="49" dur="1000"/>
                                        <p:tgtEl>
                                          <p:spTgt spid="16">
                                            <p:graphicEl>
                                              <a:dgm id="{41E9B5C6-6BB2-4D34-B386-8BFC79CCCA12}"/>
                                            </p:graphicEl>
                                          </p:spTgt>
                                        </p:tgtEl>
                                      </p:cBhvr>
                                    </p:animEffect>
                                    <p:anim calcmode="lin" valueType="num">
                                      <p:cBhvr>
                                        <p:cTn id="50" dur="1000" fill="hold"/>
                                        <p:tgtEl>
                                          <p:spTgt spid="16">
                                            <p:graphicEl>
                                              <a:dgm id="{41E9B5C6-6BB2-4D34-B386-8BFC79CCCA12}"/>
                                            </p:graphicEl>
                                          </p:spTgt>
                                        </p:tgtEl>
                                        <p:attrNameLst>
                                          <p:attrName>ppt_x</p:attrName>
                                        </p:attrNameLst>
                                      </p:cBhvr>
                                      <p:tavLst>
                                        <p:tav tm="0">
                                          <p:val>
                                            <p:strVal val="#ppt_x"/>
                                          </p:val>
                                        </p:tav>
                                        <p:tav tm="100000">
                                          <p:val>
                                            <p:strVal val="#ppt_x"/>
                                          </p:val>
                                        </p:tav>
                                      </p:tavLst>
                                    </p:anim>
                                    <p:anim calcmode="lin" valueType="num">
                                      <p:cBhvr>
                                        <p:cTn id="51" dur="1000" fill="hold"/>
                                        <p:tgtEl>
                                          <p:spTgt spid="16">
                                            <p:graphicEl>
                                              <a:dgm id="{41E9B5C6-6BB2-4D34-B386-8BFC79CCCA12}"/>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graphicEl>
                                              <a:dgm id="{A8C3C8DD-7CDC-4964-B0F5-C4D8CB4500F1}"/>
                                            </p:graphicEl>
                                          </p:spTgt>
                                        </p:tgtEl>
                                        <p:attrNameLst>
                                          <p:attrName>style.visibility</p:attrName>
                                        </p:attrNameLst>
                                      </p:cBhvr>
                                      <p:to>
                                        <p:strVal val="visible"/>
                                      </p:to>
                                    </p:set>
                                    <p:animEffect transition="in" filter="fade">
                                      <p:cBhvr>
                                        <p:cTn id="56" dur="1000"/>
                                        <p:tgtEl>
                                          <p:spTgt spid="16">
                                            <p:graphicEl>
                                              <a:dgm id="{A8C3C8DD-7CDC-4964-B0F5-C4D8CB4500F1}"/>
                                            </p:graphicEl>
                                          </p:spTgt>
                                        </p:tgtEl>
                                      </p:cBhvr>
                                    </p:animEffect>
                                    <p:anim calcmode="lin" valueType="num">
                                      <p:cBhvr>
                                        <p:cTn id="57" dur="1000" fill="hold"/>
                                        <p:tgtEl>
                                          <p:spTgt spid="16">
                                            <p:graphicEl>
                                              <a:dgm id="{A8C3C8DD-7CDC-4964-B0F5-C4D8CB4500F1}"/>
                                            </p:graphicEl>
                                          </p:spTgt>
                                        </p:tgtEl>
                                        <p:attrNameLst>
                                          <p:attrName>ppt_x</p:attrName>
                                        </p:attrNameLst>
                                      </p:cBhvr>
                                      <p:tavLst>
                                        <p:tav tm="0">
                                          <p:val>
                                            <p:strVal val="#ppt_x"/>
                                          </p:val>
                                        </p:tav>
                                        <p:tav tm="100000">
                                          <p:val>
                                            <p:strVal val="#ppt_x"/>
                                          </p:val>
                                        </p:tav>
                                      </p:tavLst>
                                    </p:anim>
                                    <p:anim calcmode="lin" valueType="num">
                                      <p:cBhvr>
                                        <p:cTn id="58" dur="1000" fill="hold"/>
                                        <p:tgtEl>
                                          <p:spTgt spid="16">
                                            <p:graphicEl>
                                              <a:dgm id="{A8C3C8DD-7CDC-4964-B0F5-C4D8CB4500F1}"/>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graphicEl>
                                              <a:dgm id="{F486C669-4D59-4782-9C63-01EE2E0463D7}"/>
                                            </p:graphicEl>
                                          </p:spTgt>
                                        </p:tgtEl>
                                        <p:attrNameLst>
                                          <p:attrName>style.visibility</p:attrName>
                                        </p:attrNameLst>
                                      </p:cBhvr>
                                      <p:to>
                                        <p:strVal val="visible"/>
                                      </p:to>
                                    </p:set>
                                    <p:animEffect transition="in" filter="fade">
                                      <p:cBhvr>
                                        <p:cTn id="61" dur="1000"/>
                                        <p:tgtEl>
                                          <p:spTgt spid="16">
                                            <p:graphicEl>
                                              <a:dgm id="{F486C669-4D59-4782-9C63-01EE2E0463D7}"/>
                                            </p:graphicEl>
                                          </p:spTgt>
                                        </p:tgtEl>
                                      </p:cBhvr>
                                    </p:animEffect>
                                    <p:anim calcmode="lin" valueType="num">
                                      <p:cBhvr>
                                        <p:cTn id="62" dur="1000" fill="hold"/>
                                        <p:tgtEl>
                                          <p:spTgt spid="16">
                                            <p:graphicEl>
                                              <a:dgm id="{F486C669-4D59-4782-9C63-01EE2E0463D7}"/>
                                            </p:graphicEl>
                                          </p:spTgt>
                                        </p:tgtEl>
                                        <p:attrNameLst>
                                          <p:attrName>ppt_x</p:attrName>
                                        </p:attrNameLst>
                                      </p:cBhvr>
                                      <p:tavLst>
                                        <p:tav tm="0">
                                          <p:val>
                                            <p:strVal val="#ppt_x"/>
                                          </p:val>
                                        </p:tav>
                                        <p:tav tm="100000">
                                          <p:val>
                                            <p:strVal val="#ppt_x"/>
                                          </p:val>
                                        </p:tav>
                                      </p:tavLst>
                                    </p:anim>
                                    <p:anim calcmode="lin" valueType="num">
                                      <p:cBhvr>
                                        <p:cTn id="63" dur="1000" fill="hold"/>
                                        <p:tgtEl>
                                          <p:spTgt spid="16">
                                            <p:graphicEl>
                                              <a:dgm id="{F486C669-4D59-4782-9C63-01EE2E0463D7}"/>
                                            </p:graphic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6">
                                            <p:graphicEl>
                                              <a:dgm id="{E66782A3-8275-4877-BFD1-0FFF6B1943A9}"/>
                                            </p:graphicEl>
                                          </p:spTgt>
                                        </p:tgtEl>
                                        <p:attrNameLst>
                                          <p:attrName>style.visibility</p:attrName>
                                        </p:attrNameLst>
                                      </p:cBhvr>
                                      <p:to>
                                        <p:strVal val="visible"/>
                                      </p:to>
                                    </p:set>
                                    <p:animEffect transition="in" filter="fade">
                                      <p:cBhvr>
                                        <p:cTn id="68" dur="1000"/>
                                        <p:tgtEl>
                                          <p:spTgt spid="16">
                                            <p:graphicEl>
                                              <a:dgm id="{E66782A3-8275-4877-BFD1-0FFF6B1943A9}"/>
                                            </p:graphicEl>
                                          </p:spTgt>
                                        </p:tgtEl>
                                      </p:cBhvr>
                                    </p:animEffect>
                                    <p:anim calcmode="lin" valueType="num">
                                      <p:cBhvr>
                                        <p:cTn id="69" dur="1000" fill="hold"/>
                                        <p:tgtEl>
                                          <p:spTgt spid="16">
                                            <p:graphicEl>
                                              <a:dgm id="{E66782A3-8275-4877-BFD1-0FFF6B1943A9}"/>
                                            </p:graphicEl>
                                          </p:spTgt>
                                        </p:tgtEl>
                                        <p:attrNameLst>
                                          <p:attrName>ppt_x</p:attrName>
                                        </p:attrNameLst>
                                      </p:cBhvr>
                                      <p:tavLst>
                                        <p:tav tm="0">
                                          <p:val>
                                            <p:strVal val="#ppt_x"/>
                                          </p:val>
                                        </p:tav>
                                        <p:tav tm="100000">
                                          <p:val>
                                            <p:strVal val="#ppt_x"/>
                                          </p:val>
                                        </p:tav>
                                      </p:tavLst>
                                    </p:anim>
                                    <p:anim calcmode="lin" valueType="num">
                                      <p:cBhvr>
                                        <p:cTn id="70" dur="1000" fill="hold"/>
                                        <p:tgtEl>
                                          <p:spTgt spid="16">
                                            <p:graphicEl>
                                              <a:dgm id="{E66782A3-8275-4877-BFD1-0FFF6B1943A9}"/>
                                            </p:graphic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graphicEl>
                                              <a:dgm id="{6424CB94-7C76-43F8-909C-74B6FBE59590}"/>
                                            </p:graphicEl>
                                          </p:spTgt>
                                        </p:tgtEl>
                                        <p:attrNameLst>
                                          <p:attrName>style.visibility</p:attrName>
                                        </p:attrNameLst>
                                      </p:cBhvr>
                                      <p:to>
                                        <p:strVal val="visible"/>
                                      </p:to>
                                    </p:set>
                                    <p:animEffect transition="in" filter="fade">
                                      <p:cBhvr>
                                        <p:cTn id="73" dur="1000"/>
                                        <p:tgtEl>
                                          <p:spTgt spid="16">
                                            <p:graphicEl>
                                              <a:dgm id="{6424CB94-7C76-43F8-909C-74B6FBE59590}"/>
                                            </p:graphicEl>
                                          </p:spTgt>
                                        </p:tgtEl>
                                      </p:cBhvr>
                                    </p:animEffect>
                                    <p:anim calcmode="lin" valueType="num">
                                      <p:cBhvr>
                                        <p:cTn id="74" dur="1000" fill="hold"/>
                                        <p:tgtEl>
                                          <p:spTgt spid="16">
                                            <p:graphicEl>
                                              <a:dgm id="{6424CB94-7C76-43F8-909C-74B6FBE59590}"/>
                                            </p:graphicEl>
                                          </p:spTgt>
                                        </p:tgtEl>
                                        <p:attrNameLst>
                                          <p:attrName>ppt_x</p:attrName>
                                        </p:attrNameLst>
                                      </p:cBhvr>
                                      <p:tavLst>
                                        <p:tav tm="0">
                                          <p:val>
                                            <p:strVal val="#ppt_x"/>
                                          </p:val>
                                        </p:tav>
                                        <p:tav tm="100000">
                                          <p:val>
                                            <p:strVal val="#ppt_x"/>
                                          </p:val>
                                        </p:tav>
                                      </p:tavLst>
                                    </p:anim>
                                    <p:anim calcmode="lin" valueType="num">
                                      <p:cBhvr>
                                        <p:cTn id="75" dur="1000" fill="hold"/>
                                        <p:tgtEl>
                                          <p:spTgt spid="16">
                                            <p:graphicEl>
                                              <a:dgm id="{6424CB94-7C76-43F8-909C-74B6FBE59590}"/>
                                            </p:graphicEl>
                                          </p:spTgt>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16">
                                            <p:graphicEl>
                                              <a:dgm id="{88F45294-7E7F-4A20-9D46-312FBFC1CA86}"/>
                                            </p:graphicEl>
                                          </p:spTgt>
                                        </p:tgtEl>
                                        <p:attrNameLst>
                                          <p:attrName>style.visibility</p:attrName>
                                        </p:attrNameLst>
                                      </p:cBhvr>
                                      <p:to>
                                        <p:strVal val="visible"/>
                                      </p:to>
                                    </p:set>
                                    <p:animEffect transition="in" filter="fade">
                                      <p:cBhvr>
                                        <p:cTn id="80" dur="1000"/>
                                        <p:tgtEl>
                                          <p:spTgt spid="16">
                                            <p:graphicEl>
                                              <a:dgm id="{88F45294-7E7F-4A20-9D46-312FBFC1CA86}"/>
                                            </p:graphicEl>
                                          </p:spTgt>
                                        </p:tgtEl>
                                      </p:cBhvr>
                                    </p:animEffect>
                                    <p:anim calcmode="lin" valueType="num">
                                      <p:cBhvr>
                                        <p:cTn id="81" dur="1000" fill="hold"/>
                                        <p:tgtEl>
                                          <p:spTgt spid="16">
                                            <p:graphicEl>
                                              <a:dgm id="{88F45294-7E7F-4A20-9D46-312FBFC1CA86}"/>
                                            </p:graphicEl>
                                          </p:spTgt>
                                        </p:tgtEl>
                                        <p:attrNameLst>
                                          <p:attrName>ppt_x</p:attrName>
                                        </p:attrNameLst>
                                      </p:cBhvr>
                                      <p:tavLst>
                                        <p:tav tm="0">
                                          <p:val>
                                            <p:strVal val="#ppt_x"/>
                                          </p:val>
                                        </p:tav>
                                        <p:tav tm="100000">
                                          <p:val>
                                            <p:strVal val="#ppt_x"/>
                                          </p:val>
                                        </p:tav>
                                      </p:tavLst>
                                    </p:anim>
                                    <p:anim calcmode="lin" valueType="num">
                                      <p:cBhvr>
                                        <p:cTn id="82" dur="1000" fill="hold"/>
                                        <p:tgtEl>
                                          <p:spTgt spid="16">
                                            <p:graphicEl>
                                              <a:dgm id="{88F45294-7E7F-4A20-9D46-312FBFC1CA86}"/>
                                            </p:graphicEl>
                                          </p:spTgt>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6">
                                            <p:graphicEl>
                                              <a:dgm id="{609C2239-5383-4D7B-9B77-61C2F9E396BA}"/>
                                            </p:graphicEl>
                                          </p:spTgt>
                                        </p:tgtEl>
                                        <p:attrNameLst>
                                          <p:attrName>style.visibility</p:attrName>
                                        </p:attrNameLst>
                                      </p:cBhvr>
                                      <p:to>
                                        <p:strVal val="visible"/>
                                      </p:to>
                                    </p:set>
                                    <p:animEffect transition="in" filter="fade">
                                      <p:cBhvr>
                                        <p:cTn id="85" dur="1000"/>
                                        <p:tgtEl>
                                          <p:spTgt spid="16">
                                            <p:graphicEl>
                                              <a:dgm id="{609C2239-5383-4D7B-9B77-61C2F9E396BA}"/>
                                            </p:graphicEl>
                                          </p:spTgt>
                                        </p:tgtEl>
                                      </p:cBhvr>
                                    </p:animEffect>
                                    <p:anim calcmode="lin" valueType="num">
                                      <p:cBhvr>
                                        <p:cTn id="86" dur="1000" fill="hold"/>
                                        <p:tgtEl>
                                          <p:spTgt spid="16">
                                            <p:graphicEl>
                                              <a:dgm id="{609C2239-5383-4D7B-9B77-61C2F9E396BA}"/>
                                            </p:graphicEl>
                                          </p:spTgt>
                                        </p:tgtEl>
                                        <p:attrNameLst>
                                          <p:attrName>ppt_x</p:attrName>
                                        </p:attrNameLst>
                                      </p:cBhvr>
                                      <p:tavLst>
                                        <p:tav tm="0">
                                          <p:val>
                                            <p:strVal val="#ppt_x"/>
                                          </p:val>
                                        </p:tav>
                                        <p:tav tm="100000">
                                          <p:val>
                                            <p:strVal val="#ppt_x"/>
                                          </p:val>
                                        </p:tav>
                                      </p:tavLst>
                                    </p:anim>
                                    <p:anim calcmode="lin" valueType="num">
                                      <p:cBhvr>
                                        <p:cTn id="87" dur="1000" fill="hold"/>
                                        <p:tgtEl>
                                          <p:spTgt spid="16">
                                            <p:graphicEl>
                                              <a:dgm id="{609C2239-5383-4D7B-9B77-61C2F9E396BA}"/>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469524" y="817179"/>
            <a:ext cx="8797688" cy="590931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عدالت و قسط</a:t>
            </a:r>
          </a:p>
          <a:p>
            <a:pPr algn="justLow" rtl="1">
              <a:lnSpc>
                <a:spcPct val="150000"/>
              </a:lnSpc>
            </a:pPr>
            <a:r>
              <a:rPr lang="fa-IR" sz="2400" b="1" dirty="0">
                <a:solidFill>
                  <a:prstClr val="black"/>
                </a:solidFill>
                <a:cs typeface="B Nazanin" panose="00000400000000000000" pitchFamily="2" charset="-78"/>
              </a:rPr>
              <a:t>عدالت، پایه اعتماد اجتماعی و محور وفاداری مردم است. نادیده گرفتن عدالت، مستقیم‌ترین راه برای بیگانگی مردم از حکومت و بازی دادن به دست دشمن برای تبلیغات علیه نظام است</a:t>
            </a:r>
            <a:r>
              <a:rPr lang="fa-IR" sz="2400" b="1" dirty="0" smtClean="0">
                <a:solidFill>
                  <a:prstClr val="black"/>
                </a:solidFill>
                <a:cs typeface="B Nazanin" panose="00000400000000000000" pitchFamily="2" charset="-78"/>
              </a:rPr>
              <a:t>.</a:t>
            </a:r>
          </a:p>
          <a:p>
            <a:pPr algn="justLow" rtl="1">
              <a:lnSpc>
                <a:spcPct val="150000"/>
              </a:lnSpc>
            </a:pPr>
            <a:endParaRPr lang="fa-IR" sz="11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آیات و شواهد قرآنی</a:t>
            </a:r>
            <a:endParaRPr lang="fa-IR" sz="2400" b="1" dirty="0">
              <a:solidFill>
                <a:srgbClr val="ED7D31">
                  <a:lumMod val="75000"/>
                </a:srgbClr>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اعْدِلُوا </a:t>
            </a:r>
            <a:r>
              <a:rPr lang="fa-IR" sz="2400" b="1" dirty="0">
                <a:solidFill>
                  <a:prstClr val="black"/>
                </a:solidFill>
                <a:cs typeface="B Nazanin" panose="00000400000000000000" pitchFamily="2" charset="-78"/>
              </a:rPr>
              <a:t>هُوَ أَقْرَبُ لِلتَّقْوَى (مائده: ۸</a:t>
            </a: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لِيَقُومَ </a:t>
            </a:r>
            <a:r>
              <a:rPr lang="fa-IR" sz="2400" b="1" dirty="0">
                <a:solidFill>
                  <a:prstClr val="black"/>
                </a:solidFill>
                <a:cs typeface="B Nazanin" panose="00000400000000000000" pitchFamily="2" charset="-78"/>
              </a:rPr>
              <a:t>النَّاسُ بِالْقِسْطِ» (حدید: ۲۵)؛ </a:t>
            </a:r>
            <a:endParaRPr lang="fa-IR" sz="24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إِنَّ </a:t>
            </a:r>
            <a:r>
              <a:rPr lang="fa-IR" sz="2400" b="1" dirty="0">
                <a:solidFill>
                  <a:prstClr val="black"/>
                </a:solidFill>
                <a:cs typeface="B Nazanin" panose="00000400000000000000" pitchFamily="2" charset="-78"/>
              </a:rPr>
              <a:t>اللَّهَ يَأْمُرُ بِالْعَدْلِ وَالْإِحْسَانِ» (نحل: ۹۰)؛ </a:t>
            </a:r>
            <a:endParaRPr lang="fa-IR" sz="24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يَا </a:t>
            </a:r>
            <a:r>
              <a:rPr lang="fa-IR" sz="2400" b="1" dirty="0">
                <a:solidFill>
                  <a:prstClr val="black"/>
                </a:solidFill>
                <a:cs typeface="B Nazanin" panose="00000400000000000000" pitchFamily="2" charset="-78"/>
              </a:rPr>
              <a:t>أَيُّهَا الَّذِينَ آمَنُوا كُونُوا قَوَّامِينَ لِلَّهِ شُهَدَاءَ بِالْقِسْطِ … اعْدِلُوا هُوَ أَقْرَبُ لِلتَّقْوَى (مائده: 8)؛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133</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11955203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1000"/>
                                        <p:tgtEl>
                                          <p:spTgt spid="6">
                                            <p:txEl>
                                              <p:pRg st="5" end="5"/>
                                            </p:txEl>
                                          </p:spTgt>
                                        </p:tgtEl>
                                      </p:cBhvr>
                                    </p:animEffect>
                                    <p:anim calcmode="lin" valueType="num">
                                      <p:cBhvr>
                                        <p:cTn id="3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fade">
                                      <p:cBhvr>
                                        <p:cTn id="44" dur="1000"/>
                                        <p:tgtEl>
                                          <p:spTgt spid="6">
                                            <p:txEl>
                                              <p:pRg st="6" end="6"/>
                                            </p:txEl>
                                          </p:spTgt>
                                        </p:tgtEl>
                                      </p:cBhvr>
                                    </p:animEffect>
                                    <p:anim calcmode="lin" valueType="num">
                                      <p:cBhvr>
                                        <p:cTn id="45"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7" end="7"/>
                                            </p:txEl>
                                          </p:spTgt>
                                        </p:tgtEl>
                                        <p:attrNameLst>
                                          <p:attrName>style.visibility</p:attrName>
                                        </p:attrNameLst>
                                      </p:cBhvr>
                                      <p:to>
                                        <p:strVal val="visible"/>
                                      </p:to>
                                    </p:set>
                                    <p:animEffect transition="in" filter="fade">
                                      <p:cBhvr>
                                        <p:cTn id="51" dur="1000"/>
                                        <p:tgtEl>
                                          <p:spTgt spid="6">
                                            <p:txEl>
                                              <p:pRg st="7" end="7"/>
                                            </p:txEl>
                                          </p:spTgt>
                                        </p:tgtEl>
                                      </p:cBhvr>
                                    </p:animEffect>
                                    <p:anim calcmode="lin" valueType="num">
                                      <p:cBhvr>
                                        <p:cTn id="52"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11495" y="653378"/>
            <a:ext cx="9380233" cy="637097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رأفت و مهربانی با مردم</a:t>
            </a:r>
          </a:p>
          <a:p>
            <a:pPr algn="justLow" rtl="1">
              <a:lnSpc>
                <a:spcPct val="150000"/>
              </a:lnSpc>
            </a:pPr>
            <a:r>
              <a:rPr lang="fa-IR" sz="2000" b="1" dirty="0">
                <a:solidFill>
                  <a:prstClr val="black"/>
                </a:solidFill>
                <a:cs typeface="B Nazanin" panose="00000400000000000000" pitchFamily="2" charset="-78"/>
              </a:rPr>
              <a:t>رأفت و اعتماد متقابل، دیوار انسجام ملی را می‌سازد و هر شکافی که دشمن برای نفوذِ شناختی به آن چشم دوخته، مسدود </a:t>
            </a:r>
            <a:r>
              <a:rPr lang="fa-IR" sz="2000" b="1" dirty="0" smtClean="0">
                <a:solidFill>
                  <a:prstClr val="black"/>
                </a:solidFill>
                <a:cs typeface="B Nazanin" panose="00000400000000000000" pitchFamily="2" charset="-78"/>
              </a:rPr>
              <a:t>می‌کند.این </a:t>
            </a:r>
            <a:r>
              <a:rPr lang="fa-IR" sz="2000" b="1" dirty="0">
                <a:solidFill>
                  <a:prstClr val="black"/>
                </a:solidFill>
                <a:cs typeface="B Nazanin" panose="00000400000000000000" pitchFamily="2" charset="-78"/>
              </a:rPr>
              <a:t>رابطه قلبی، سدی محکم در برابر ترفندِ تفرقه‌افکنی دشمن است و جامعه را از درون، ضدگلوله </a:t>
            </a:r>
            <a:r>
              <a:rPr lang="fa-IR" sz="2000" b="1" dirty="0" smtClean="0">
                <a:solidFill>
                  <a:prstClr val="black"/>
                </a:solidFill>
                <a:cs typeface="B Nazanin" panose="00000400000000000000" pitchFamily="2" charset="-78"/>
              </a:rPr>
              <a:t>می‌کند. پس </a:t>
            </a:r>
            <a:r>
              <a:rPr lang="fa-IR" sz="2000" b="1" dirty="0">
                <a:solidFill>
                  <a:prstClr val="black"/>
                </a:solidFill>
                <a:cs typeface="B Nazanin" panose="00000400000000000000" pitchFamily="2" charset="-78"/>
              </a:rPr>
              <a:t>مهرورزی، بهترین استراتژی برای خنثی‌سازی جنگ نرم و بی‌اثر کردن توطئه‌های دشمن است</a:t>
            </a:r>
            <a:r>
              <a:rPr lang="fa-IR" sz="20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400" b="1" dirty="0">
                <a:solidFill>
                  <a:srgbClr val="ED7D31"/>
                </a:solidFill>
                <a:cs typeface="B Nazanin" panose="00000400000000000000" pitchFamily="2" charset="-78"/>
              </a:rPr>
              <a:t>آیات و شواهد قرآنی</a:t>
            </a:r>
          </a:p>
          <a:p>
            <a:pPr marL="342900" indent="-342900" algn="justLow" rtl="1">
              <a:lnSpc>
                <a:spcPct val="200000"/>
              </a:lnSpc>
              <a:buFont typeface="Arial" panose="020B0604020202020204" pitchFamily="34" charset="0"/>
              <a:buChar char="•"/>
            </a:pPr>
            <a:r>
              <a:rPr lang="fa-IR" b="1" dirty="0">
                <a:solidFill>
                  <a:prstClr val="black"/>
                </a:solidFill>
                <a:cs typeface="B Nazanin" panose="00000400000000000000" pitchFamily="2" charset="-78"/>
              </a:rPr>
              <a:t>فَبِمَا رَحْمَةٍ مِنَ اللَّهِ لِنْتَ لَهُمْ وَلَوْ كُنْتَ فَظًّا غَلِيظَ الْقَلْبِ لَانْفَضُّوا مِنْ حَوْلِک فَاعْفُ عَنْهُمْ وَاسْتَغْفِرْ لَهُمْ… (آل‌عمران: ۱۵۹</a:t>
            </a:r>
            <a:r>
              <a:rPr lang="fa-IR" b="1" dirty="0" smtClean="0">
                <a:solidFill>
                  <a:prstClr val="black"/>
                </a:solidFill>
                <a:cs typeface="B Nazanin" panose="00000400000000000000" pitchFamily="2" charset="-78"/>
              </a:rPr>
              <a:t>)؛</a:t>
            </a:r>
          </a:p>
          <a:p>
            <a:pPr marL="342900" indent="-342900" algn="justLow" rtl="1">
              <a:lnSpc>
                <a:spcPct val="200000"/>
              </a:lnSpc>
              <a:buFont typeface="Arial" panose="020B0604020202020204" pitchFamily="34" charset="0"/>
              <a:buChar char="•"/>
            </a:pPr>
            <a:r>
              <a:rPr lang="fa-IR" b="1" dirty="0" smtClean="0">
                <a:solidFill>
                  <a:prstClr val="black"/>
                </a:solidFill>
                <a:cs typeface="B Nazanin" panose="00000400000000000000" pitchFamily="2" charset="-78"/>
              </a:rPr>
              <a:t> وَاخْفِضْ </a:t>
            </a:r>
            <a:r>
              <a:rPr lang="fa-IR" b="1" dirty="0">
                <a:solidFill>
                  <a:prstClr val="black"/>
                </a:solidFill>
                <a:cs typeface="B Nazanin" panose="00000400000000000000" pitchFamily="2" charset="-78"/>
              </a:rPr>
              <a:t>جَنَاحَكَ لِمَنِ اتَّبَعَكَ مِنَ الْمُؤْمِنِينَ( شعراء: ۲۱۵)؛ </a:t>
            </a:r>
          </a:p>
          <a:p>
            <a:pPr marL="342900" indent="-342900" algn="justLow" rtl="1">
              <a:lnSpc>
                <a:spcPct val="200000"/>
              </a:lnSpc>
              <a:buFont typeface="Arial" panose="020B0604020202020204" pitchFamily="34" charset="0"/>
              <a:buChar char="•"/>
            </a:pPr>
            <a:r>
              <a:rPr lang="fa-IR" b="1" dirty="0">
                <a:solidFill>
                  <a:prstClr val="black"/>
                </a:solidFill>
                <a:cs typeface="B Nazanin" panose="00000400000000000000" pitchFamily="2" charset="-78"/>
              </a:rPr>
              <a:t>وَلَا تُصَعِّرْ خَدَّكَ لِلنَّاسِ وَلَا تَمْشِ فِي الْأَرْضِ مَرَحًا إِنَّ اللَّهَ لَا يُحِبُّ كُلَّ مُخْتَالٍ فَخُورٍ (لقمان: 18)؛ </a:t>
            </a:r>
            <a:endParaRPr lang="fa-IR"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b="1" dirty="0" smtClean="0">
                <a:solidFill>
                  <a:prstClr val="black"/>
                </a:solidFill>
                <a:cs typeface="B Nazanin" panose="00000400000000000000" pitchFamily="2" charset="-78"/>
              </a:rPr>
              <a:t>وَقُولُوا </a:t>
            </a:r>
            <a:r>
              <a:rPr lang="fa-IR" b="1" dirty="0">
                <a:solidFill>
                  <a:prstClr val="black"/>
                </a:solidFill>
                <a:cs typeface="B Nazanin" panose="00000400000000000000" pitchFamily="2" charset="-78"/>
              </a:rPr>
              <a:t>لِلنَّاسِ حُسْنًا(بقره: 83)؛ </a:t>
            </a:r>
            <a:endParaRPr lang="fa-IR"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b="1" dirty="0" smtClean="0">
                <a:solidFill>
                  <a:prstClr val="black"/>
                </a:solidFill>
                <a:cs typeface="B Nazanin" panose="00000400000000000000" pitchFamily="2" charset="-78"/>
              </a:rPr>
              <a:t>وَإِنَّكَ </a:t>
            </a:r>
            <a:r>
              <a:rPr lang="fa-IR" b="1" dirty="0">
                <a:solidFill>
                  <a:prstClr val="black"/>
                </a:solidFill>
                <a:cs typeface="B Nazanin" panose="00000400000000000000" pitchFamily="2" charset="-78"/>
              </a:rPr>
              <a:t>لَعَلى خُلُقٍ عَظِيمٍ (قلم: ۴)؛ </a:t>
            </a:r>
            <a:r>
              <a:rPr lang="fa-IR" b="1" dirty="0" smtClean="0">
                <a:solidFill>
                  <a:prstClr val="black"/>
                </a:solidFill>
                <a:cs typeface="B Nazanin" panose="00000400000000000000" pitchFamily="2" charset="-78"/>
              </a:rPr>
              <a:t>«</a:t>
            </a:r>
            <a:r>
              <a:rPr lang="fa-IR" b="1" dirty="0">
                <a:solidFill>
                  <a:prstClr val="black"/>
                </a:solidFill>
                <a:cs typeface="B Nazanin" panose="00000400000000000000" pitchFamily="2" charset="-78"/>
              </a:rPr>
              <a:t>رُحَمَاءُ بَيْنَهُمْ(فتح: ۲۹)؛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134</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4334920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11495" y="678720"/>
            <a:ext cx="9090149" cy="637097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خدمت صادقانه</a:t>
            </a:r>
          </a:p>
          <a:p>
            <a:pPr algn="justLow" rtl="1">
              <a:lnSpc>
                <a:spcPct val="150000"/>
              </a:lnSpc>
            </a:pPr>
            <a:r>
              <a:rPr lang="fa-IR" sz="2250" b="1" dirty="0">
                <a:solidFill>
                  <a:prstClr val="black"/>
                </a:solidFill>
                <a:cs typeface="B Nazanin" panose="00000400000000000000" pitchFamily="2" charset="-78"/>
              </a:rPr>
              <a:t>خدمت صادقانه، با اولویت‌گذاری بر نیازهای واقعی مردم، رضایت عمومی را به مهم‌ترین سرمایه حاکمیت تبدیل می‌کند</a:t>
            </a:r>
            <a:r>
              <a:rPr lang="fa-IR" sz="2250" b="1" dirty="0" smtClean="0">
                <a:solidFill>
                  <a:prstClr val="black"/>
                </a:solidFill>
                <a:cs typeface="B Nazanin" panose="00000400000000000000" pitchFamily="2" charset="-78"/>
              </a:rPr>
              <a:t>. خدمت</a:t>
            </a:r>
            <a:r>
              <a:rPr lang="fa-IR" sz="2250" b="1" dirty="0">
                <a:solidFill>
                  <a:prstClr val="black"/>
                </a:solidFill>
                <a:cs typeface="B Nazanin" panose="00000400000000000000" pitchFamily="2" charset="-78"/>
              </a:rPr>
              <a:t>، زنجیره پشتیبانی اجتماعی را فعال نگه می‌دارد و جایگاه حاکمیت را در افکار مردم تقویت می‌کند</a:t>
            </a:r>
            <a:r>
              <a:rPr lang="fa-IR" sz="2250" b="1" dirty="0" smtClean="0">
                <a:solidFill>
                  <a:prstClr val="black"/>
                </a:solidFill>
                <a:cs typeface="B Nazanin" panose="00000400000000000000" pitchFamily="2" charset="-78"/>
              </a:rPr>
              <a:t>. این </a:t>
            </a:r>
            <a:r>
              <a:rPr lang="fa-IR" sz="2250" b="1" dirty="0">
                <a:solidFill>
                  <a:prstClr val="black"/>
                </a:solidFill>
                <a:cs typeface="B Nazanin" panose="00000400000000000000" pitchFamily="2" charset="-78"/>
              </a:rPr>
              <a:t>وفاداری دوسویه، بزرگ‌ترین سد در برابر روایت‌های شکاف‌انداز و جنگ روانی دشمن است و هر گونه توطئه برای ایجاد فاصله بین ملت و حاکمیت را خنثی می‌کند</a:t>
            </a:r>
            <a:r>
              <a:rPr lang="fa-IR" sz="2250" b="1" dirty="0" smtClean="0">
                <a:solidFill>
                  <a:prstClr val="black"/>
                </a:solidFill>
                <a:cs typeface="B Nazanin" panose="00000400000000000000" pitchFamily="2" charset="-78"/>
              </a:rPr>
              <a:t>.</a:t>
            </a:r>
          </a:p>
          <a:p>
            <a:pPr algn="justLow" rtl="1">
              <a:lnSpc>
                <a:spcPct val="150000"/>
              </a:lnSpc>
            </a:pPr>
            <a:endParaRPr lang="fa-IR" sz="14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آیات و شواهد قرآنی</a:t>
            </a:r>
          </a:p>
          <a:p>
            <a:pPr marL="342900" indent="-342900" algn="justLow" rtl="1">
              <a:lnSpc>
                <a:spcPct val="150000"/>
              </a:lnSpc>
              <a:buFont typeface="Arial" panose="020B0604020202020204" pitchFamily="34" charset="0"/>
              <a:buChar char="•"/>
            </a:pPr>
            <a:r>
              <a:rPr lang="fa-IR" sz="2300" b="1" dirty="0">
                <a:solidFill>
                  <a:prstClr val="black"/>
                </a:solidFill>
                <a:cs typeface="B Nazanin" panose="00000400000000000000" pitchFamily="2" charset="-78"/>
              </a:rPr>
              <a:t>وَتَعَاوَنُوا عَلَى الْبِرِّ وَالتَّقْوَى وَلَا تَعَاوَنُوا عَلَى الْإِثْمِ وَالْعُدْوَانِ (مائده: ۲)؛ </a:t>
            </a:r>
          </a:p>
          <a:p>
            <a:pPr marL="342900" indent="-342900" algn="justLow" rtl="1">
              <a:lnSpc>
                <a:spcPct val="150000"/>
              </a:lnSpc>
              <a:buFont typeface="Arial" panose="020B0604020202020204" pitchFamily="34" charset="0"/>
              <a:buChar char="•"/>
            </a:pPr>
            <a:r>
              <a:rPr lang="fa-IR" sz="2300" b="1" dirty="0">
                <a:solidFill>
                  <a:prstClr val="black"/>
                </a:solidFill>
                <a:cs typeface="B Nazanin" panose="00000400000000000000" pitchFamily="2" charset="-78"/>
              </a:rPr>
              <a:t>وَأَحْسِنُوا إِنَّ اللَّهَ يُحِبُّ الْمُحْسِنِينَ(بقره: ۱۹۵)؛ </a:t>
            </a:r>
          </a:p>
          <a:p>
            <a:pPr marL="342900" indent="-342900" algn="justLow" rtl="1">
              <a:lnSpc>
                <a:spcPct val="150000"/>
              </a:lnSpc>
              <a:buFont typeface="Arial" panose="020B0604020202020204" pitchFamily="34" charset="0"/>
              <a:buChar char="•"/>
            </a:pPr>
            <a:r>
              <a:rPr lang="fa-IR" sz="2300" b="1" dirty="0">
                <a:solidFill>
                  <a:prstClr val="black"/>
                </a:solidFill>
                <a:cs typeface="B Nazanin" panose="00000400000000000000" pitchFamily="2" charset="-78"/>
              </a:rPr>
              <a:t>وَقُلِ اعْمَلُوا فَسَيَرَى اللَّهُ عَمَلَكُمْ وَرَسُولُهُ وَالْمُؤْمِنُونَ(توبه: ۱۰۵)؛ </a:t>
            </a:r>
          </a:p>
          <a:p>
            <a:pPr marL="342900" indent="-342900" algn="justLow" rtl="1">
              <a:lnSpc>
                <a:spcPct val="150000"/>
              </a:lnSpc>
              <a:buFont typeface="Arial" panose="020B0604020202020204" pitchFamily="34" charset="0"/>
              <a:buChar char="•"/>
            </a:pPr>
            <a:r>
              <a:rPr lang="fa-IR" sz="2300" b="1" dirty="0">
                <a:solidFill>
                  <a:prstClr val="black"/>
                </a:solidFill>
                <a:cs typeface="B Nazanin" panose="00000400000000000000" pitchFamily="2" charset="-78"/>
              </a:rPr>
              <a:t>وَالَّذِينَ صَبَرُوا ابْتِغَاءَ وَجْهِ رَبِّهِمْ وَأَقَامُوا الصَّلَاةَ وَأَنْفَقُوا مِمَّا رَزَقْنَاهُمْ سِرًّا وَعَلَانِيَةً (رعد: ۲۲)؛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6443" y="-160800"/>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135</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93198" y="19842"/>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832038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1000"/>
                                        <p:tgtEl>
                                          <p:spTgt spid="6">
                                            <p:txEl>
                                              <p:pRg st="5" end="5"/>
                                            </p:txEl>
                                          </p:spTgt>
                                        </p:tgtEl>
                                      </p:cBhvr>
                                    </p:animEffect>
                                    <p:anim calcmode="lin" valueType="num">
                                      <p:cBhvr>
                                        <p:cTn id="3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fade">
                                      <p:cBhvr>
                                        <p:cTn id="44" dur="1000"/>
                                        <p:tgtEl>
                                          <p:spTgt spid="6">
                                            <p:txEl>
                                              <p:pRg st="6" end="6"/>
                                            </p:txEl>
                                          </p:spTgt>
                                        </p:tgtEl>
                                      </p:cBhvr>
                                    </p:animEffect>
                                    <p:anim calcmode="lin" valueType="num">
                                      <p:cBhvr>
                                        <p:cTn id="45"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7" end="7"/>
                                            </p:txEl>
                                          </p:spTgt>
                                        </p:tgtEl>
                                        <p:attrNameLst>
                                          <p:attrName>style.visibility</p:attrName>
                                        </p:attrNameLst>
                                      </p:cBhvr>
                                      <p:to>
                                        <p:strVal val="visible"/>
                                      </p:to>
                                    </p:set>
                                    <p:animEffect transition="in" filter="fade">
                                      <p:cBhvr>
                                        <p:cTn id="51" dur="1000"/>
                                        <p:tgtEl>
                                          <p:spTgt spid="6">
                                            <p:txEl>
                                              <p:pRg st="7" end="7"/>
                                            </p:txEl>
                                          </p:spTgt>
                                        </p:tgtEl>
                                      </p:cBhvr>
                                    </p:animEffect>
                                    <p:anim calcmode="lin" valueType="num">
                                      <p:cBhvr>
                                        <p:cTn id="52"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368735" y="671691"/>
            <a:ext cx="8975354" cy="610167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smtClean="0">
                <a:solidFill>
                  <a:srgbClr val="0070C0"/>
                </a:solidFill>
                <a:cs typeface="B Nazanin" panose="00000400000000000000" pitchFamily="2" charset="-78"/>
              </a:rPr>
              <a:t>صبر بر آزارها و سختی‌ها</a:t>
            </a:r>
          </a:p>
          <a:p>
            <a:pPr algn="justLow" rtl="1">
              <a:lnSpc>
                <a:spcPct val="150000"/>
              </a:lnSpc>
            </a:pPr>
            <a:r>
              <a:rPr lang="fa-IR" sz="2000" b="1" dirty="0">
                <a:solidFill>
                  <a:prstClr val="black"/>
                </a:solidFill>
                <a:cs typeface="B Nazanin" panose="00000400000000000000" pitchFamily="2" charset="-78"/>
              </a:rPr>
              <a:t>تحمل فشارها و مصائب، نشان‌دهنده اخلاق جهادی و بلوغ انسانی است.این بلوغ، که در پایداری و استقامت تجلی می‌یابد، بزرگ‌ترین مانع در برابر جنگ روانی دشمن است؛ چرا که توطئه آنان برای ایجاد یأس، شکست روحیه و فروپاشی اراده‌ی جمعی را در برابر </a:t>
            </a:r>
            <a:r>
              <a:rPr lang="fa-IR" sz="2000" b="1" dirty="0" smtClean="0">
                <a:solidFill>
                  <a:prstClr val="black"/>
                </a:solidFill>
                <a:cs typeface="B Nazanin" panose="00000400000000000000" pitchFamily="2" charset="-78"/>
              </a:rPr>
              <a:t>صخره‌ </a:t>
            </a:r>
            <a:r>
              <a:rPr lang="fa-IR" sz="2000" b="1" dirty="0">
                <a:solidFill>
                  <a:prstClr val="black"/>
                </a:solidFill>
                <a:cs typeface="B Nazanin" panose="00000400000000000000" pitchFamily="2" charset="-78"/>
              </a:rPr>
              <a:t>استحکامِ ایمان و عقلانیت، ناکام می‌گذارد.در میدان نبرد شناختی، این تحملِ فعال، ضامن حفظ خطوط دفاعی فکر و فرهنگ جامعه و </a:t>
            </a:r>
            <a:r>
              <a:rPr lang="fa-IR" sz="2000" b="1" dirty="0" smtClean="0">
                <a:solidFill>
                  <a:prstClr val="black"/>
                </a:solidFill>
                <a:cs typeface="B Nazanin" panose="00000400000000000000" pitchFamily="2" charset="-78"/>
              </a:rPr>
              <a:t>مقدمه‌ </a:t>
            </a:r>
            <a:r>
              <a:rPr lang="fa-IR" sz="2000" b="1" dirty="0">
                <a:solidFill>
                  <a:prstClr val="black"/>
                </a:solidFill>
                <a:cs typeface="B Nazanin" panose="00000400000000000000" pitchFamily="2" charset="-78"/>
              </a:rPr>
              <a:t>پیروزی پایدار است</a:t>
            </a:r>
            <a:r>
              <a:rPr lang="fa-IR" sz="20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000" b="1" dirty="0" smtClean="0">
                <a:solidFill>
                  <a:srgbClr val="ED7D31">
                    <a:lumMod val="75000"/>
                  </a:srgbClr>
                </a:solidFill>
                <a:cs typeface="B Nazanin" panose="00000400000000000000" pitchFamily="2" charset="-78"/>
              </a:rPr>
              <a:t>آیات و شواهد قرآنی</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وَ </a:t>
            </a:r>
            <a:r>
              <a:rPr lang="fa-IR" sz="2000" b="1" dirty="0">
                <a:solidFill>
                  <a:prstClr val="black"/>
                </a:solidFill>
                <a:cs typeface="B Nazanin" panose="00000400000000000000" pitchFamily="2" charset="-78"/>
              </a:rPr>
              <a:t>لَمَنْ صَبَرَ وَ غَفَرَ إِنَّ ذلِکَ لَمِنْ عَزْمِ الْأُمُورِ(شوری:۴۳)؛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وَاصْبِرُوا إِنَّ اللَّهَ مَعَ الصَّابِرِينَ(انفال: 46)؛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الَّذِينَ إِذَا أَصَابَتْهُمْ مُصِيبَةٌ قَالُوا إِنَّا لِلَّهِ وَإِنَّا إِلَيْهِ رَاجِعُونَ(بقره: ۱۵۶)؛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فَاصْبِرْ صَبْرًا جَمِيلًا (معارج: ۵)؛</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 وَبَشِّرِ الصَّابِرِينَ الَّذِينَ إِذَا أَصَابَتْهُمْ مُصِيبَةٌ قَالُوا إِنَّا لِلَّهِ وَإِنَّا إِلَيْهِ رَاجِعُونَ أُولَئِكَ عَلَيْهِمْ صَلَوَاتٌ مِنْ رَبِّهِمْ وَرَحْمَةٌ َأُولئِكَ هُمُ الْمُهْتَدُونَ(بقره: ۱۵۵-۱۵۷)؛ </a:t>
            </a:r>
            <a:endParaRPr lang="fa-IR" sz="2000" b="1" dirty="0" smtClean="0">
              <a:solidFill>
                <a:srgbClr val="ED7D31">
                  <a:lumMod val="75000"/>
                </a:srgbClr>
              </a:solidFill>
              <a:cs typeface="B Nazanin" panose="00000400000000000000" pitchFamily="2" charset="-78"/>
            </a:endParaRP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136</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4093746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361950" y="526963"/>
            <a:ext cx="8982139" cy="644022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smtClean="0">
                <a:solidFill>
                  <a:srgbClr val="0070C0"/>
                </a:solidFill>
                <a:cs typeface="B Nazanin" panose="00000400000000000000" pitchFamily="2" charset="-78"/>
              </a:rPr>
              <a:t>پاسخ نیک به بدی</a:t>
            </a:r>
          </a:p>
          <a:p>
            <a:pPr algn="justLow" rtl="1">
              <a:lnSpc>
                <a:spcPct val="150000"/>
              </a:lnSpc>
            </a:pPr>
            <a:r>
              <a:rPr lang="fa-IR" sz="2100" b="1" dirty="0">
                <a:solidFill>
                  <a:prstClr val="black"/>
                </a:solidFill>
                <a:cs typeface="B Nazanin" panose="00000400000000000000" pitchFamily="2" charset="-78"/>
              </a:rPr>
              <a:t>در جنگ شناختی، دشمن می‌کوشد با تحریک احساسات خصومت‌آمیز و القای خشونت کلامی و رفتاری، چرخه نفرت و واکنش‌های تند را در جامعه به راه اندازد تا انسجام درونی را تخریب و فضایی پرتنش برای نفوذ بیشتر خود فراهم کند. در برابر این دام خطرناک، قرآن کریم استراتژی هوشمندانه و کارآمد «پاسخ نیک به بدی» را ارائه می‌دهد</a:t>
            </a:r>
            <a:r>
              <a:rPr lang="fa-IR" sz="2100" b="1" dirty="0" smtClean="0">
                <a:solidFill>
                  <a:prstClr val="black"/>
                </a:solidFill>
                <a:cs typeface="B Nazanin" panose="00000400000000000000" pitchFamily="2" charset="-78"/>
              </a:rPr>
              <a:t>.</a:t>
            </a:r>
          </a:p>
          <a:p>
            <a:pPr algn="justLow" rtl="1">
              <a:lnSpc>
                <a:spcPct val="150000"/>
              </a:lnSpc>
            </a:pPr>
            <a:endParaRPr lang="fa-IR" sz="1100" b="1" dirty="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a:t>
            </a:r>
            <a:r>
              <a:rPr lang="fa-IR" sz="2200" b="1" dirty="0">
                <a:solidFill>
                  <a:srgbClr val="ED7D31">
                    <a:lumMod val="75000"/>
                  </a:srgbClr>
                </a:solidFill>
                <a:cs typeface="B Nazanin" panose="00000400000000000000" pitchFamily="2" charset="-78"/>
              </a:rPr>
              <a:t>و شواهد قرآنی</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وَلَا تَسْتَوِي الْحَسَنَةُ وَلَا السَّيِّئَةُ ۚ ادْفَعْ بِالَّتِي هِيَ أَحْسَنُ فَإِذَا الَّذِي بَيْنَكَ وَبَيْنَهُ عَدَاوَةٌ كَأَنَّهُ وَلِيٌّ حَمِيمٌ (فصلت: ۳۴)؛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وَالَّذِينَ </a:t>
            </a:r>
            <a:r>
              <a:rPr lang="fa-IR" sz="2100" b="1" dirty="0">
                <a:solidFill>
                  <a:prstClr val="black"/>
                </a:solidFill>
                <a:cs typeface="B Nazanin" panose="00000400000000000000" pitchFamily="2" charset="-78"/>
              </a:rPr>
              <a:t>جَاءُوا مِن بَعْدِهِمْ يَقُولُونَ رَبَّنَا اغْفِرْ لَنَا وَلِإِخْوَانِنَا الَّذِينَ سَبَقُونَا بِالْإِيمَانِ وَلَا تَجْعَلْ فِي قُلُوبِنَا غِلًّا لِّلَّذِينَ آمَنُوا (حشر: ۱۰)؛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وَلَا </a:t>
            </a:r>
            <a:r>
              <a:rPr lang="fa-IR" sz="2100" b="1" dirty="0">
                <a:solidFill>
                  <a:prstClr val="black"/>
                </a:solidFill>
                <a:cs typeface="B Nazanin" panose="00000400000000000000" pitchFamily="2" charset="-78"/>
              </a:rPr>
              <a:t>تَسْتَوِي الْحَسَنَةُ وَلَا السَّيِّئَةُ وَادْفَعْ بِالَّتِي هِيَ أَحْسَنُ» (مؤمنون: ۹۶)؛ </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وَإِنْ عَاقَبْتُمْ فَعَاقِبُوا بِمِثْلِ مَا عُوقِبْتُمْ بِهِ وَلَئِنْ صَبَرْتُمْ لَهُوَ خَيْرٌ لِلصَّابِرِينَ (نحل: ۱۲۶)؛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137</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31526623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1000"/>
                                        <p:tgtEl>
                                          <p:spTgt spid="6">
                                            <p:txEl>
                                              <p:pRg st="5" end="5"/>
                                            </p:txEl>
                                          </p:spTgt>
                                        </p:tgtEl>
                                      </p:cBhvr>
                                    </p:animEffect>
                                    <p:anim calcmode="lin" valueType="num">
                                      <p:cBhvr>
                                        <p:cTn id="3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fade">
                                      <p:cBhvr>
                                        <p:cTn id="44" dur="1000"/>
                                        <p:tgtEl>
                                          <p:spTgt spid="6">
                                            <p:txEl>
                                              <p:pRg st="6" end="6"/>
                                            </p:txEl>
                                          </p:spTgt>
                                        </p:tgtEl>
                                      </p:cBhvr>
                                    </p:animEffect>
                                    <p:anim calcmode="lin" valueType="num">
                                      <p:cBhvr>
                                        <p:cTn id="45"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7" end="7"/>
                                            </p:txEl>
                                          </p:spTgt>
                                        </p:tgtEl>
                                        <p:attrNameLst>
                                          <p:attrName>style.visibility</p:attrName>
                                        </p:attrNameLst>
                                      </p:cBhvr>
                                      <p:to>
                                        <p:strVal val="visible"/>
                                      </p:to>
                                    </p:set>
                                    <p:animEffect transition="in" filter="fade">
                                      <p:cBhvr>
                                        <p:cTn id="51" dur="1000"/>
                                        <p:tgtEl>
                                          <p:spTgt spid="6">
                                            <p:txEl>
                                              <p:pRg st="7" end="7"/>
                                            </p:txEl>
                                          </p:spTgt>
                                        </p:tgtEl>
                                      </p:cBhvr>
                                    </p:animEffect>
                                    <p:anim calcmode="lin" valueType="num">
                                      <p:cBhvr>
                                        <p:cTn id="52"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368735" y="671691"/>
            <a:ext cx="8975354" cy="637674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smtClean="0">
                <a:solidFill>
                  <a:srgbClr val="0070C0"/>
                </a:solidFill>
                <a:cs typeface="B Nazanin" panose="00000400000000000000" pitchFamily="2" charset="-78"/>
              </a:rPr>
              <a:t>روحیه جهادی</a:t>
            </a:r>
          </a:p>
          <a:p>
            <a:pPr algn="justLow" rtl="1">
              <a:lnSpc>
                <a:spcPct val="150000"/>
              </a:lnSpc>
            </a:pPr>
            <a:r>
              <a:rPr lang="fa-IR" sz="2100" b="1" dirty="0">
                <a:solidFill>
                  <a:prstClr val="black"/>
                </a:solidFill>
                <a:cs typeface="B Nazanin" panose="00000400000000000000" pitchFamily="2" charset="-78"/>
              </a:rPr>
              <a:t>در جنگ شناختی، دشمن به‌خوبی می‌داند که محور مبارزه، نه تنها سلاح، که انگیزه نیروهاست. از این رو، با ابزارهای روانی مانند تطمیع مادی، ترسیم آینده‌ای بی‌ثمر و ترویج راحت‌طلبی، در پی تضعیف و خاموش کردن موتور محرکه درونی جامعه -یعنی روحیه جهادی- است. در برابر این حمله به بنیادی‌ترین منبع مقاومت، قرآن کریم رویکردی ریشه‌ای و تغییرناپذیر ارائه می‌دهد: جهت‌گیری الهی و خالصانه در عمل. </a:t>
            </a:r>
            <a:endParaRPr lang="fa-IR" sz="21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100" b="1" dirty="0" smtClean="0">
                <a:solidFill>
                  <a:srgbClr val="ED7D31">
                    <a:lumMod val="75000"/>
                  </a:srgbClr>
                </a:solidFill>
                <a:cs typeface="B Nazanin" panose="00000400000000000000" pitchFamily="2" charset="-78"/>
              </a:rPr>
              <a:t>آیات </a:t>
            </a:r>
            <a:r>
              <a:rPr lang="fa-IR" sz="2100" b="1" dirty="0">
                <a:solidFill>
                  <a:srgbClr val="ED7D31">
                    <a:lumMod val="75000"/>
                  </a:srgbClr>
                </a:solidFill>
                <a:cs typeface="B Nazanin" panose="00000400000000000000" pitchFamily="2" charset="-78"/>
              </a:rPr>
              <a:t>و شواهد قرآنی</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«الَّذِينَ آمَنُوا وَهَاجَرُوا وَجَاهَدُوا فِي سَبِيلِ اللَّهِ بِأَمْوَالِهِمْ وَأَنْفُسِهِمْ أَعْظَمُ دَرَجَةً عِنْدَ اللَّهِ وَأُولَئِكَ هُمُ الْفَائِزُونَ(توبه: ۲۰)؛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وَجَاهِدُوا </a:t>
            </a:r>
            <a:r>
              <a:rPr lang="fa-IR" sz="2100" b="1" dirty="0">
                <a:solidFill>
                  <a:prstClr val="black"/>
                </a:solidFill>
                <a:cs typeface="B Nazanin" panose="00000400000000000000" pitchFamily="2" charset="-78"/>
              </a:rPr>
              <a:t>فِي اللَّهِ حَقَّ جِهَادِهِ(حج: ۷۸)؛ </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يَا أَيُّهَا الَّذِينَ آمَنُوا هَلْ أَدُلُّكُمْ عَلَى تِجَارَةٍ تُنجِيكُم مِّنْ عَذَابٍ أَلِيمٍ . تُؤْمِنُونَ بِاللَّهِ وَرَسُولِهِ وَتُجَاهِدُونَ فِي سَبِيلِ اللَّهِ بِأَمْوَالِكُمْ وَأَنفُسِكُمْ(صف: ۱۰-۱۱)؛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إِنَّ </a:t>
            </a:r>
            <a:r>
              <a:rPr lang="fa-IR" sz="2100" b="1" dirty="0">
                <a:solidFill>
                  <a:prstClr val="black"/>
                </a:solidFill>
                <a:cs typeface="B Nazanin" panose="00000400000000000000" pitchFamily="2" charset="-78"/>
              </a:rPr>
              <a:t>اللَّهَ اشْتَرَى مِنَ الْمُؤْمِنِينَ أَنْفُسَهُمْ وَأَمْوَالَهُمْ بِأَنَّ لَهُمُ الْجَنَّةَ(توبه: ۱۱۱)؛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138</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19909493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3774" y="1028655"/>
            <a:ext cx="9112077" cy="555536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گزاره </a:t>
            </a:r>
            <a:r>
              <a:rPr lang="fa-IR" sz="2200" dirty="0" smtClean="0">
                <a:solidFill>
                  <a:srgbClr val="C00000"/>
                </a:solidFill>
                <a:cs typeface="B Titr" panose="00000700000000000000" pitchFamily="2" charset="-78"/>
              </a:rPr>
              <a:t>راهبردی نهایی</a:t>
            </a:r>
          </a:p>
          <a:p>
            <a:pPr algn="justLow" rtl="1">
              <a:lnSpc>
                <a:spcPct val="200000"/>
              </a:lnSpc>
            </a:pPr>
            <a:r>
              <a:rPr lang="fa-IR" sz="2300" b="1" dirty="0">
                <a:solidFill>
                  <a:prstClr val="black"/>
                </a:solidFill>
                <a:cs typeface="B Nazanin" panose="00000400000000000000" pitchFamily="2" charset="-78"/>
              </a:rPr>
              <a:t>مردم، پشتوانه اصلی مقاومت‌اند؛ عدالت، رأفت، خدمت صادقانه، صبر و اخلاق جهادی، ضامن حفظ این پشتوانه و استقرار جبهه حق در میدان‌های سخت است. این پنج رکن، زنجیره مستحکمی را می‌سازند که هر حلقه‌اش توطئه‌ای از دشمن را خنثی می‌کند: عدالت مانع نفوذ از راه شکاف طبقاتی، رأفت خنثی‌کننده تفرقه‌افکنی قومی و مذهبی، خدمت صادقانه بی‌اعتبارکننده تبلیغات سیاه، صبر شکننده فشار روانی و اخلاق جهادی نابودگر وسوسه‌های مادی و معنوی می‌شود. بنابراین، تقویت این ارکان، نه یک انتخاب که یک ضرورت راهبردی برای حفظ حاکمیت ملی و شکست پروژه جنگ ترکیبی دشمن است</a:t>
            </a:r>
            <a:r>
              <a:rPr lang="fa-IR" sz="2300" b="1" dirty="0" smtClean="0">
                <a:solidFill>
                  <a:prstClr val="black"/>
                </a:solidFill>
                <a:cs typeface="B Nazanin" panose="00000400000000000000" pitchFamily="2" charset="-78"/>
              </a:rPr>
              <a:t>.</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35893237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5955476"/>
          </a:xfrm>
          <a:prstGeom prst="rect">
            <a:avLst/>
          </a:prstGeom>
          <a:noFill/>
        </p:spPr>
        <p:txBody>
          <a:bodyPr wrap="square" rtlCol="1">
            <a:spAutoFit/>
          </a:bodyPr>
          <a:lstStyle/>
          <a:p>
            <a:pPr algn="justLow" rtl="1">
              <a:lnSpc>
                <a:spcPct val="150000"/>
              </a:lnSpc>
            </a:pPr>
            <a:r>
              <a:rPr lang="fa-IR" sz="2000" dirty="0" smtClean="0">
                <a:solidFill>
                  <a:srgbClr val="C00000"/>
                </a:solidFill>
                <a:cs typeface="B Titr" panose="00000700000000000000" pitchFamily="2" charset="-78"/>
              </a:rPr>
              <a:t>ب. ضرورت </a:t>
            </a:r>
            <a:r>
              <a:rPr lang="fa-IR" sz="2000" dirty="0">
                <a:solidFill>
                  <a:srgbClr val="C00000"/>
                </a:solidFill>
                <a:cs typeface="B Titr" panose="00000700000000000000" pitchFamily="2" charset="-78"/>
              </a:rPr>
              <a:t>درونی: عبور از واکنش‌های پراکنده به جبهه هم‌افزا</a:t>
            </a:r>
          </a:p>
          <a:p>
            <a:pPr marL="342900" indent="-342900" algn="justLow" rtl="1">
              <a:lnSpc>
                <a:spcPct val="150000"/>
              </a:lnSpc>
              <a:buFont typeface="Wingdings" panose="05000000000000000000" pitchFamily="2" charset="2"/>
              <a:buChar char="q"/>
            </a:pPr>
            <a:r>
              <a:rPr lang="fa-IR" b="1" dirty="0" smtClean="0">
                <a:solidFill>
                  <a:prstClr val="black"/>
                </a:solidFill>
                <a:cs typeface="B Nazanin" panose="00000400000000000000" pitchFamily="2" charset="-78"/>
              </a:rPr>
              <a:t>هدف </a:t>
            </a:r>
            <a:r>
              <a:rPr lang="fa-IR" b="1" dirty="0">
                <a:solidFill>
                  <a:prstClr val="black"/>
                </a:solidFill>
                <a:cs typeface="B Nazanin" panose="00000400000000000000" pitchFamily="2" charset="-78"/>
              </a:rPr>
              <a:t>استراتژیک دشمن: جزیره‌ای‌سازی نیروهای مؤمن، ایجاد پراکندگی و خنثی‌سازی قدرت جمعی نظام.</a:t>
            </a:r>
          </a:p>
          <a:p>
            <a:pPr marL="342900" indent="-342900" algn="justLow" rtl="1">
              <a:lnSpc>
                <a:spcPct val="150000"/>
              </a:lnSpc>
              <a:buFont typeface="Wingdings" panose="05000000000000000000" pitchFamily="2" charset="2"/>
              <a:buChar char="q"/>
            </a:pPr>
            <a:r>
              <a:rPr lang="fa-IR" b="1" dirty="0" smtClean="0">
                <a:solidFill>
                  <a:prstClr val="black"/>
                </a:solidFill>
                <a:cs typeface="B Nazanin" panose="00000400000000000000" pitchFamily="2" charset="-78"/>
              </a:rPr>
              <a:t>درس </a:t>
            </a:r>
            <a:r>
              <a:rPr lang="fa-IR" b="1" dirty="0">
                <a:solidFill>
                  <a:prstClr val="black"/>
                </a:solidFill>
                <a:cs typeface="B Nazanin" panose="00000400000000000000" pitchFamily="2" charset="-78"/>
              </a:rPr>
              <a:t>تاریخ انقلاب: پیروزی در مقاطعی حاصل شد که ایمان، عقلانیت راهبردی، پیوند با ولایت، مقاومت سازمان‌یافته و ترجمه عملیاتی معارف قرآنی با هم همراه شدند.</a:t>
            </a:r>
          </a:p>
          <a:p>
            <a:pPr marL="342900" indent="-342900" algn="justLow" rtl="1">
              <a:lnSpc>
                <a:spcPct val="150000"/>
              </a:lnSpc>
              <a:buFont typeface="Wingdings" panose="05000000000000000000" pitchFamily="2" charset="2"/>
              <a:buChar char="q"/>
            </a:pPr>
            <a:r>
              <a:rPr lang="fa-IR" b="1" dirty="0" smtClean="0">
                <a:solidFill>
                  <a:prstClr val="black"/>
                </a:solidFill>
                <a:cs typeface="B Nazanin" panose="00000400000000000000" pitchFamily="2" charset="-78"/>
              </a:rPr>
              <a:t> </a:t>
            </a:r>
            <a:r>
              <a:rPr lang="fa-IR" b="1" dirty="0">
                <a:solidFill>
                  <a:prstClr val="black"/>
                </a:solidFill>
                <a:cs typeface="B Nazanin" panose="00000400000000000000" pitchFamily="2" charset="-78"/>
              </a:rPr>
              <a:t>هدف مدل منظومه مهندسی‌شده: تبدیل محورها و کنش‌های پراکنده به یک جبهه هم‌افزا، هم‌جهت و یکپارچه در ذیل ولایت.</a:t>
            </a:r>
          </a:p>
          <a:p>
            <a:pPr marL="342900" indent="-342900" algn="justLow" rtl="1">
              <a:lnSpc>
                <a:spcPct val="150000"/>
              </a:lnSpc>
              <a:buFont typeface="Wingdings" panose="05000000000000000000" pitchFamily="2" charset="2"/>
              <a:buChar char="q"/>
            </a:pPr>
            <a:r>
              <a:rPr lang="fa-IR" b="1" dirty="0" smtClean="0">
                <a:solidFill>
                  <a:prstClr val="black"/>
                </a:solidFill>
                <a:cs typeface="B Nazanin" panose="00000400000000000000" pitchFamily="2" charset="-78"/>
              </a:rPr>
              <a:t>ویژگی‌های </a:t>
            </a:r>
            <a:r>
              <a:rPr lang="fa-IR" b="1" dirty="0">
                <a:solidFill>
                  <a:prstClr val="black"/>
                </a:solidFill>
                <a:cs typeface="B Nazanin" panose="00000400000000000000" pitchFamily="2" charset="-78"/>
              </a:rPr>
              <a:t>این معماری:</a:t>
            </a:r>
          </a:p>
          <a:p>
            <a:pPr marL="800100" lvl="1" indent="-342900" algn="justLow" rtl="1">
              <a:lnSpc>
                <a:spcPct val="150000"/>
              </a:lnSpc>
              <a:buFont typeface="Wingdings" panose="05000000000000000000" pitchFamily="2" charset="2"/>
              <a:buChar char="§"/>
            </a:pPr>
            <a:r>
              <a:rPr lang="fa-IR" b="1" dirty="0">
                <a:solidFill>
                  <a:prstClr val="black"/>
                </a:solidFill>
                <a:cs typeface="B Nazanin" panose="00000400000000000000" pitchFamily="2" charset="-78"/>
              </a:rPr>
              <a:t>هر محور، حلقه‌ای تکمیل‌کننده و تقویت‌کننده محور دیگر است.</a:t>
            </a:r>
          </a:p>
          <a:p>
            <a:pPr marL="800100" lvl="1" indent="-342900" algn="justLow" rtl="1">
              <a:lnSpc>
                <a:spcPct val="150000"/>
              </a:lnSpc>
              <a:buFont typeface="Wingdings" panose="05000000000000000000" pitchFamily="2" charset="2"/>
              <a:buChar char="§"/>
            </a:pPr>
            <a:r>
              <a:rPr lang="fa-IR" b="1" dirty="0">
                <a:solidFill>
                  <a:prstClr val="black"/>
                </a:solidFill>
                <a:cs typeface="B Nazanin" panose="00000400000000000000" pitchFamily="2" charset="-78"/>
              </a:rPr>
              <a:t>هیچ مؤلفه‌ای به صورت منفرد و جزیره‌ای عمل نمی‌کند.</a:t>
            </a:r>
          </a:p>
          <a:p>
            <a:pPr marL="800100" lvl="1" indent="-342900" algn="justLow" rtl="1">
              <a:lnSpc>
                <a:spcPct val="150000"/>
              </a:lnSpc>
              <a:buFont typeface="Wingdings" panose="05000000000000000000" pitchFamily="2" charset="2"/>
              <a:buChar char="§"/>
            </a:pPr>
            <a:r>
              <a:rPr lang="fa-IR" b="1" dirty="0">
                <a:solidFill>
                  <a:prstClr val="black"/>
                </a:solidFill>
                <a:cs typeface="B Nazanin" panose="00000400000000000000" pitchFamily="2" charset="-78"/>
              </a:rPr>
              <a:t>مقاومت، تلفیقی از عقلانیت، ایمان و ساختار می‌شود.</a:t>
            </a:r>
          </a:p>
          <a:p>
            <a:pPr marL="800100" lvl="1" indent="-342900" algn="justLow" rtl="1">
              <a:lnSpc>
                <a:spcPct val="150000"/>
              </a:lnSpc>
              <a:buFont typeface="Wingdings" panose="05000000000000000000" pitchFamily="2" charset="2"/>
              <a:buChar char="§"/>
            </a:pPr>
            <a:r>
              <a:rPr lang="fa-IR" b="1" dirty="0">
                <a:solidFill>
                  <a:prstClr val="black"/>
                </a:solidFill>
                <a:cs typeface="B Nazanin" panose="00000400000000000000" pitchFamily="2" charset="-78"/>
              </a:rPr>
              <a:t>جهاد، مفهومی همه‌جانبه و زمان‌مند می‌یابد.</a:t>
            </a:r>
          </a:p>
          <a:p>
            <a:pPr marL="800100" lvl="1" indent="-342900" algn="justLow" rtl="1">
              <a:lnSpc>
                <a:spcPct val="150000"/>
              </a:lnSpc>
              <a:buFont typeface="Wingdings" panose="05000000000000000000" pitchFamily="2" charset="2"/>
              <a:buChar char="§"/>
            </a:pPr>
            <a:r>
              <a:rPr lang="fa-IR" b="1" dirty="0">
                <a:solidFill>
                  <a:prstClr val="black"/>
                </a:solidFill>
                <a:cs typeface="B Nazanin" panose="00000400000000000000" pitchFamily="2" charset="-78"/>
              </a:rPr>
              <a:t>مردم از تماشاگر منفعل به رکن اصلی پایداری تبدیل می‌شوند.</a:t>
            </a:r>
          </a:p>
          <a:p>
            <a:pPr marL="342900" indent="-342900" algn="justLow" rtl="1">
              <a:lnSpc>
                <a:spcPct val="150000"/>
              </a:lnSpc>
              <a:buFont typeface="Wingdings" panose="05000000000000000000" pitchFamily="2" charset="2"/>
              <a:buChar char="q"/>
            </a:pPr>
            <a:r>
              <a:rPr lang="fa-IR" b="1" dirty="0" smtClean="0">
                <a:solidFill>
                  <a:prstClr val="black"/>
                </a:solidFill>
                <a:cs typeface="B Nazanin" panose="00000400000000000000" pitchFamily="2" charset="-78"/>
              </a:rPr>
              <a:t>نتیجه</a:t>
            </a:r>
            <a:r>
              <a:rPr lang="fa-IR" b="1" dirty="0">
                <a:solidFill>
                  <a:prstClr val="black"/>
                </a:solidFill>
                <a:cs typeface="B Nazanin" panose="00000400000000000000" pitchFamily="2" charset="-78"/>
              </a:rPr>
              <a:t>: این هم‌افزایی نظام‌یافته، دقیقاً نقطه مقابل سناریوی دشمن است و با از بین بردن بسترهای گسست و یأس، بنیان محاسبات آن را برهم می‌زند.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18042" y="-6395"/>
            <a:ext cx="6963972" cy="761395"/>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89629" y="105751"/>
            <a:ext cx="5526741" cy="461665"/>
          </a:xfrm>
          <a:prstGeom prst="rect">
            <a:avLst/>
          </a:prstGeom>
          <a:noFill/>
        </p:spPr>
        <p:txBody>
          <a:bodyPr wrap="square" rtlCol="1">
            <a:spAutoFit/>
          </a:bodyPr>
          <a:lstStyle/>
          <a:p>
            <a:pPr algn="ctr" rtl="1"/>
            <a:r>
              <a:rPr lang="fa-IR" sz="2400" dirty="0">
                <a:solidFill>
                  <a:prstClr val="white">
                    <a:lumMod val="95000"/>
                  </a:prstClr>
                </a:solidFill>
                <a:cs typeface="B Titr" panose="00000700000000000000" pitchFamily="2" charset="-78"/>
              </a:rPr>
              <a:t>ضرورت رجوع به قرآن در نبرد ذهن‌ها و دل‌ها</a:t>
            </a:r>
            <a:endParaRPr lang="fa-IR" sz="44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20250573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p:cTn id="22"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1" end="1"/>
                                            </p:txEl>
                                          </p:spTgt>
                                        </p:tgtEl>
                                        <p:attrNameLst>
                                          <p:attrName>style.visibility</p:attrName>
                                        </p:attrNameLst>
                                      </p:cBhvr>
                                      <p:to>
                                        <p:strVal val="visible"/>
                                      </p:to>
                                    </p:set>
                                    <p:animEffect transition="in" filter="fade">
                                      <p:cBhvr>
                                        <p:cTn id="30" dur="1000"/>
                                        <p:tgtEl>
                                          <p:spTgt spid="6">
                                            <p:txEl>
                                              <p:pRg st="1" end="1"/>
                                            </p:txEl>
                                          </p:spTgt>
                                        </p:tgtEl>
                                      </p:cBhvr>
                                    </p:animEffect>
                                    <p:anim calcmode="lin" valueType="num">
                                      <p:cBhvr>
                                        <p:cTn id="31"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2" end="2"/>
                                            </p:txEl>
                                          </p:spTgt>
                                        </p:tgtEl>
                                        <p:attrNameLst>
                                          <p:attrName>style.visibility</p:attrName>
                                        </p:attrNameLst>
                                      </p:cBhvr>
                                      <p:to>
                                        <p:strVal val="visible"/>
                                      </p:to>
                                    </p:set>
                                    <p:animEffect transition="in" filter="fade">
                                      <p:cBhvr>
                                        <p:cTn id="37" dur="1000"/>
                                        <p:tgtEl>
                                          <p:spTgt spid="6">
                                            <p:txEl>
                                              <p:pRg st="2" end="2"/>
                                            </p:txEl>
                                          </p:spTgt>
                                        </p:tgtEl>
                                      </p:cBhvr>
                                    </p:animEffect>
                                    <p:anim calcmode="lin" valueType="num">
                                      <p:cBhvr>
                                        <p:cTn id="38"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3" end="3"/>
                                            </p:txEl>
                                          </p:spTgt>
                                        </p:tgtEl>
                                        <p:attrNameLst>
                                          <p:attrName>style.visibility</p:attrName>
                                        </p:attrNameLst>
                                      </p:cBhvr>
                                      <p:to>
                                        <p:strVal val="visible"/>
                                      </p:to>
                                    </p:set>
                                    <p:animEffect transition="in" filter="fade">
                                      <p:cBhvr>
                                        <p:cTn id="44" dur="1000"/>
                                        <p:tgtEl>
                                          <p:spTgt spid="6">
                                            <p:txEl>
                                              <p:pRg st="3" end="3"/>
                                            </p:txEl>
                                          </p:spTgt>
                                        </p:tgtEl>
                                      </p:cBhvr>
                                    </p:animEffect>
                                    <p:anim calcmode="lin" valueType="num">
                                      <p:cBhvr>
                                        <p:cTn id="45"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4" end="4"/>
                                            </p:txEl>
                                          </p:spTgt>
                                        </p:tgtEl>
                                        <p:attrNameLst>
                                          <p:attrName>style.visibility</p:attrName>
                                        </p:attrNameLst>
                                      </p:cBhvr>
                                      <p:to>
                                        <p:strVal val="visible"/>
                                      </p:to>
                                    </p:set>
                                    <p:animEffect transition="in" filter="fade">
                                      <p:cBhvr>
                                        <p:cTn id="51" dur="1000"/>
                                        <p:tgtEl>
                                          <p:spTgt spid="6">
                                            <p:txEl>
                                              <p:pRg st="4" end="4"/>
                                            </p:txEl>
                                          </p:spTgt>
                                        </p:tgtEl>
                                      </p:cBhvr>
                                    </p:animEffect>
                                    <p:anim calcmode="lin" valueType="num">
                                      <p:cBhvr>
                                        <p:cTn id="52"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5" end="5"/>
                                            </p:txEl>
                                          </p:spTgt>
                                        </p:tgtEl>
                                        <p:attrNameLst>
                                          <p:attrName>style.visibility</p:attrName>
                                        </p:attrNameLst>
                                      </p:cBhvr>
                                      <p:to>
                                        <p:strVal val="visible"/>
                                      </p:to>
                                    </p:set>
                                    <p:animEffect transition="in" filter="fade">
                                      <p:cBhvr>
                                        <p:cTn id="58" dur="1000"/>
                                        <p:tgtEl>
                                          <p:spTgt spid="6">
                                            <p:txEl>
                                              <p:pRg st="5" end="5"/>
                                            </p:txEl>
                                          </p:spTgt>
                                        </p:tgtEl>
                                      </p:cBhvr>
                                    </p:animEffect>
                                    <p:anim calcmode="lin" valueType="num">
                                      <p:cBhvr>
                                        <p:cTn id="59"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
                                            <p:txEl>
                                              <p:pRg st="6" end="6"/>
                                            </p:txEl>
                                          </p:spTgt>
                                        </p:tgtEl>
                                        <p:attrNameLst>
                                          <p:attrName>style.visibility</p:attrName>
                                        </p:attrNameLst>
                                      </p:cBhvr>
                                      <p:to>
                                        <p:strVal val="visible"/>
                                      </p:to>
                                    </p:set>
                                    <p:animEffect transition="in" filter="fade">
                                      <p:cBhvr>
                                        <p:cTn id="65" dur="1000"/>
                                        <p:tgtEl>
                                          <p:spTgt spid="6">
                                            <p:txEl>
                                              <p:pRg st="6" end="6"/>
                                            </p:txEl>
                                          </p:spTgt>
                                        </p:tgtEl>
                                      </p:cBhvr>
                                    </p:animEffect>
                                    <p:anim calcmode="lin" valueType="num">
                                      <p:cBhvr>
                                        <p:cTn id="66"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nodeType="clickEffect">
                                  <p:stCondLst>
                                    <p:cond delay="0"/>
                                  </p:stCondLst>
                                  <p:childTnLst>
                                    <p:set>
                                      <p:cBhvr>
                                        <p:cTn id="71" dur="1" fill="hold">
                                          <p:stCondLst>
                                            <p:cond delay="0"/>
                                          </p:stCondLst>
                                        </p:cTn>
                                        <p:tgtEl>
                                          <p:spTgt spid="6">
                                            <p:txEl>
                                              <p:pRg st="7" end="7"/>
                                            </p:txEl>
                                          </p:spTgt>
                                        </p:tgtEl>
                                        <p:attrNameLst>
                                          <p:attrName>style.visibility</p:attrName>
                                        </p:attrNameLst>
                                      </p:cBhvr>
                                      <p:to>
                                        <p:strVal val="visible"/>
                                      </p:to>
                                    </p:set>
                                    <p:animEffect transition="in" filter="fade">
                                      <p:cBhvr>
                                        <p:cTn id="72" dur="1000"/>
                                        <p:tgtEl>
                                          <p:spTgt spid="6">
                                            <p:txEl>
                                              <p:pRg st="7" end="7"/>
                                            </p:txEl>
                                          </p:spTgt>
                                        </p:tgtEl>
                                      </p:cBhvr>
                                    </p:animEffect>
                                    <p:anim calcmode="lin" valueType="num">
                                      <p:cBhvr>
                                        <p:cTn id="73"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74"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nodeType="clickEffect">
                                  <p:stCondLst>
                                    <p:cond delay="0"/>
                                  </p:stCondLst>
                                  <p:childTnLst>
                                    <p:set>
                                      <p:cBhvr>
                                        <p:cTn id="78" dur="1" fill="hold">
                                          <p:stCondLst>
                                            <p:cond delay="0"/>
                                          </p:stCondLst>
                                        </p:cTn>
                                        <p:tgtEl>
                                          <p:spTgt spid="6">
                                            <p:txEl>
                                              <p:pRg st="8" end="8"/>
                                            </p:txEl>
                                          </p:spTgt>
                                        </p:tgtEl>
                                        <p:attrNameLst>
                                          <p:attrName>style.visibility</p:attrName>
                                        </p:attrNameLst>
                                      </p:cBhvr>
                                      <p:to>
                                        <p:strVal val="visible"/>
                                      </p:to>
                                    </p:set>
                                    <p:animEffect transition="in" filter="fade">
                                      <p:cBhvr>
                                        <p:cTn id="79" dur="1000"/>
                                        <p:tgtEl>
                                          <p:spTgt spid="6">
                                            <p:txEl>
                                              <p:pRg st="8" end="8"/>
                                            </p:txEl>
                                          </p:spTgt>
                                        </p:tgtEl>
                                      </p:cBhvr>
                                    </p:animEffect>
                                    <p:anim calcmode="lin" valueType="num">
                                      <p:cBhvr>
                                        <p:cTn id="80"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81"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nodeType="clickEffect">
                                  <p:stCondLst>
                                    <p:cond delay="0"/>
                                  </p:stCondLst>
                                  <p:childTnLst>
                                    <p:set>
                                      <p:cBhvr>
                                        <p:cTn id="85" dur="1" fill="hold">
                                          <p:stCondLst>
                                            <p:cond delay="0"/>
                                          </p:stCondLst>
                                        </p:cTn>
                                        <p:tgtEl>
                                          <p:spTgt spid="6">
                                            <p:txEl>
                                              <p:pRg st="9" end="9"/>
                                            </p:txEl>
                                          </p:spTgt>
                                        </p:tgtEl>
                                        <p:attrNameLst>
                                          <p:attrName>style.visibility</p:attrName>
                                        </p:attrNameLst>
                                      </p:cBhvr>
                                      <p:to>
                                        <p:strVal val="visible"/>
                                      </p:to>
                                    </p:set>
                                    <p:animEffect transition="in" filter="fade">
                                      <p:cBhvr>
                                        <p:cTn id="86" dur="1000"/>
                                        <p:tgtEl>
                                          <p:spTgt spid="6">
                                            <p:txEl>
                                              <p:pRg st="9" end="9"/>
                                            </p:txEl>
                                          </p:spTgt>
                                        </p:tgtEl>
                                      </p:cBhvr>
                                    </p:animEffect>
                                    <p:anim calcmode="lin" valueType="num">
                                      <p:cBhvr>
                                        <p:cTn id="87"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88"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nodeType="clickEffect">
                                  <p:stCondLst>
                                    <p:cond delay="0"/>
                                  </p:stCondLst>
                                  <p:childTnLst>
                                    <p:set>
                                      <p:cBhvr>
                                        <p:cTn id="92" dur="1" fill="hold">
                                          <p:stCondLst>
                                            <p:cond delay="0"/>
                                          </p:stCondLst>
                                        </p:cTn>
                                        <p:tgtEl>
                                          <p:spTgt spid="6">
                                            <p:txEl>
                                              <p:pRg st="10" end="10"/>
                                            </p:txEl>
                                          </p:spTgt>
                                        </p:tgtEl>
                                        <p:attrNameLst>
                                          <p:attrName>style.visibility</p:attrName>
                                        </p:attrNameLst>
                                      </p:cBhvr>
                                      <p:to>
                                        <p:strVal val="visible"/>
                                      </p:to>
                                    </p:set>
                                    <p:animEffect transition="in" filter="fade">
                                      <p:cBhvr>
                                        <p:cTn id="93" dur="1000"/>
                                        <p:tgtEl>
                                          <p:spTgt spid="6">
                                            <p:txEl>
                                              <p:pRg st="10" end="10"/>
                                            </p:txEl>
                                          </p:spTgt>
                                        </p:tgtEl>
                                      </p:cBhvr>
                                    </p:animEffect>
                                    <p:anim calcmode="lin" valueType="num">
                                      <p:cBhvr>
                                        <p:cTn id="94"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95"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450761" y="928925"/>
            <a:ext cx="8769732" cy="5378840"/>
          </a:xfrm>
          <a:prstGeom prst="rect">
            <a:avLst/>
          </a:prstGeom>
          <a:noFill/>
        </p:spPr>
        <p:txBody>
          <a:bodyPr wrap="square" rtlCol="1">
            <a:spAutoFit/>
          </a:bodyPr>
          <a:lstStyle/>
          <a:p>
            <a:pPr marL="457200" indent="-457200" algn="justLow" rtl="1">
              <a:lnSpc>
                <a:spcPct val="200000"/>
              </a:lnSpc>
              <a:buFont typeface="Wingdings" panose="05000000000000000000" pitchFamily="2" charset="2"/>
              <a:buChar char="q"/>
            </a:pPr>
            <a:r>
              <a:rPr lang="fa-IR" sz="2800" dirty="0" smtClean="0">
                <a:solidFill>
                  <a:srgbClr val="C00000"/>
                </a:solidFill>
                <a:cs typeface="B Titr" panose="00000700000000000000" pitchFamily="2" charset="-78"/>
              </a:rPr>
              <a:t>چگونگی </a:t>
            </a:r>
            <a:r>
              <a:rPr lang="fa-IR" sz="2800" dirty="0" smtClean="0">
                <a:solidFill>
                  <a:srgbClr val="C00000"/>
                </a:solidFill>
                <a:cs typeface="B Titr" panose="00000700000000000000" pitchFamily="2" charset="-78"/>
              </a:rPr>
              <a:t>تحقق عدالت و اخلاق جهادی</a:t>
            </a:r>
          </a:p>
          <a:p>
            <a:pPr marL="342900" indent="-342900" algn="justLow" rtl="1">
              <a:lnSpc>
                <a:spcPct val="200000"/>
              </a:lnSpc>
              <a:buFont typeface="Wingdings" panose="05000000000000000000" pitchFamily="2" charset="2"/>
              <a:buChar char="§"/>
            </a:pPr>
            <a:r>
              <a:rPr lang="fa-IR" sz="2400" b="1" dirty="0" smtClean="0">
                <a:cs typeface="B Nazanin" panose="00000400000000000000" pitchFamily="2" charset="-78"/>
              </a:rPr>
              <a:t>ایجاد </a:t>
            </a:r>
            <a:r>
              <a:rPr lang="fa-IR" sz="2400" b="1" dirty="0">
                <a:cs typeface="B Nazanin" panose="00000400000000000000" pitchFamily="2" charset="-78"/>
              </a:rPr>
              <a:t>عدالت عملی و نظارت مردمی (بنیان اعتماد اجتماعی</a:t>
            </a:r>
            <a:r>
              <a:rPr lang="fa-IR" sz="2400" b="1" dirty="0" smtClean="0">
                <a:cs typeface="B Nazanin" panose="00000400000000000000" pitchFamily="2" charset="-78"/>
              </a:rPr>
              <a:t>)</a:t>
            </a:r>
          </a:p>
          <a:p>
            <a:pPr marL="342900" indent="-342900" algn="justLow" rtl="1">
              <a:lnSpc>
                <a:spcPct val="200000"/>
              </a:lnSpc>
              <a:buFont typeface="Wingdings" panose="05000000000000000000" pitchFamily="2" charset="2"/>
              <a:buChar char="§"/>
            </a:pPr>
            <a:r>
              <a:rPr lang="fa-IR" sz="2400" b="1" dirty="0">
                <a:cs typeface="B Nazanin" panose="00000400000000000000" pitchFamily="2" charset="-78"/>
              </a:rPr>
              <a:t>ترویج رأفت و مهربانی در تعامل با مردم (سیمان پیوند مردمی)</a:t>
            </a:r>
          </a:p>
          <a:p>
            <a:pPr marL="342900" indent="-342900" algn="justLow" rtl="1">
              <a:lnSpc>
                <a:spcPct val="200000"/>
              </a:lnSpc>
              <a:buFont typeface="Wingdings" panose="05000000000000000000" pitchFamily="2" charset="2"/>
              <a:buChar char="§"/>
            </a:pPr>
            <a:r>
              <a:rPr lang="fa-IR" sz="2400" b="1" dirty="0">
                <a:cs typeface="B Nazanin" panose="00000400000000000000" pitchFamily="2" charset="-78"/>
              </a:rPr>
              <a:t>خدمت صادقانه و جهادی (عملی‌سازی وفاداری)</a:t>
            </a:r>
          </a:p>
          <a:p>
            <a:pPr marL="342900" indent="-342900" algn="justLow" rtl="1">
              <a:lnSpc>
                <a:spcPct val="200000"/>
              </a:lnSpc>
              <a:buFont typeface="Wingdings" panose="05000000000000000000" pitchFamily="2" charset="2"/>
              <a:buChar char="§"/>
            </a:pPr>
            <a:r>
              <a:rPr lang="fa-IR" sz="2400" b="1" dirty="0">
                <a:cs typeface="B Nazanin" panose="00000400000000000000" pitchFamily="2" charset="-78"/>
              </a:rPr>
              <a:t> صبر و تاب‌آوری در بحران‌ها (نمایش اقتدار اخلاقی)</a:t>
            </a:r>
          </a:p>
          <a:p>
            <a:pPr marL="342900" indent="-342900" algn="justLow" rtl="1">
              <a:lnSpc>
                <a:spcPct val="200000"/>
              </a:lnSpc>
              <a:buFont typeface="Wingdings" panose="05000000000000000000" pitchFamily="2" charset="2"/>
              <a:buChar char="§"/>
            </a:pPr>
            <a:r>
              <a:rPr lang="fa-IR" sz="2400" b="1" dirty="0">
                <a:cs typeface="B Nazanin" panose="00000400000000000000" pitchFamily="2" charset="-78"/>
              </a:rPr>
              <a:t> پاسخ نیکو به دشمن و حفظ اخلاق (اقتداربخشی از طریق </a:t>
            </a:r>
            <a:r>
              <a:rPr lang="fa-IR" sz="2400" b="1" dirty="0" smtClean="0">
                <a:cs typeface="B Nazanin" panose="00000400000000000000" pitchFamily="2" charset="-78"/>
              </a:rPr>
              <a:t>بزرگ‌منشی)</a:t>
            </a:r>
          </a:p>
          <a:p>
            <a:pPr marL="342900" indent="-342900" algn="justLow" rtl="1">
              <a:lnSpc>
                <a:spcPct val="200000"/>
              </a:lnSpc>
              <a:buFont typeface="Wingdings" panose="05000000000000000000" pitchFamily="2" charset="2"/>
              <a:buChar char="§"/>
            </a:pPr>
            <a:r>
              <a:rPr lang="fa-IR" sz="2400" b="1" dirty="0" smtClean="0">
                <a:cs typeface="B Nazanin" panose="00000400000000000000" pitchFamily="2" charset="-78"/>
              </a:rPr>
              <a:t>ترویج روحیه جهادی (نیروی محرکه درونی)</a:t>
            </a:r>
            <a:endParaRPr lang="fa-IR" sz="2400" b="1" dirty="0">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9922925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p:cTn id="23"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6">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p:cTn id="31"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6">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 calcmode="lin" valueType="num">
                                      <p:cBhvr>
                                        <p:cTn id="39"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6">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6">
                                            <p:txEl>
                                              <p:pRg st="5" end="5"/>
                                            </p:txEl>
                                          </p:spTgt>
                                        </p:tgtEl>
                                        <p:attrNameLst>
                                          <p:attrName>style.visibility</p:attrName>
                                        </p:attrNameLst>
                                      </p:cBhvr>
                                      <p:to>
                                        <p:strVal val="visible"/>
                                      </p:to>
                                    </p:set>
                                    <p:anim calcmode="lin" valueType="num">
                                      <p:cBhvr>
                                        <p:cTn id="47"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6">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6">
                                            <p:txEl>
                                              <p:pRg st="6" end="6"/>
                                            </p:txEl>
                                          </p:spTgt>
                                        </p:tgtEl>
                                        <p:attrNameLst>
                                          <p:attrName>style.visibility</p:attrName>
                                        </p:attrNameLst>
                                      </p:cBhvr>
                                      <p:to>
                                        <p:strVal val="visible"/>
                                      </p:to>
                                    </p:set>
                                    <p:anim calcmode="lin" valueType="num">
                                      <p:cBhvr>
                                        <p:cTn id="55"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56"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57"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58" dur="10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525176"/>
            <a:ext cx="9112077" cy="646330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نتیجه </a:t>
            </a:r>
            <a:r>
              <a:rPr lang="fa-IR" sz="2400" dirty="0">
                <a:solidFill>
                  <a:srgbClr val="C00000"/>
                </a:solidFill>
                <a:cs typeface="B Titr" panose="00000700000000000000" pitchFamily="2" charset="-78"/>
              </a:rPr>
              <a:t>راهبردی نهایی</a:t>
            </a:r>
          </a:p>
          <a:p>
            <a:pPr algn="justLow" rtl="1">
              <a:lnSpc>
                <a:spcPct val="150000"/>
              </a:lnSpc>
            </a:pPr>
            <a:r>
              <a:rPr lang="fa-IR" sz="2100" b="1" dirty="0">
                <a:solidFill>
                  <a:prstClr val="black"/>
                </a:solidFill>
                <a:cs typeface="B Nazanin" panose="00000400000000000000" pitchFamily="2" charset="-78"/>
              </a:rPr>
              <a:t> عدالت، مردم‌داری و اخلاق جهادی، ستون حفاظت از سرمایه اجتماعی، پشتوانه مردمی و مشروعیت نرم نظام در نبرد ترکیبی است و مستقیماً با تهدیدات زیر مرتبط و پاسخگوی آن‌هاست:</a:t>
            </a:r>
          </a:p>
          <a:p>
            <a:pPr algn="justLow" rtl="1">
              <a:lnSpc>
                <a:spcPct val="150000"/>
              </a:lnSpc>
            </a:pPr>
            <a:r>
              <a:rPr lang="fa-IR" sz="2100" b="1" dirty="0">
                <a:solidFill>
                  <a:prstClr val="black"/>
                </a:solidFill>
                <a:cs typeface="B Nazanin" panose="00000400000000000000" pitchFamily="2" charset="-78"/>
              </a:rPr>
              <a:t>•	جنگ روانی و بحران مشروعیت (با بزرگ‌نمایی شکاف بین شعار و عمل)</a:t>
            </a:r>
          </a:p>
          <a:p>
            <a:pPr algn="justLow" rtl="1">
              <a:lnSpc>
                <a:spcPct val="150000"/>
              </a:lnSpc>
            </a:pPr>
            <a:r>
              <a:rPr lang="fa-IR" sz="2100" b="1" dirty="0">
                <a:solidFill>
                  <a:prstClr val="black"/>
                </a:solidFill>
                <a:cs typeface="B Nazanin" panose="00000400000000000000" pitchFamily="2" charset="-78"/>
              </a:rPr>
              <a:t>•	افزایش گسست و بی‌اعتمادی اجتماعی</a:t>
            </a:r>
          </a:p>
          <a:p>
            <a:pPr algn="justLow" rtl="1">
              <a:lnSpc>
                <a:spcPct val="150000"/>
              </a:lnSpc>
            </a:pPr>
            <a:r>
              <a:rPr lang="fa-IR" sz="2100" b="1" dirty="0">
                <a:solidFill>
                  <a:prstClr val="black"/>
                </a:solidFill>
                <a:cs typeface="B Nazanin" panose="00000400000000000000" pitchFamily="2" charset="-78"/>
              </a:rPr>
              <a:t>•	تخریب سرمایه اخلاقی و ترویج یأس</a:t>
            </a:r>
          </a:p>
          <a:p>
            <a:pPr algn="justLow" rtl="1">
              <a:lnSpc>
                <a:spcPct val="150000"/>
              </a:lnSpc>
            </a:pPr>
            <a:r>
              <a:rPr lang="fa-IR" sz="2100" b="1" dirty="0">
                <a:solidFill>
                  <a:prstClr val="black"/>
                </a:solidFill>
                <a:cs typeface="B Nazanin" panose="00000400000000000000" pitchFamily="2" charset="-78"/>
              </a:rPr>
              <a:t>•	نفوذ از طریق فساد و تبعیض</a:t>
            </a:r>
          </a:p>
          <a:p>
            <a:pPr algn="justLow" rtl="1">
              <a:lnSpc>
                <a:spcPct val="150000"/>
              </a:lnSpc>
            </a:pPr>
            <a:r>
              <a:rPr lang="fa-IR" sz="2100" b="1" dirty="0">
                <a:solidFill>
                  <a:prstClr val="black"/>
                </a:solidFill>
                <a:cs typeface="B Nazanin" panose="00000400000000000000" pitchFamily="2" charset="-78"/>
              </a:rPr>
              <a:t>•	فرسایش روحیه مقاومت و خدمت</a:t>
            </a:r>
          </a:p>
          <a:p>
            <a:pPr algn="justLow" rtl="1">
              <a:lnSpc>
                <a:spcPct val="150000"/>
              </a:lnSpc>
            </a:pPr>
            <a:r>
              <a:rPr lang="fa-IR" sz="2100" b="1" dirty="0">
                <a:solidFill>
                  <a:prstClr val="black"/>
                </a:solidFill>
                <a:cs typeface="B Nazanin" panose="00000400000000000000" pitchFamily="2" charset="-78"/>
              </a:rPr>
              <a:t>این محور تضمین می‌کند که جبهه حق نه تنها در برابر این حملات منفعلانه مقاومت کند، بلکه با عمل عادلانه، رفتار مهربانانه، خدمت خالصانه و صبر جهادی، ابتکار عمل را در میدان نبرد اعتمادها و وفاداری‌ها به دست گیرد. این رویکرد، دشمن را از مهم‌ترین سلاح خود (تخریب پیوند مردم با نظام) محروم ساخته و او را در رسیدن به اهداف استراتژیک خود ناکام می‌گذارد. در یک کلام، این محور سیستم ایمنی حیاتی برای بقا و عزت تمدنی جبهه حق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3459126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par>
                                <p:cTn id="52" presetID="26" presetClass="entr" presetSubtype="0" fill="hold" nodeType="with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wipe(down)">
                                      <p:cBhvr>
                                        <p:cTn id="54" dur="580">
                                          <p:stCondLst>
                                            <p:cond delay="0"/>
                                          </p:stCondLst>
                                        </p:cTn>
                                        <p:tgtEl>
                                          <p:spTgt spid="6">
                                            <p:txEl>
                                              <p:pRg st="4" end="4"/>
                                            </p:txEl>
                                          </p:spTgt>
                                        </p:tgtEl>
                                      </p:cBhvr>
                                    </p:animEffect>
                                    <p:anim calcmode="lin" valueType="num">
                                      <p:cBhvr>
                                        <p:cTn id="55"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60" dur="26">
                                          <p:stCondLst>
                                            <p:cond delay="650"/>
                                          </p:stCondLst>
                                        </p:cTn>
                                        <p:tgtEl>
                                          <p:spTgt spid="6">
                                            <p:txEl>
                                              <p:pRg st="4" end="4"/>
                                            </p:txEl>
                                          </p:spTgt>
                                        </p:tgtEl>
                                      </p:cBhvr>
                                      <p:to x="100000" y="60000"/>
                                    </p:animScale>
                                    <p:animScale>
                                      <p:cBhvr>
                                        <p:cTn id="61" dur="166" decel="50000">
                                          <p:stCondLst>
                                            <p:cond delay="676"/>
                                          </p:stCondLst>
                                        </p:cTn>
                                        <p:tgtEl>
                                          <p:spTgt spid="6">
                                            <p:txEl>
                                              <p:pRg st="4" end="4"/>
                                            </p:txEl>
                                          </p:spTgt>
                                        </p:tgtEl>
                                      </p:cBhvr>
                                      <p:to x="100000" y="100000"/>
                                    </p:animScale>
                                    <p:animScale>
                                      <p:cBhvr>
                                        <p:cTn id="62" dur="26">
                                          <p:stCondLst>
                                            <p:cond delay="1312"/>
                                          </p:stCondLst>
                                        </p:cTn>
                                        <p:tgtEl>
                                          <p:spTgt spid="6">
                                            <p:txEl>
                                              <p:pRg st="4" end="4"/>
                                            </p:txEl>
                                          </p:spTgt>
                                        </p:tgtEl>
                                      </p:cBhvr>
                                      <p:to x="100000" y="80000"/>
                                    </p:animScale>
                                    <p:animScale>
                                      <p:cBhvr>
                                        <p:cTn id="63" dur="166" decel="50000">
                                          <p:stCondLst>
                                            <p:cond delay="1338"/>
                                          </p:stCondLst>
                                        </p:cTn>
                                        <p:tgtEl>
                                          <p:spTgt spid="6">
                                            <p:txEl>
                                              <p:pRg st="4" end="4"/>
                                            </p:txEl>
                                          </p:spTgt>
                                        </p:tgtEl>
                                      </p:cBhvr>
                                      <p:to x="100000" y="100000"/>
                                    </p:animScale>
                                    <p:animScale>
                                      <p:cBhvr>
                                        <p:cTn id="64" dur="26">
                                          <p:stCondLst>
                                            <p:cond delay="1642"/>
                                          </p:stCondLst>
                                        </p:cTn>
                                        <p:tgtEl>
                                          <p:spTgt spid="6">
                                            <p:txEl>
                                              <p:pRg st="4" end="4"/>
                                            </p:txEl>
                                          </p:spTgt>
                                        </p:tgtEl>
                                      </p:cBhvr>
                                      <p:to x="100000" y="90000"/>
                                    </p:animScale>
                                    <p:animScale>
                                      <p:cBhvr>
                                        <p:cTn id="65" dur="166" decel="50000">
                                          <p:stCondLst>
                                            <p:cond delay="1668"/>
                                          </p:stCondLst>
                                        </p:cTn>
                                        <p:tgtEl>
                                          <p:spTgt spid="6">
                                            <p:txEl>
                                              <p:pRg st="4" end="4"/>
                                            </p:txEl>
                                          </p:spTgt>
                                        </p:tgtEl>
                                      </p:cBhvr>
                                      <p:to x="100000" y="100000"/>
                                    </p:animScale>
                                    <p:animScale>
                                      <p:cBhvr>
                                        <p:cTn id="66" dur="26">
                                          <p:stCondLst>
                                            <p:cond delay="1808"/>
                                          </p:stCondLst>
                                        </p:cTn>
                                        <p:tgtEl>
                                          <p:spTgt spid="6">
                                            <p:txEl>
                                              <p:pRg st="4" end="4"/>
                                            </p:txEl>
                                          </p:spTgt>
                                        </p:tgtEl>
                                      </p:cBhvr>
                                      <p:to x="100000" y="95000"/>
                                    </p:animScale>
                                    <p:animScale>
                                      <p:cBhvr>
                                        <p:cTn id="67" dur="166" decel="50000">
                                          <p:stCondLst>
                                            <p:cond delay="1834"/>
                                          </p:stCondLst>
                                        </p:cTn>
                                        <p:tgtEl>
                                          <p:spTgt spid="6">
                                            <p:txEl>
                                              <p:pRg st="4" end="4"/>
                                            </p:txEl>
                                          </p:spTgt>
                                        </p:tgtEl>
                                      </p:cBhvr>
                                      <p:to x="100000" y="100000"/>
                                    </p:animScale>
                                  </p:childTnLst>
                                </p:cTn>
                              </p:par>
                              <p:par>
                                <p:cTn id="68" presetID="26" presetClass="entr" presetSubtype="0" fill="hold" nodeType="withEffect">
                                  <p:stCondLst>
                                    <p:cond delay="0"/>
                                  </p:stCondLst>
                                  <p:childTnLst>
                                    <p:set>
                                      <p:cBhvr>
                                        <p:cTn id="69" dur="1" fill="hold">
                                          <p:stCondLst>
                                            <p:cond delay="0"/>
                                          </p:stCondLst>
                                        </p:cTn>
                                        <p:tgtEl>
                                          <p:spTgt spid="6">
                                            <p:txEl>
                                              <p:pRg st="5" end="5"/>
                                            </p:txEl>
                                          </p:spTgt>
                                        </p:tgtEl>
                                        <p:attrNameLst>
                                          <p:attrName>style.visibility</p:attrName>
                                        </p:attrNameLst>
                                      </p:cBhvr>
                                      <p:to>
                                        <p:strVal val="visible"/>
                                      </p:to>
                                    </p:set>
                                    <p:animEffect transition="in" filter="wipe(down)">
                                      <p:cBhvr>
                                        <p:cTn id="70" dur="580">
                                          <p:stCondLst>
                                            <p:cond delay="0"/>
                                          </p:stCondLst>
                                        </p:cTn>
                                        <p:tgtEl>
                                          <p:spTgt spid="6">
                                            <p:txEl>
                                              <p:pRg st="5" end="5"/>
                                            </p:txEl>
                                          </p:spTgt>
                                        </p:tgtEl>
                                      </p:cBhvr>
                                    </p:animEffect>
                                    <p:anim calcmode="lin" valueType="num">
                                      <p:cBhvr>
                                        <p:cTn id="71"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6" dur="26">
                                          <p:stCondLst>
                                            <p:cond delay="650"/>
                                          </p:stCondLst>
                                        </p:cTn>
                                        <p:tgtEl>
                                          <p:spTgt spid="6">
                                            <p:txEl>
                                              <p:pRg st="5" end="5"/>
                                            </p:txEl>
                                          </p:spTgt>
                                        </p:tgtEl>
                                      </p:cBhvr>
                                      <p:to x="100000" y="60000"/>
                                    </p:animScale>
                                    <p:animScale>
                                      <p:cBhvr>
                                        <p:cTn id="77" dur="166" decel="50000">
                                          <p:stCondLst>
                                            <p:cond delay="676"/>
                                          </p:stCondLst>
                                        </p:cTn>
                                        <p:tgtEl>
                                          <p:spTgt spid="6">
                                            <p:txEl>
                                              <p:pRg st="5" end="5"/>
                                            </p:txEl>
                                          </p:spTgt>
                                        </p:tgtEl>
                                      </p:cBhvr>
                                      <p:to x="100000" y="100000"/>
                                    </p:animScale>
                                    <p:animScale>
                                      <p:cBhvr>
                                        <p:cTn id="78" dur="26">
                                          <p:stCondLst>
                                            <p:cond delay="1312"/>
                                          </p:stCondLst>
                                        </p:cTn>
                                        <p:tgtEl>
                                          <p:spTgt spid="6">
                                            <p:txEl>
                                              <p:pRg st="5" end="5"/>
                                            </p:txEl>
                                          </p:spTgt>
                                        </p:tgtEl>
                                      </p:cBhvr>
                                      <p:to x="100000" y="80000"/>
                                    </p:animScale>
                                    <p:animScale>
                                      <p:cBhvr>
                                        <p:cTn id="79" dur="166" decel="50000">
                                          <p:stCondLst>
                                            <p:cond delay="1338"/>
                                          </p:stCondLst>
                                        </p:cTn>
                                        <p:tgtEl>
                                          <p:spTgt spid="6">
                                            <p:txEl>
                                              <p:pRg st="5" end="5"/>
                                            </p:txEl>
                                          </p:spTgt>
                                        </p:tgtEl>
                                      </p:cBhvr>
                                      <p:to x="100000" y="100000"/>
                                    </p:animScale>
                                    <p:animScale>
                                      <p:cBhvr>
                                        <p:cTn id="80" dur="26">
                                          <p:stCondLst>
                                            <p:cond delay="1642"/>
                                          </p:stCondLst>
                                        </p:cTn>
                                        <p:tgtEl>
                                          <p:spTgt spid="6">
                                            <p:txEl>
                                              <p:pRg st="5" end="5"/>
                                            </p:txEl>
                                          </p:spTgt>
                                        </p:tgtEl>
                                      </p:cBhvr>
                                      <p:to x="100000" y="90000"/>
                                    </p:animScale>
                                    <p:animScale>
                                      <p:cBhvr>
                                        <p:cTn id="81" dur="166" decel="50000">
                                          <p:stCondLst>
                                            <p:cond delay="1668"/>
                                          </p:stCondLst>
                                        </p:cTn>
                                        <p:tgtEl>
                                          <p:spTgt spid="6">
                                            <p:txEl>
                                              <p:pRg st="5" end="5"/>
                                            </p:txEl>
                                          </p:spTgt>
                                        </p:tgtEl>
                                      </p:cBhvr>
                                      <p:to x="100000" y="100000"/>
                                    </p:animScale>
                                    <p:animScale>
                                      <p:cBhvr>
                                        <p:cTn id="82" dur="26">
                                          <p:stCondLst>
                                            <p:cond delay="1808"/>
                                          </p:stCondLst>
                                        </p:cTn>
                                        <p:tgtEl>
                                          <p:spTgt spid="6">
                                            <p:txEl>
                                              <p:pRg st="5" end="5"/>
                                            </p:txEl>
                                          </p:spTgt>
                                        </p:tgtEl>
                                      </p:cBhvr>
                                      <p:to x="100000" y="95000"/>
                                    </p:animScale>
                                    <p:animScale>
                                      <p:cBhvr>
                                        <p:cTn id="83" dur="166" decel="50000">
                                          <p:stCondLst>
                                            <p:cond delay="1834"/>
                                          </p:stCondLst>
                                        </p:cTn>
                                        <p:tgtEl>
                                          <p:spTgt spid="6">
                                            <p:txEl>
                                              <p:pRg st="5" end="5"/>
                                            </p:txEl>
                                          </p:spTgt>
                                        </p:tgtEl>
                                      </p:cBhvr>
                                      <p:to x="100000" y="100000"/>
                                    </p:animScale>
                                  </p:childTnLst>
                                </p:cTn>
                              </p:par>
                              <p:par>
                                <p:cTn id="84" presetID="26" presetClass="entr" presetSubtype="0" fill="hold" nodeType="withEffect">
                                  <p:stCondLst>
                                    <p:cond delay="0"/>
                                  </p:stCondLst>
                                  <p:childTnLst>
                                    <p:set>
                                      <p:cBhvr>
                                        <p:cTn id="85" dur="1" fill="hold">
                                          <p:stCondLst>
                                            <p:cond delay="0"/>
                                          </p:stCondLst>
                                        </p:cTn>
                                        <p:tgtEl>
                                          <p:spTgt spid="6">
                                            <p:txEl>
                                              <p:pRg st="6" end="6"/>
                                            </p:txEl>
                                          </p:spTgt>
                                        </p:tgtEl>
                                        <p:attrNameLst>
                                          <p:attrName>style.visibility</p:attrName>
                                        </p:attrNameLst>
                                      </p:cBhvr>
                                      <p:to>
                                        <p:strVal val="visible"/>
                                      </p:to>
                                    </p:set>
                                    <p:animEffect transition="in" filter="wipe(down)">
                                      <p:cBhvr>
                                        <p:cTn id="86" dur="580">
                                          <p:stCondLst>
                                            <p:cond delay="0"/>
                                          </p:stCondLst>
                                        </p:cTn>
                                        <p:tgtEl>
                                          <p:spTgt spid="6">
                                            <p:txEl>
                                              <p:pRg st="6" end="6"/>
                                            </p:txEl>
                                          </p:spTgt>
                                        </p:tgtEl>
                                      </p:cBhvr>
                                    </p:animEffect>
                                    <p:anim calcmode="lin" valueType="num">
                                      <p:cBhvr>
                                        <p:cTn id="87" dur="1822" tmFilter="0,0; 0.14,0.36; 0.43,0.73; 0.71,0.91; 1.0,1.0">
                                          <p:stCondLst>
                                            <p:cond delay="0"/>
                                          </p:stCondLst>
                                        </p:cTn>
                                        <p:tgtEl>
                                          <p:spTgt spid="6">
                                            <p:txEl>
                                              <p:pRg st="6" end="6"/>
                                            </p:txEl>
                                          </p:spTgt>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6">
                                            <p:txEl>
                                              <p:pRg st="6" end="6"/>
                                            </p:txEl>
                                          </p:spTgt>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6">
                                            <p:txEl>
                                              <p:pRg st="6" end="6"/>
                                            </p:txEl>
                                          </p:spTgt>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6">
                                            <p:txEl>
                                              <p:pRg st="6" end="6"/>
                                            </p:txEl>
                                          </p:spTgt>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6">
                                            <p:txEl>
                                              <p:pRg st="6" end="6"/>
                                            </p:txEl>
                                          </p:spTgt>
                                        </p:tgtEl>
                                        <p:attrNameLst>
                                          <p:attrName>ppt_y</p:attrName>
                                        </p:attrNameLst>
                                      </p:cBhvr>
                                      <p:tavLst>
                                        <p:tav tm="0" fmla="#ppt_y-sin(pi*$)/81">
                                          <p:val>
                                            <p:fltVal val="0"/>
                                          </p:val>
                                        </p:tav>
                                        <p:tav tm="100000">
                                          <p:val>
                                            <p:fltVal val="1"/>
                                          </p:val>
                                        </p:tav>
                                      </p:tavLst>
                                    </p:anim>
                                    <p:animScale>
                                      <p:cBhvr>
                                        <p:cTn id="92" dur="26">
                                          <p:stCondLst>
                                            <p:cond delay="650"/>
                                          </p:stCondLst>
                                        </p:cTn>
                                        <p:tgtEl>
                                          <p:spTgt spid="6">
                                            <p:txEl>
                                              <p:pRg st="6" end="6"/>
                                            </p:txEl>
                                          </p:spTgt>
                                        </p:tgtEl>
                                      </p:cBhvr>
                                      <p:to x="100000" y="60000"/>
                                    </p:animScale>
                                    <p:animScale>
                                      <p:cBhvr>
                                        <p:cTn id="93" dur="166" decel="50000">
                                          <p:stCondLst>
                                            <p:cond delay="676"/>
                                          </p:stCondLst>
                                        </p:cTn>
                                        <p:tgtEl>
                                          <p:spTgt spid="6">
                                            <p:txEl>
                                              <p:pRg st="6" end="6"/>
                                            </p:txEl>
                                          </p:spTgt>
                                        </p:tgtEl>
                                      </p:cBhvr>
                                      <p:to x="100000" y="100000"/>
                                    </p:animScale>
                                    <p:animScale>
                                      <p:cBhvr>
                                        <p:cTn id="94" dur="26">
                                          <p:stCondLst>
                                            <p:cond delay="1312"/>
                                          </p:stCondLst>
                                        </p:cTn>
                                        <p:tgtEl>
                                          <p:spTgt spid="6">
                                            <p:txEl>
                                              <p:pRg st="6" end="6"/>
                                            </p:txEl>
                                          </p:spTgt>
                                        </p:tgtEl>
                                      </p:cBhvr>
                                      <p:to x="100000" y="80000"/>
                                    </p:animScale>
                                    <p:animScale>
                                      <p:cBhvr>
                                        <p:cTn id="95" dur="166" decel="50000">
                                          <p:stCondLst>
                                            <p:cond delay="1338"/>
                                          </p:stCondLst>
                                        </p:cTn>
                                        <p:tgtEl>
                                          <p:spTgt spid="6">
                                            <p:txEl>
                                              <p:pRg st="6" end="6"/>
                                            </p:txEl>
                                          </p:spTgt>
                                        </p:tgtEl>
                                      </p:cBhvr>
                                      <p:to x="100000" y="100000"/>
                                    </p:animScale>
                                    <p:animScale>
                                      <p:cBhvr>
                                        <p:cTn id="96" dur="26">
                                          <p:stCondLst>
                                            <p:cond delay="1642"/>
                                          </p:stCondLst>
                                        </p:cTn>
                                        <p:tgtEl>
                                          <p:spTgt spid="6">
                                            <p:txEl>
                                              <p:pRg st="6" end="6"/>
                                            </p:txEl>
                                          </p:spTgt>
                                        </p:tgtEl>
                                      </p:cBhvr>
                                      <p:to x="100000" y="90000"/>
                                    </p:animScale>
                                    <p:animScale>
                                      <p:cBhvr>
                                        <p:cTn id="97" dur="166" decel="50000">
                                          <p:stCondLst>
                                            <p:cond delay="1668"/>
                                          </p:stCondLst>
                                        </p:cTn>
                                        <p:tgtEl>
                                          <p:spTgt spid="6">
                                            <p:txEl>
                                              <p:pRg st="6" end="6"/>
                                            </p:txEl>
                                          </p:spTgt>
                                        </p:tgtEl>
                                      </p:cBhvr>
                                      <p:to x="100000" y="100000"/>
                                    </p:animScale>
                                    <p:animScale>
                                      <p:cBhvr>
                                        <p:cTn id="98" dur="26">
                                          <p:stCondLst>
                                            <p:cond delay="1808"/>
                                          </p:stCondLst>
                                        </p:cTn>
                                        <p:tgtEl>
                                          <p:spTgt spid="6">
                                            <p:txEl>
                                              <p:pRg st="6" end="6"/>
                                            </p:txEl>
                                          </p:spTgt>
                                        </p:tgtEl>
                                      </p:cBhvr>
                                      <p:to x="100000" y="95000"/>
                                    </p:animScale>
                                    <p:animScale>
                                      <p:cBhvr>
                                        <p:cTn id="99" dur="166" decel="50000">
                                          <p:stCondLst>
                                            <p:cond delay="1834"/>
                                          </p:stCondLst>
                                        </p:cTn>
                                        <p:tgtEl>
                                          <p:spTgt spid="6">
                                            <p:txEl>
                                              <p:pRg st="6" end="6"/>
                                            </p:txEl>
                                          </p:spTgt>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nodeType="clickEffect">
                                  <p:stCondLst>
                                    <p:cond delay="0"/>
                                  </p:stCondLst>
                                  <p:childTnLst>
                                    <p:set>
                                      <p:cBhvr>
                                        <p:cTn id="103" dur="1" fill="hold">
                                          <p:stCondLst>
                                            <p:cond delay="0"/>
                                          </p:stCondLst>
                                        </p:cTn>
                                        <p:tgtEl>
                                          <p:spTgt spid="6">
                                            <p:txEl>
                                              <p:pRg st="7" end="7"/>
                                            </p:txEl>
                                          </p:spTgt>
                                        </p:tgtEl>
                                        <p:attrNameLst>
                                          <p:attrName>style.visibility</p:attrName>
                                        </p:attrNameLst>
                                      </p:cBhvr>
                                      <p:to>
                                        <p:strVal val="visible"/>
                                      </p:to>
                                    </p:set>
                                    <p:animEffect transition="in" filter="fade">
                                      <p:cBhvr>
                                        <p:cTn id="104" dur="1000"/>
                                        <p:tgtEl>
                                          <p:spTgt spid="6">
                                            <p:txEl>
                                              <p:pRg st="7" end="7"/>
                                            </p:txEl>
                                          </p:spTgt>
                                        </p:tgtEl>
                                      </p:cBhvr>
                                    </p:animEffect>
                                    <p:anim calcmode="lin" valueType="num">
                                      <p:cBhvr>
                                        <p:cTn id="105"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106"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410314" y="934750"/>
            <a:ext cx="9047215" cy="5909310"/>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a:t>
            </a:r>
            <a:r>
              <a:rPr lang="fa-IR" sz="2000" dirty="0">
                <a:solidFill>
                  <a:srgbClr val="C00000"/>
                </a:solidFill>
                <a:cs typeface="B Titr" panose="00000700000000000000" pitchFamily="2" charset="-78"/>
              </a:rPr>
              <a:t>پاسداران انقلاب اسلامی</a:t>
            </a:r>
          </a:p>
          <a:p>
            <a:pPr marL="285750" indent="-28575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پاسداران</a:t>
            </a:r>
            <a:r>
              <a:rPr lang="fa-IR" sz="2400" b="1" dirty="0">
                <a:solidFill>
                  <a:prstClr val="black"/>
                </a:solidFill>
                <a:cs typeface="B Nazanin" panose="00000400000000000000" pitchFamily="2" charset="-78"/>
              </a:rPr>
              <a:t>، ضامن اجرای عینی عدالت و نگهبانان امنیت اخلاقی جامعه هستند که اقتدار نظام را در گرو انصاف و پاک‌دستی می‌دانند</a:t>
            </a:r>
            <a:r>
              <a:rPr lang="fa-IR" sz="24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بسیجیان</a:t>
            </a:r>
          </a:p>
          <a:p>
            <a:pPr marL="285750" indent="-28575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بسیجی</a:t>
            </a:r>
            <a:r>
              <a:rPr lang="fa-IR" sz="2000" b="1" dirty="0">
                <a:solidFill>
                  <a:prstClr val="black"/>
                </a:solidFill>
                <a:cs typeface="B Nazanin" panose="00000400000000000000" pitchFamily="2" charset="-78"/>
              </a:rPr>
              <a:t>، دست و دل جبهه حق در متن مردم و مجری و مبلغ عملی عدالت و اخلاق جهادی در سطح محلات است.</a:t>
            </a:r>
          </a:p>
          <a:p>
            <a:pPr marL="342900" indent="-34290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فرماندهان و مدیران</a:t>
            </a:r>
          </a:p>
          <a:p>
            <a:pPr marL="285750" indent="-28575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فرمانده</a:t>
            </a:r>
            <a:r>
              <a:rPr lang="fa-IR" sz="2000" b="1" dirty="0">
                <a:solidFill>
                  <a:prstClr val="black"/>
                </a:solidFill>
                <a:cs typeface="B Nazanin" panose="00000400000000000000" pitchFamily="2" charset="-78"/>
              </a:rPr>
              <a:t>، رهبر اخلاقی، برنامه‌ریز و ناظر کلان است که عدالت و اخلاق جهادی را از شعار به اولویت سیاست‌گذاری و معیار ارزیاری تبدیل می‌کند</a:t>
            </a:r>
            <a:r>
              <a:rPr lang="fa-IR" sz="20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q"/>
            </a:pPr>
            <a:r>
              <a:rPr lang="fa-IR" sz="2400" dirty="0">
                <a:solidFill>
                  <a:srgbClr val="C00000"/>
                </a:solidFill>
                <a:cs typeface="B Titr" panose="00000700000000000000" pitchFamily="2" charset="-78"/>
              </a:rPr>
              <a:t>روحانیون و مربیان</a:t>
            </a:r>
          </a:p>
          <a:p>
            <a:pPr marL="285750" indent="-28575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روحانی</a:t>
            </a:r>
            <a:r>
              <a:rPr lang="fa-IR" sz="2000" b="1" dirty="0">
                <a:solidFill>
                  <a:prstClr val="black"/>
                </a:solidFill>
                <a:cs typeface="B Nazanin" panose="00000400000000000000" pitchFamily="2" charset="-78"/>
              </a:rPr>
              <a:t>، مبناگذار فکری، وجدان بیدار و معلم اخلاق جامعه است که عدالت و خدمت را از تکلیف حکومتی به تکلیف دینی و ارزش اجتماعی تبدیل می‌کند</a:t>
            </a:r>
            <a:r>
              <a:rPr lang="fa-IR" sz="20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30733"/>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9364684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56055" y="654557"/>
            <a:ext cx="9232594" cy="602472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300" dirty="0" smtClean="0">
                <a:solidFill>
                  <a:srgbClr val="C00000"/>
                </a:solidFill>
                <a:cs typeface="B Titr" panose="00000700000000000000" pitchFamily="2" charset="-78"/>
              </a:rPr>
              <a:t>جمع‌بندی </a:t>
            </a:r>
            <a:r>
              <a:rPr lang="fa-IR" sz="2300" dirty="0">
                <a:solidFill>
                  <a:srgbClr val="C00000"/>
                </a:solidFill>
                <a:cs typeface="B Titr" panose="00000700000000000000" pitchFamily="2" charset="-78"/>
              </a:rPr>
              <a:t>ارتقایی (تثبیت نگاه راهبردی)</a:t>
            </a:r>
          </a:p>
          <a:p>
            <a:pPr algn="justLow" rtl="1">
              <a:lnSpc>
                <a:spcPct val="150000"/>
              </a:lnSpc>
            </a:pPr>
            <a:r>
              <a:rPr lang="fa-IR" b="1" dirty="0" smtClean="0">
                <a:solidFill>
                  <a:prstClr val="black"/>
                </a:solidFill>
                <a:cs typeface="B Nazanin" panose="00000400000000000000" pitchFamily="2" charset="-78"/>
              </a:rPr>
              <a:t>با تکمیل و نهادینه‌سازی این محور، الگوی عدالت، مردم‌داری و اخلاق جهادی به عنوان موتور محرکه مشروعیت و قدرت نرم، به‌صورت کامل چنین کارکردی پیدا می‌کند:</a:t>
            </a:r>
          </a:p>
          <a:p>
            <a:pPr algn="justLow" rtl="1">
              <a:lnSpc>
                <a:spcPct val="150000"/>
              </a:lnSpc>
            </a:pPr>
            <a:r>
              <a:rPr lang="fa-IR" b="1" dirty="0" smtClean="0">
                <a:solidFill>
                  <a:prstClr val="black"/>
                </a:solidFill>
                <a:cs typeface="B Nazanin" panose="00000400000000000000" pitchFamily="2" charset="-78"/>
              </a:rPr>
              <a:t>•	تنظیم‌کننده معیار اساسی مشروعیت: تبدیل می‌شود به سنجه نهایی ارزیابی عملکرد هر فرد و نهاد در جبهه حق. مشروعیت، دیگر نه صرفاً در «قدرت حفظ نظام»، که در «قدرت خدمت عادلانه و اخلاقی به مردم» تعریف می‌شود.</a:t>
            </a:r>
          </a:p>
          <a:p>
            <a:pPr algn="justLow" rtl="1">
              <a:lnSpc>
                <a:spcPct val="150000"/>
              </a:lnSpc>
            </a:pPr>
            <a:r>
              <a:rPr lang="fa-IR" b="1" dirty="0" smtClean="0">
                <a:solidFill>
                  <a:prstClr val="black"/>
                </a:solidFill>
                <a:cs typeface="B Nazanin" panose="00000400000000000000" pitchFamily="2" charset="-78"/>
              </a:rPr>
              <a:t>•	خنثی‌کننده مؤثرترین سلاح دشمن: پاسخی یکپارچه و عملی به محور اصلی جنگ روانی و نرم دشمن (یعنی ایجاد شکاف بین مردم و حکومت) ارائه می‌دهد. ادعاهای دشمن درباره فساد، بی‌عدالتی و بی‌اعتنایی در عمل رد می‌شود.</a:t>
            </a:r>
          </a:p>
          <a:p>
            <a:pPr algn="justLow" rtl="1">
              <a:lnSpc>
                <a:spcPct val="150000"/>
              </a:lnSpc>
            </a:pPr>
            <a:r>
              <a:rPr lang="fa-IR" b="1" dirty="0" smtClean="0">
                <a:solidFill>
                  <a:prstClr val="black"/>
                </a:solidFill>
                <a:cs typeface="B Nazanin" panose="00000400000000000000" pitchFamily="2" charset="-78"/>
              </a:rPr>
              <a:t>•	تولیدکننده سرمایه اجتماعی غیرقابل نفوذ: وفاداری و حمایت مردمی را از حالت احساسی و شکننده، به وضعیتی مبتنی بر اعتماد نهادینه شده، منفعت مشترک و ارزش‌های اخلاقی مشترک ارتقا می‌دهد. این سرمایه، مهم‌ترین پناهگاه در بحران‌هاست.</a:t>
            </a:r>
          </a:p>
          <a:p>
            <a:pPr algn="justLow" rtl="1">
              <a:lnSpc>
                <a:spcPct val="150000"/>
              </a:lnSpc>
            </a:pPr>
            <a:r>
              <a:rPr lang="fa-IR" b="1" dirty="0" smtClean="0">
                <a:solidFill>
                  <a:prstClr val="black"/>
                </a:solidFill>
                <a:cs typeface="B Nazanin" panose="00000400000000000000" pitchFamily="2" charset="-78"/>
              </a:rPr>
              <a:t>•	مانع گسست درونی و فرسایش اراده ملی: با ایجاد توقع عمومی از رفتار عادلانه و اخلاقی مسئولان، و پاسخ دادن به آن، مانع از انباشت خشم و ناامیدی در جامعه می‌شود. این امر، تاب‌آوری ملی در برابر فشارهای طولانی‌مدت را تضمین می‌کند.</a:t>
            </a:r>
            <a:endParaRPr lang="fa-IR"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143</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0" name="TextBox 9">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25867565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80108"/>
            <a:ext cx="9232594" cy="6247864"/>
          </a:xfrm>
          <a:prstGeom prst="rect">
            <a:avLst/>
          </a:prstGeom>
          <a:noFill/>
        </p:spPr>
        <p:txBody>
          <a:bodyPr wrap="square" rtlCol="1">
            <a:spAutoFit/>
          </a:bodyPr>
          <a:lstStyle/>
          <a:p>
            <a:pPr marL="457200" indent="-457200" algn="justLow" rtl="1">
              <a:lnSpc>
                <a:spcPct val="250000"/>
              </a:lnSpc>
              <a:buFont typeface="Wingdings" panose="05000000000000000000" pitchFamily="2" charset="2"/>
              <a:buChar char="q"/>
            </a:pPr>
            <a:r>
              <a:rPr lang="fa-IR" sz="2800" dirty="0" smtClean="0">
                <a:solidFill>
                  <a:srgbClr val="C00000"/>
                </a:solidFill>
                <a:cs typeface="B Titr" panose="00000700000000000000" pitchFamily="2" charset="-78"/>
              </a:rPr>
              <a:t>شبهات </a:t>
            </a:r>
            <a:r>
              <a:rPr lang="fa-IR" sz="2800" dirty="0" smtClean="0">
                <a:solidFill>
                  <a:srgbClr val="C00000"/>
                </a:solidFill>
                <a:cs typeface="B Titr" panose="00000700000000000000" pitchFamily="2" charset="-78"/>
              </a:rPr>
              <a:t>مطرح</a:t>
            </a:r>
            <a:endParaRPr lang="fa-IR" sz="2800" dirty="0">
              <a:solidFill>
                <a:srgbClr val="C00000"/>
              </a:solidFill>
              <a:cs typeface="B Titr" panose="00000700000000000000" pitchFamily="2" charset="-78"/>
            </a:endParaRPr>
          </a:p>
          <a:p>
            <a:pPr marL="342900" indent="-342900" algn="just"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آیا فساد و ناکارآمدی برخی از مسئو لان باعث می شود عدالت و مردم داری صرفاً شعار باشد و تحق عملی نداشته باشد</a:t>
            </a:r>
            <a:r>
              <a:rPr lang="fa-IR" sz="22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آیا تبعیض میان مردم باعث فروپاشی اعتماد اجتماعی نمی شود و جبهه حق را تضعیف می کند</a:t>
            </a:r>
            <a:r>
              <a:rPr lang="fa-IR" sz="22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چرا رهبری برای تحقق عدالت اجتماعی و حفظ سرمایه اجتماعی نظام با مسئولان فاسد و ناکارآمد برخورد جدی نمی‌کند</a:t>
            </a:r>
            <a:r>
              <a:rPr lang="fa-IR" sz="22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200" b="1" dirty="0" smtClean="0">
                <a:solidFill>
                  <a:prstClr val="black"/>
                </a:solidFill>
                <a:cs typeface="B Nazanin" panose="00000400000000000000" pitchFamily="2" charset="-78"/>
              </a:rPr>
              <a:t>آیا </a:t>
            </a:r>
            <a:r>
              <a:rPr lang="fa-IR" sz="2200" b="1" dirty="0">
                <a:solidFill>
                  <a:prstClr val="black"/>
                </a:solidFill>
                <a:cs typeface="B Nazanin" panose="00000400000000000000" pitchFamily="2" charset="-78"/>
              </a:rPr>
              <a:t>تمرکز بر عدالت و مردم‎داری باعث کند شدن کارهای فوری و ضروری در میدان‎های جهاد نمی‎شود</a:t>
            </a:r>
            <a:r>
              <a:rPr lang="fa-IR" sz="22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200" b="1" dirty="0" smtClean="0">
                <a:solidFill>
                  <a:prstClr val="black"/>
                </a:solidFill>
                <a:cs typeface="B Nazanin" panose="00000400000000000000" pitchFamily="2" charset="-78"/>
              </a:rPr>
              <a:t>آیا </a:t>
            </a:r>
            <a:r>
              <a:rPr lang="fa-IR" sz="2200" b="1" dirty="0">
                <a:solidFill>
                  <a:prstClr val="black"/>
                </a:solidFill>
                <a:cs typeface="B Nazanin" panose="00000400000000000000" pitchFamily="2" charset="-78"/>
              </a:rPr>
              <a:t>رأفت و مهربانی با مردم باعث ایجاد ناهماهنگی یا سستی در نیروها نمی‌شود</a:t>
            </a:r>
            <a:r>
              <a:rPr lang="fa-IR" sz="22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آیا خدمت صادقانه عملی است یا فقط شعار است</a:t>
            </a:r>
            <a:r>
              <a:rPr lang="fa-IR" sz="2200" b="1" dirty="0" smtClean="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18448862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001965"/>
            <a:ext cx="9176847" cy="5078313"/>
          </a:xfrm>
          <a:prstGeom prst="rect">
            <a:avLst/>
          </a:prstGeom>
          <a:noFill/>
        </p:spPr>
        <p:txBody>
          <a:bodyPr wrap="square" rtlCol="1">
            <a:spAutoFit/>
          </a:bodyPr>
          <a:lstStyle/>
          <a:p>
            <a:pPr marL="342900" indent="-342900" algn="just" rtl="1">
              <a:lnSpc>
                <a:spcPct val="150000"/>
              </a:lnSpc>
              <a:buFont typeface="Wingdings" panose="05000000000000000000" pitchFamily="2" charset="2"/>
              <a:buChar char="§"/>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پاسخ نیکو به بدی باعث ضعف در مواجهه با دشمن نمی‎شود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روحیه جهادی با عدالت و رأفت هم‌زمان قابل تحقق است</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فساد و ناکارآمدی مسئولان باعث می‌شود عدالت و مردم‌داری صرفاً شعار باشد و تحقق عملی نداشته باشد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a:solidFill>
                  <a:prstClr val="black"/>
                </a:solidFill>
                <a:cs typeface="B Nazanin" panose="00000400000000000000" pitchFamily="2" charset="-78"/>
              </a:rPr>
              <a:t>آیا تبعیض میان مردم باعث فروپاشی اعتماد اجتماعی نمی‌شود و جبهه حق را تضعیف می‌کند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smtClean="0">
                <a:solidFill>
                  <a:prstClr val="black"/>
                </a:solidFill>
                <a:cs typeface="B Nazanin" panose="00000400000000000000" pitchFamily="2" charset="-78"/>
              </a:rPr>
              <a:t>اگر </a:t>
            </a:r>
            <a:r>
              <a:rPr lang="fa-IR" sz="2400" b="1" dirty="0">
                <a:solidFill>
                  <a:prstClr val="black"/>
                </a:solidFill>
                <a:cs typeface="B Nazanin" panose="00000400000000000000" pitchFamily="2" charset="-78"/>
              </a:rPr>
              <a:t>کارگزاران تبعیض یا فساد کنند، آیا مردم پشت جبهه حق باقی می‌مانند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a:solidFill>
                  <a:prstClr val="black"/>
                </a:solidFill>
                <a:cs typeface="B Nazanin" panose="00000400000000000000" pitchFamily="2" charset="-78"/>
              </a:rPr>
              <a:t>آیا اخلاق جهادی و صبر در برابر ظلم و فساد کارگزاران، با واقعیت عملی سازگار است؟</a:t>
            </a:r>
            <a:endParaRPr lang="fa-IR" sz="2400" b="1" dirty="0" smtClean="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29145080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1000"/>
                                        <p:tgtEl>
                                          <p:spTgt spid="6">
                                            <p:txEl>
                                              <p:pRg st="5" end="5"/>
                                            </p:txEl>
                                          </p:spTgt>
                                        </p:tgtEl>
                                      </p:cBhvr>
                                    </p:animEffect>
                                    <p:anim calcmode="lin" valueType="num">
                                      <p:cBhvr>
                                        <p:cTn id="4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2101" y="1159607"/>
            <a:ext cx="9232594" cy="5170646"/>
          </a:xfrm>
          <a:prstGeom prst="rect">
            <a:avLst/>
          </a:prstGeom>
          <a:noFill/>
        </p:spPr>
        <p:txBody>
          <a:bodyPr wrap="square" rtlCol="1">
            <a:spAutoFit/>
          </a:bodyPr>
          <a:lstStyle/>
          <a:p>
            <a:pPr marL="457200" indent="-457200" algn="justLow" rtl="1">
              <a:lnSpc>
                <a:spcPct val="150000"/>
              </a:lnSpc>
              <a:buFont typeface="Wingdings" panose="05000000000000000000" pitchFamily="2" charset="2"/>
              <a:buChar char="q"/>
            </a:pPr>
            <a:r>
              <a:rPr lang="fa-IR" sz="2800" dirty="0" smtClean="0">
                <a:solidFill>
                  <a:srgbClr val="C00000"/>
                </a:solidFill>
                <a:cs typeface="B Titr" panose="00000700000000000000" pitchFamily="2" charset="-78"/>
              </a:rPr>
              <a:t>نتیجه </a:t>
            </a:r>
            <a:r>
              <a:rPr lang="fa-IR" sz="2800" dirty="0" smtClean="0">
                <a:solidFill>
                  <a:srgbClr val="C00000"/>
                </a:solidFill>
                <a:cs typeface="B Titr" panose="00000700000000000000" pitchFamily="2" charset="-78"/>
              </a:rPr>
              <a:t>نهایی محور</a:t>
            </a:r>
          </a:p>
          <a:p>
            <a:pPr algn="justLow" rtl="1">
              <a:lnSpc>
                <a:spcPct val="150000"/>
              </a:lnSpc>
            </a:pPr>
            <a:r>
              <a:rPr lang="fa-IR" sz="2400" b="1" dirty="0">
                <a:solidFill>
                  <a:prstClr val="black"/>
                </a:solidFill>
                <a:cs typeface="B Nazanin" panose="00000400000000000000" pitchFamily="2" charset="-78"/>
              </a:rPr>
              <a:t>در نبرد تمدنی کنونی، مهم‌ترین سنگر، دل‌های مردم است. محور هشتم نشان می‌دهد که حفظ و تسخیر این سنگر، نه با شعار و وعده، بلکه تنها با عمل عادلانه، رفتار مهربانانه، خدمت خالصانه و اخلاق ایثارگرانه ممکن است. این محور، بقا و عزت جبهه حق را نه در انباشت سلاح‌های سخت، که در انباشت اعتماد عمومی و نه در نمایش قدرت بر مردم، که در نمایش خدمت به مردم تعریف می‌کند. هرگونه غفلت از این محور، حلقه‌ای ضعیف و مرگبار در زنجیره دفاع ملی ایجاد می‌کند که دشمن تمام توان خود را برای حمله به آن متمرکز خواهد کرد. بنابراین، عدالت و اخلاق جهادی، اولویت اول امنیت ملی و شرط لازم برای هرگونه پیشرفت و اقتدار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39250008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7355"/>
          </a:xfrm>
          <a:prstGeom prst="rect">
            <a:avLst/>
          </a:prstGeom>
        </p:spPr>
      </p:pic>
      <p:sp>
        <p:nvSpPr>
          <p:cNvPr id="6" name="Title 1"/>
          <p:cNvSpPr txBox="1">
            <a:spLocks/>
          </p:cNvSpPr>
          <p:nvPr/>
        </p:nvSpPr>
        <p:spPr>
          <a:xfrm>
            <a:off x="3585457" y="2705531"/>
            <a:ext cx="5021086" cy="1200633"/>
          </a:xfrm>
          <a:prstGeom prst="rect">
            <a:avLst/>
          </a:prstGeom>
        </p:spPr>
        <p:txBody>
          <a:bodyPr vert="horz" lIns="91440" tIns="45720" rIns="91440" bIns="45720" rtlCol="0" anchor="b">
            <a:normAutofit/>
          </a:bodyPr>
          <a:lstStyle>
            <a:lvl1pPr algn="l" defTabSz="457200" rtl="1" eaLnBrk="1" latinLnBrk="0" hangingPunct="1">
              <a:spcBef>
                <a:spcPct val="0"/>
              </a:spcBef>
              <a:buNone/>
              <a:defRPr sz="4800" b="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a:r>
              <a:rPr lang="fa-IR" sz="6000" dirty="0">
                <a:solidFill>
                  <a:prstClr val="white"/>
                </a:solidFill>
                <a:latin typeface="IranNastaliq" pitchFamily="18" charset="0"/>
                <a:cs typeface="IranNastaliq" pitchFamily="18" charset="0"/>
              </a:rPr>
              <a:t>والحمدللّه ربّ العالمین</a:t>
            </a:r>
            <a:endParaRPr lang="en-US" sz="6000" dirty="0">
              <a:solidFill>
                <a:prstClr val="white"/>
              </a:solidFill>
              <a:latin typeface="IranNastaliq" pitchFamily="18" charset="0"/>
              <a:cs typeface="IranNastaliq" pitchFamily="18" charset="0"/>
            </a:endParaRPr>
          </a:p>
        </p:txBody>
      </p:sp>
      <p:sp>
        <p:nvSpPr>
          <p:cNvPr id="7" name="Rectangle: Rounded Corners 2">
            <a:hlinkClick r:id="rId3" action="ppaction://hlinksldjump"/>
            <a:extLst>
              <a:ext uri="{FF2B5EF4-FFF2-40B4-BE49-F238E27FC236}">
                <a16:creationId xmlns="" xmlns:a16="http://schemas.microsoft.com/office/drawing/2014/main" id="{474EE265-6837-B671-B281-B2E358C10012}"/>
              </a:ext>
            </a:extLst>
          </p:cNvPr>
          <p:cNvSpPr/>
          <p:nvPr/>
        </p:nvSpPr>
        <p:spPr>
          <a:xfrm>
            <a:off x="429918" y="6071411"/>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147</a:t>
            </a:r>
            <a:endParaRPr lang="fa-IR" dirty="0">
              <a:solidFill>
                <a:prstClr val="black"/>
              </a:solidFill>
              <a:cs typeface="B Titr" panose="00000700000000000000" pitchFamily="2" charset="-78"/>
            </a:endParaRPr>
          </a:p>
        </p:txBody>
      </p:sp>
    </p:spTree>
    <p:extLst>
      <p:ext uri="{BB962C8B-B14F-4D97-AF65-F5344CB8AC3E}">
        <p14:creationId xmlns:p14="http://schemas.microsoft.com/office/powerpoint/2010/main" val="1824623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Rounded Corners 2">
            <a:hlinkClick r:id="rId3" action="ppaction://hlinksldjump"/>
            <a:extLst>
              <a:ext uri="{FF2B5EF4-FFF2-40B4-BE49-F238E27FC236}">
                <a16:creationId xmlns="" xmlns:a16="http://schemas.microsoft.com/office/drawing/2014/main" id="{474EE265-6837-B671-B281-B2E358C10012}"/>
              </a:ext>
            </a:extLst>
          </p:cNvPr>
          <p:cNvSpPr/>
          <p:nvPr/>
        </p:nvSpPr>
        <p:spPr>
          <a:xfrm>
            <a:off x="940063" y="856791"/>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148</a:t>
            </a:r>
            <a:endParaRPr lang="fa-IR" dirty="0">
              <a:solidFill>
                <a:prstClr val="black"/>
              </a:solidFill>
              <a:cs typeface="B Titr" panose="00000700000000000000" pitchFamily="2" charset="-78"/>
            </a:endParaRPr>
          </a:p>
        </p:txBody>
      </p:sp>
    </p:spTree>
    <p:extLst>
      <p:ext uri="{BB962C8B-B14F-4D97-AF65-F5344CB8AC3E}">
        <p14:creationId xmlns:p14="http://schemas.microsoft.com/office/powerpoint/2010/main" val="7029533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7999"/>
          </a:xfrm>
          <a:prstGeom prst="rect">
            <a:avLst/>
          </a:prstGeom>
        </p:spPr>
      </p:pic>
      <p:sp>
        <p:nvSpPr>
          <p:cNvPr id="3" name="Rectangle: Rounded Corners 2">
            <a:hlinkClick r:id="rId3" action="ppaction://hlinksldjump"/>
            <a:extLst>
              <a:ext uri="{FF2B5EF4-FFF2-40B4-BE49-F238E27FC236}">
                <a16:creationId xmlns:a16="http://schemas.microsoft.com/office/drawing/2014/main" xmlns="" id="{474EE265-6837-B671-B281-B2E358C10012}"/>
              </a:ext>
            </a:extLst>
          </p:cNvPr>
          <p:cNvSpPr/>
          <p:nvPr/>
        </p:nvSpPr>
        <p:spPr>
          <a:xfrm>
            <a:off x="113793" y="6131860"/>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149</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19072265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878449"/>
            <a:ext cx="9112077" cy="5793894"/>
          </a:xfrm>
          <a:prstGeom prst="rect">
            <a:avLst/>
          </a:prstGeom>
          <a:noFill/>
        </p:spPr>
        <p:txBody>
          <a:bodyPr wrap="square" rtlCol="1">
            <a:spAutoFit/>
          </a:bodyPr>
          <a:lstStyle/>
          <a:p>
            <a:pPr algn="justLow" rtl="1">
              <a:lnSpc>
                <a:spcPct val="150000"/>
              </a:lnSpc>
            </a:pPr>
            <a:r>
              <a:rPr lang="fa-IR" sz="2000" dirty="0" smtClean="0">
                <a:solidFill>
                  <a:srgbClr val="C00000"/>
                </a:solidFill>
                <a:cs typeface="B Titr" panose="00000700000000000000" pitchFamily="2" charset="-78"/>
              </a:rPr>
              <a:t>پ. ضرورت </a:t>
            </a:r>
            <a:r>
              <a:rPr lang="fa-IR" sz="2000" dirty="0">
                <a:solidFill>
                  <a:srgbClr val="C00000"/>
                </a:solidFill>
                <a:cs typeface="B Titr" panose="00000700000000000000" pitchFamily="2" charset="-78"/>
              </a:rPr>
              <a:t>کاربردی: قرآن به مثابه «کتاب تدبیر» در شرایط </a:t>
            </a:r>
            <a:r>
              <a:rPr lang="fa-IR" sz="2000" dirty="0" smtClean="0">
                <a:solidFill>
                  <a:srgbClr val="C00000"/>
                </a:solidFill>
                <a:cs typeface="B Titr" panose="00000700000000000000" pitchFamily="2" charset="-78"/>
              </a:rPr>
              <a:t>عینی</a:t>
            </a:r>
          </a:p>
          <a:p>
            <a:pPr algn="justLow" rtl="1">
              <a:lnSpc>
                <a:spcPct val="150000"/>
              </a:lnSpc>
            </a:pPr>
            <a:endParaRPr lang="fa-IR" sz="700" dirty="0">
              <a:solidFill>
                <a:srgbClr val="C00000"/>
              </a:solidFill>
              <a:cs typeface="B Titr" panose="00000700000000000000" pitchFamily="2" charset="-78"/>
            </a:endParaRPr>
          </a:p>
          <a:p>
            <a:pPr marL="342900" indent="-342900" algn="justLow" rtl="1">
              <a:lnSpc>
                <a:spcPct val="150000"/>
              </a:lnSpc>
              <a:buFont typeface="Wingdings" panose="05000000000000000000" pitchFamily="2" charset="2"/>
              <a:buChar char="q"/>
            </a:pPr>
            <a:r>
              <a:rPr lang="fa-IR" sz="2200" b="1" dirty="0" smtClean="0">
                <a:solidFill>
                  <a:prstClr val="black"/>
                </a:solidFill>
                <a:cs typeface="B Nazanin" panose="00000400000000000000" pitchFamily="2" charset="-78"/>
              </a:rPr>
              <a:t>    </a:t>
            </a:r>
            <a:r>
              <a:rPr lang="fa-IR" sz="2200" b="1" dirty="0">
                <a:solidFill>
                  <a:prstClr val="black"/>
                </a:solidFill>
                <a:cs typeface="B Nazanin" panose="00000400000000000000" pitchFamily="2" charset="-78"/>
              </a:rPr>
              <a:t>وضعیت موجود انقلاب: تهدید مستمر، بحران‌سازی مصنوعی، فتنه‌های ترکیبی و فشار همزمان خارجی و داخلی.</a:t>
            </a:r>
          </a:p>
          <a:p>
            <a:pPr marL="342900" indent="-342900" algn="justLow" rtl="1">
              <a:lnSpc>
                <a:spcPct val="150000"/>
              </a:lnSpc>
              <a:buFont typeface="Wingdings" panose="05000000000000000000" pitchFamily="2" charset="2"/>
              <a:buChar char="q"/>
            </a:pPr>
            <a:r>
              <a:rPr lang="fa-IR" sz="2200" b="1" dirty="0" smtClean="0">
                <a:solidFill>
                  <a:prstClr val="black"/>
                </a:solidFill>
                <a:cs typeface="B Nazanin" panose="00000400000000000000" pitchFamily="2" charset="-78"/>
              </a:rPr>
              <a:t> نیاز </a:t>
            </a:r>
            <a:r>
              <a:rPr lang="fa-IR" sz="2200" b="1" dirty="0">
                <a:solidFill>
                  <a:prstClr val="black"/>
                </a:solidFill>
                <a:cs typeface="B Nazanin" panose="00000400000000000000" pitchFamily="2" charset="-78"/>
              </a:rPr>
              <a:t>عملی: قرآن باید از جایگاه تبرک به «کتاب تدبیر» و نقشه راه عملیاتی تبدیل شود (بر اساس تجربه رهبری انقلاب).</a:t>
            </a:r>
          </a:p>
          <a:p>
            <a:pPr marL="342900" indent="-342900" algn="justLow" rtl="1">
              <a:lnSpc>
                <a:spcPct val="150000"/>
              </a:lnSpc>
              <a:buFont typeface="Wingdings" panose="05000000000000000000" pitchFamily="2" charset="2"/>
              <a:buChar char="q"/>
            </a:pPr>
            <a:r>
              <a:rPr lang="fa-IR" sz="2200" b="1" dirty="0" smtClean="0">
                <a:solidFill>
                  <a:prstClr val="black"/>
                </a:solidFill>
                <a:cs typeface="B Nazanin" panose="00000400000000000000" pitchFamily="2" charset="-78"/>
              </a:rPr>
              <a:t> </a:t>
            </a:r>
            <a:r>
              <a:rPr lang="fa-IR" sz="2200" b="1" dirty="0">
                <a:solidFill>
                  <a:prstClr val="black"/>
                </a:solidFill>
                <a:cs typeface="B Nazanin" panose="00000400000000000000" pitchFamily="2" charset="-78"/>
              </a:rPr>
              <a:t>هدف این بحث: ارائه الگوی عملی (نه نظریه ذهنی محض) برای مدیریت میدان.</a:t>
            </a:r>
          </a:p>
          <a:p>
            <a:pPr marL="342900" indent="-342900" algn="justLow" rtl="1">
              <a:lnSpc>
                <a:spcPct val="150000"/>
              </a:lnSpc>
              <a:buFont typeface="Wingdings" panose="05000000000000000000" pitchFamily="2" charset="2"/>
              <a:buChar char="q"/>
            </a:pPr>
            <a:r>
              <a:rPr lang="fa-IR" sz="2200" b="1" dirty="0" smtClean="0">
                <a:solidFill>
                  <a:prstClr val="black"/>
                </a:solidFill>
                <a:cs typeface="B Nazanin" panose="00000400000000000000" pitchFamily="2" charset="-78"/>
              </a:rPr>
              <a:t>کارکردهای </a:t>
            </a:r>
            <a:r>
              <a:rPr lang="fa-IR" sz="2200" b="1" dirty="0">
                <a:solidFill>
                  <a:prstClr val="black"/>
                </a:solidFill>
                <a:cs typeface="B Nazanin" panose="00000400000000000000" pitchFamily="2" charset="-78"/>
              </a:rPr>
              <a:t>این الگو:</a:t>
            </a:r>
          </a:p>
          <a:p>
            <a:pPr marL="800100" lvl="1" indent="-342900" algn="justLow" rtl="1">
              <a:lnSpc>
                <a:spcPct val="150000"/>
              </a:lnSpc>
              <a:buFont typeface="Wingdings" panose="05000000000000000000" pitchFamily="2" charset="2"/>
              <a:buChar char="§"/>
            </a:pPr>
            <a:r>
              <a:rPr lang="fa-IR" sz="2200" b="1" dirty="0" smtClean="0">
                <a:solidFill>
                  <a:prstClr val="black"/>
                </a:solidFill>
                <a:cs typeface="B Nazanin" panose="00000400000000000000" pitchFamily="2" charset="-78"/>
              </a:rPr>
              <a:t>تجهیز </a:t>
            </a:r>
            <a:r>
              <a:rPr lang="fa-IR" sz="2200" b="1" dirty="0">
                <a:solidFill>
                  <a:prstClr val="black"/>
                </a:solidFill>
                <a:cs typeface="B Nazanin" panose="00000400000000000000" pitchFamily="2" charset="-78"/>
              </a:rPr>
              <a:t>مربی قرآنی در برابر شبهات.</a:t>
            </a:r>
          </a:p>
          <a:p>
            <a:pPr marL="800100" lvl="1" indent="-342900" algn="justLow" rtl="1">
              <a:lnSpc>
                <a:spcPct val="150000"/>
              </a:lnSpc>
              <a:buFont typeface="Wingdings" panose="05000000000000000000" pitchFamily="2" charset="2"/>
              <a:buChar char="§"/>
            </a:pPr>
            <a:r>
              <a:rPr lang="fa-IR" sz="2200" b="1" dirty="0" smtClean="0">
                <a:solidFill>
                  <a:prstClr val="black"/>
                </a:solidFill>
                <a:cs typeface="B Nazanin" panose="00000400000000000000" pitchFamily="2" charset="-78"/>
              </a:rPr>
              <a:t>تثبیت </a:t>
            </a:r>
            <a:r>
              <a:rPr lang="fa-IR" sz="2200" b="1" dirty="0">
                <a:solidFill>
                  <a:prstClr val="black"/>
                </a:solidFill>
                <a:cs typeface="B Nazanin" panose="00000400000000000000" pitchFamily="2" charset="-78"/>
              </a:rPr>
              <a:t>فرمانده در لحظه تصمیم‌گیری.</a:t>
            </a:r>
          </a:p>
          <a:p>
            <a:pPr marL="800100" lvl="1" indent="-342900" algn="justLow" rtl="1">
              <a:lnSpc>
                <a:spcPct val="150000"/>
              </a:lnSpc>
              <a:buFont typeface="Wingdings" panose="05000000000000000000" pitchFamily="2" charset="2"/>
              <a:buChar char="§"/>
            </a:pPr>
            <a:r>
              <a:rPr lang="fa-IR" sz="2200" b="1" dirty="0" smtClean="0">
                <a:solidFill>
                  <a:prstClr val="black"/>
                </a:solidFill>
                <a:cs typeface="B Nazanin" panose="00000400000000000000" pitchFamily="2" charset="-78"/>
              </a:rPr>
              <a:t>حفظ </a:t>
            </a:r>
            <a:r>
              <a:rPr lang="fa-IR" sz="2200" b="1" dirty="0">
                <a:solidFill>
                  <a:prstClr val="black"/>
                </a:solidFill>
                <a:cs typeface="B Nazanin" panose="00000400000000000000" pitchFamily="2" charset="-78"/>
              </a:rPr>
              <a:t>آرامش و امید نیروی میدانی در بحران.</a:t>
            </a:r>
          </a:p>
          <a:p>
            <a:pPr marL="800100" lvl="1" indent="-342900" algn="justLow" rtl="1">
              <a:lnSpc>
                <a:spcPct val="150000"/>
              </a:lnSpc>
              <a:buFont typeface="Wingdings" panose="05000000000000000000" pitchFamily="2" charset="2"/>
              <a:buChar char="§"/>
            </a:pPr>
            <a:r>
              <a:rPr lang="fa-IR" sz="2200" b="1" dirty="0" smtClean="0">
                <a:solidFill>
                  <a:prstClr val="black"/>
                </a:solidFill>
                <a:cs typeface="B Nazanin" panose="00000400000000000000" pitchFamily="2" charset="-78"/>
              </a:rPr>
              <a:t>مصون‌سازی </a:t>
            </a:r>
            <a:r>
              <a:rPr lang="fa-IR" sz="2200" b="1" dirty="0">
                <a:solidFill>
                  <a:prstClr val="black"/>
                </a:solidFill>
                <a:cs typeface="B Nazanin" panose="00000400000000000000" pitchFamily="2" charset="-78"/>
              </a:rPr>
              <a:t>جامعه از آشوب و فرسایش</a:t>
            </a:r>
            <a:r>
              <a:rPr lang="fa-IR" sz="2200" b="1" dirty="0" smtClean="0">
                <a:solidFill>
                  <a:prstClr val="black"/>
                </a:solidFill>
                <a:cs typeface="B Nazanin" panose="00000400000000000000" pitchFamily="2" charset="-78"/>
              </a:rPr>
              <a:t>.</a:t>
            </a:r>
            <a:endParaRPr lang="fa-IR"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18042" y="-6395"/>
            <a:ext cx="6963972" cy="761395"/>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89629" y="105751"/>
            <a:ext cx="5526741" cy="461665"/>
          </a:xfrm>
          <a:prstGeom prst="rect">
            <a:avLst/>
          </a:prstGeom>
          <a:noFill/>
        </p:spPr>
        <p:txBody>
          <a:bodyPr wrap="square" rtlCol="1">
            <a:spAutoFit/>
          </a:bodyPr>
          <a:lstStyle/>
          <a:p>
            <a:pPr algn="ctr" rtl="1"/>
            <a:r>
              <a:rPr lang="fa-IR" sz="2400" dirty="0">
                <a:solidFill>
                  <a:prstClr val="white">
                    <a:lumMod val="95000"/>
                  </a:prstClr>
                </a:solidFill>
                <a:cs typeface="B Titr" panose="00000700000000000000" pitchFamily="2" charset="-78"/>
              </a:rPr>
              <a:t>ضرورت رجوع به قرآن در نبرد ذهن‌ها و دل‌ها</a:t>
            </a:r>
            <a:endParaRPr lang="fa-IR" sz="44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8951376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1000"/>
                                        <p:tgtEl>
                                          <p:spTgt spid="6">
                                            <p:txEl>
                                              <p:pRg st="0" end="0"/>
                                            </p:txEl>
                                          </p:spTgt>
                                        </p:tgtEl>
                                      </p:cBhvr>
                                    </p:animEffect>
                                    <p:anim calcmode="lin" valueType="num">
                                      <p:cBhvr>
                                        <p:cTn id="16"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6">
                                            <p:txEl>
                                              <p:pRg st="7" end="7"/>
                                            </p:txEl>
                                          </p:spTgt>
                                        </p:tgtEl>
                                        <p:attrNameLst>
                                          <p:attrName>style.visibility</p:attrName>
                                        </p:attrNameLst>
                                      </p:cBhvr>
                                      <p:to>
                                        <p:strVal val="visible"/>
                                      </p:to>
                                    </p:set>
                                    <p:animEffect transition="in" filter="fade">
                                      <p:cBhvr>
                                        <p:cTn id="55" dur="1000"/>
                                        <p:tgtEl>
                                          <p:spTgt spid="6">
                                            <p:txEl>
                                              <p:pRg st="7" end="7"/>
                                            </p:txEl>
                                          </p:spTgt>
                                        </p:tgtEl>
                                      </p:cBhvr>
                                    </p:animEffect>
                                    <p:anim calcmode="lin" valueType="num">
                                      <p:cBhvr>
                                        <p:cTn id="56"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7" dur="1000" fill="hold"/>
                                        <p:tgtEl>
                                          <p:spTgt spid="6">
                                            <p:txEl>
                                              <p:pRg st="7" end="7"/>
                                            </p:txEl>
                                          </p:spTgt>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6">
                                            <p:txEl>
                                              <p:pRg st="8" end="8"/>
                                            </p:txEl>
                                          </p:spTgt>
                                        </p:tgtEl>
                                        <p:attrNameLst>
                                          <p:attrName>style.visibility</p:attrName>
                                        </p:attrNameLst>
                                      </p:cBhvr>
                                      <p:to>
                                        <p:strVal val="visible"/>
                                      </p:to>
                                    </p:set>
                                    <p:animEffect transition="in" filter="fade">
                                      <p:cBhvr>
                                        <p:cTn id="60" dur="1000"/>
                                        <p:tgtEl>
                                          <p:spTgt spid="6">
                                            <p:txEl>
                                              <p:pRg st="8" end="8"/>
                                            </p:txEl>
                                          </p:spTgt>
                                        </p:tgtEl>
                                      </p:cBhvr>
                                    </p:animEffect>
                                    <p:anim calcmode="lin" valueType="num">
                                      <p:cBhvr>
                                        <p:cTn id="61"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2" dur="1000" fill="hold"/>
                                        <p:tgtEl>
                                          <p:spTgt spid="6">
                                            <p:txEl>
                                              <p:pRg st="8" end="8"/>
                                            </p:txEl>
                                          </p:spTgt>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6">
                                            <p:txEl>
                                              <p:pRg st="9" end="9"/>
                                            </p:txEl>
                                          </p:spTgt>
                                        </p:tgtEl>
                                        <p:attrNameLst>
                                          <p:attrName>style.visibility</p:attrName>
                                        </p:attrNameLst>
                                      </p:cBhvr>
                                      <p:to>
                                        <p:strVal val="visible"/>
                                      </p:to>
                                    </p:set>
                                    <p:animEffect transition="in" filter="fade">
                                      <p:cBhvr>
                                        <p:cTn id="65" dur="1000"/>
                                        <p:tgtEl>
                                          <p:spTgt spid="6">
                                            <p:txEl>
                                              <p:pRg st="9" end="9"/>
                                            </p:txEl>
                                          </p:spTgt>
                                        </p:tgtEl>
                                      </p:cBhvr>
                                    </p:animEffect>
                                    <p:anim calcmode="lin" valueType="num">
                                      <p:cBhvr>
                                        <p:cTn id="66"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 y="0"/>
            <a:ext cx="12192000" cy="6901542"/>
          </a:xfrm>
          <a:prstGeom prst="rect">
            <a:avLst/>
          </a:prstGeom>
        </p:spPr>
      </p:pic>
      <p:sp>
        <p:nvSpPr>
          <p:cNvPr id="6" name="Rectangle: Rounded Corners 2">
            <a:hlinkClick r:id="rId3" action="ppaction://hlinksldjump"/>
            <a:extLst>
              <a:ext uri="{FF2B5EF4-FFF2-40B4-BE49-F238E27FC236}">
                <a16:creationId xmlns="" xmlns:a16="http://schemas.microsoft.com/office/drawing/2014/main" id="{474EE265-6837-B671-B281-B2E358C10012}"/>
              </a:ext>
            </a:extLst>
          </p:cNvPr>
          <p:cNvSpPr/>
          <p:nvPr/>
        </p:nvSpPr>
        <p:spPr>
          <a:xfrm>
            <a:off x="359683" y="6141682"/>
            <a:ext cx="716059" cy="409433"/>
          </a:xfrm>
          <a:prstGeom prst="roundRect">
            <a:avLst/>
          </a:prstGeom>
          <a:solidFill>
            <a:srgbClr val="ED7D31"/>
          </a:solidFill>
          <a:ln w="19050" cap="flat" cmpd="sng" algn="ctr">
            <a:solidFill>
              <a:sysClr val="window" lastClr="FFFFFF"/>
            </a:solidFill>
            <a:prstDash val="solid"/>
            <a:miter lim="800000"/>
          </a:ln>
          <a:effectLst/>
        </p:spPr>
        <p:txBody>
          <a:bodyPr rtlCol="1" anchor="ctr"/>
          <a:lstStyle/>
          <a:p>
            <a:pPr algn="ctr" defTabSz="914400">
              <a:defRPr/>
            </a:pPr>
            <a:r>
              <a:rPr lang="fa-IR" kern="0" smtClean="0">
                <a:solidFill>
                  <a:prstClr val="black"/>
                </a:solidFill>
                <a:latin typeface="Calibri" panose="020F0502020204030204"/>
                <a:cs typeface="B Titr" panose="00000700000000000000" pitchFamily="2" charset="-78"/>
              </a:rPr>
              <a:t>150</a:t>
            </a:r>
            <a:endParaRPr lang="fa-IR" kern="0" dirty="0">
              <a:solidFill>
                <a:prstClr val="black"/>
              </a:solidFill>
              <a:latin typeface="Calibri" panose="020F0502020204030204"/>
              <a:cs typeface="B Titr" panose="00000700000000000000" pitchFamily="2" charset="-78"/>
            </a:endParaRPr>
          </a:p>
        </p:txBody>
      </p:sp>
      <p:sp>
        <p:nvSpPr>
          <p:cNvPr id="8" name="TextBox 7">
            <a:extLst>
              <a:ext uri="{FF2B5EF4-FFF2-40B4-BE49-F238E27FC236}">
                <a16:creationId xmlns:a16="http://schemas.microsoft.com/office/drawing/2014/main" xmlns="" id="{181898E8-633D-EC0B-BE05-56AE210E86BF}"/>
              </a:ext>
            </a:extLst>
          </p:cNvPr>
          <p:cNvSpPr txBox="1"/>
          <p:nvPr/>
        </p:nvSpPr>
        <p:spPr>
          <a:xfrm>
            <a:off x="3340278" y="6321196"/>
            <a:ext cx="5511445" cy="400110"/>
          </a:xfrm>
          <a:prstGeom prst="rect">
            <a:avLst/>
          </a:prstGeom>
          <a:noFill/>
        </p:spPr>
        <p:txBody>
          <a:bodyPr wrap="none" rtlCol="1">
            <a:spAutoFit/>
          </a:bodyPr>
          <a:lstStyle/>
          <a:p>
            <a:pPr algn="ctr"/>
            <a:r>
              <a:rPr lang="fa-IR" sz="2000" dirty="0">
                <a:solidFill>
                  <a:schemeClr val="bg1"/>
                </a:solidFill>
                <a:cs typeface="B Titr" panose="00000700000000000000" pitchFamily="2" charset="-78"/>
              </a:rPr>
              <a:t>معاونت تربیت و آموزش عقیدتی نمایندگی ولی فقیه در سپاه</a:t>
            </a:r>
          </a:p>
        </p:txBody>
      </p:sp>
    </p:spTree>
    <p:extLst>
      <p:ext uri="{BB962C8B-B14F-4D97-AF65-F5344CB8AC3E}">
        <p14:creationId xmlns:p14="http://schemas.microsoft.com/office/powerpoint/2010/main" val="24114772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6105518"/>
          </a:xfrm>
          <a:prstGeom prst="rect">
            <a:avLst/>
          </a:prstGeom>
          <a:noFill/>
        </p:spPr>
        <p:txBody>
          <a:bodyPr wrap="square" rtlCol="1">
            <a:spAutoFit/>
          </a:bodyPr>
          <a:lstStyle/>
          <a:p>
            <a:pPr algn="justLow" rtl="1">
              <a:lnSpc>
                <a:spcPct val="150000"/>
              </a:lnSpc>
            </a:pPr>
            <a:r>
              <a:rPr lang="fa-IR" sz="2000" dirty="0" smtClean="0">
                <a:solidFill>
                  <a:srgbClr val="C00000"/>
                </a:solidFill>
                <a:cs typeface="B Titr" panose="00000700000000000000" pitchFamily="2" charset="-78"/>
              </a:rPr>
              <a:t>ت.چرایی و ضرورت </a:t>
            </a:r>
            <a:r>
              <a:rPr lang="fa-IR" sz="2000" dirty="0">
                <a:solidFill>
                  <a:srgbClr val="C00000"/>
                </a:solidFill>
                <a:cs typeface="B Titr" panose="00000700000000000000" pitchFamily="2" charset="-78"/>
              </a:rPr>
              <a:t>طرح بحث در این مقطع </a:t>
            </a:r>
            <a:r>
              <a:rPr lang="fa-IR" sz="2000" dirty="0" smtClean="0">
                <a:solidFill>
                  <a:srgbClr val="C00000"/>
                </a:solidFill>
                <a:cs typeface="B Titr" panose="00000700000000000000" pitchFamily="2" charset="-78"/>
              </a:rPr>
              <a:t>زمانی</a:t>
            </a:r>
          </a:p>
          <a:p>
            <a:pPr algn="justLow" rtl="1">
              <a:lnSpc>
                <a:spcPct val="150000"/>
              </a:lnSpc>
            </a:pPr>
            <a:endParaRPr lang="fa-IR" sz="900" dirty="0">
              <a:solidFill>
                <a:srgbClr val="C00000"/>
              </a:solidFill>
              <a:cs typeface="B Titr" panose="00000700000000000000" pitchFamily="2" charset="-78"/>
            </a:endParaRPr>
          </a:p>
          <a:p>
            <a:pPr marL="342900" indent="-342900" algn="justLow" rtl="1">
              <a:lnSpc>
                <a:spcPct val="150000"/>
              </a:lnSpc>
              <a:buFont typeface="Wingdings" panose="05000000000000000000" pitchFamily="2" charset="2"/>
              <a:buChar char="q"/>
            </a:pPr>
            <a:r>
              <a:rPr lang="fa-IR" sz="2050" b="1" dirty="0" smtClean="0">
                <a:solidFill>
                  <a:prstClr val="black"/>
                </a:solidFill>
                <a:cs typeface="B Nazanin" panose="00000400000000000000" pitchFamily="2" charset="-78"/>
              </a:rPr>
              <a:t>دشمن </a:t>
            </a:r>
            <a:r>
              <a:rPr lang="fa-IR" sz="2050" b="1" dirty="0">
                <a:solidFill>
                  <a:prstClr val="black"/>
                </a:solidFill>
                <a:cs typeface="B Nazanin" panose="00000400000000000000" pitchFamily="2" charset="-78"/>
              </a:rPr>
              <a:t>صراحتاً جنگ را از «سخت» به «شناختی» منتقل کرده </a:t>
            </a:r>
            <a:r>
              <a:rPr lang="fa-IR" sz="2050" b="1" dirty="0" smtClean="0">
                <a:solidFill>
                  <a:prstClr val="black"/>
                </a:solidFill>
                <a:cs typeface="B Nazanin" panose="00000400000000000000" pitchFamily="2" charset="-78"/>
              </a:rPr>
              <a:t>است؛</a:t>
            </a:r>
            <a:endParaRPr lang="fa-IR" sz="2050" b="1" dirty="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sz="2050" b="1" dirty="0" smtClean="0">
                <a:solidFill>
                  <a:prstClr val="black"/>
                </a:solidFill>
                <a:cs typeface="B Nazanin" panose="00000400000000000000" pitchFamily="2" charset="-78"/>
              </a:rPr>
              <a:t>نسل </a:t>
            </a:r>
            <a:r>
              <a:rPr lang="fa-IR" sz="2050" b="1" dirty="0">
                <a:solidFill>
                  <a:prstClr val="black"/>
                </a:solidFill>
                <a:cs typeface="B Nazanin" panose="00000400000000000000" pitchFamily="2" charset="-78"/>
              </a:rPr>
              <a:t>جدید بیش از گذشته در معرض شبهه و یأس قرار دارد؛</a:t>
            </a:r>
          </a:p>
          <a:p>
            <a:pPr marL="342900" indent="-342900" algn="justLow" rtl="1">
              <a:lnSpc>
                <a:spcPct val="150000"/>
              </a:lnSpc>
              <a:buFont typeface="Wingdings" panose="05000000000000000000" pitchFamily="2" charset="2"/>
              <a:buChar char="q"/>
            </a:pPr>
            <a:r>
              <a:rPr lang="fa-IR" sz="2050" b="1" dirty="0">
                <a:solidFill>
                  <a:prstClr val="black"/>
                </a:solidFill>
                <a:cs typeface="B Nazanin" panose="00000400000000000000" pitchFamily="2" charset="-78"/>
              </a:rPr>
              <a:t>فتنه‌ها با ظاهر مطالبات اجتماعی، اما با طراحی بیرونی شکل می‌گیرند؛</a:t>
            </a:r>
          </a:p>
          <a:p>
            <a:pPr marL="342900" indent="-342900" algn="justLow" rtl="1">
              <a:lnSpc>
                <a:spcPct val="150000"/>
              </a:lnSpc>
              <a:buFont typeface="Wingdings" panose="05000000000000000000" pitchFamily="2" charset="2"/>
              <a:buChar char="q"/>
            </a:pPr>
            <a:r>
              <a:rPr lang="fa-IR" sz="2050" b="1" dirty="0">
                <a:solidFill>
                  <a:prstClr val="black"/>
                </a:solidFill>
                <a:cs typeface="B Nazanin" panose="00000400000000000000" pitchFamily="2" charset="-78"/>
              </a:rPr>
              <a:t>تنها سلاح مؤثر در این میدان، بصیرت قرآنی، امید الهی و پیوند با ولایت است؛</a:t>
            </a:r>
          </a:p>
          <a:p>
            <a:pPr marL="342900" indent="-342900" algn="justLow" rtl="1">
              <a:lnSpc>
                <a:spcPct val="150000"/>
              </a:lnSpc>
              <a:buFont typeface="Wingdings" panose="05000000000000000000" pitchFamily="2" charset="2"/>
              <a:buChar char="q"/>
            </a:pPr>
            <a:r>
              <a:rPr lang="fa-IR" sz="2050" b="1" dirty="0">
                <a:solidFill>
                  <a:prstClr val="black"/>
                </a:solidFill>
                <a:cs typeface="B Nazanin" panose="00000400000000000000" pitchFamily="2" charset="-78"/>
              </a:rPr>
              <a:t>انقلاب اسلامی تاکنون، با همین منطق توانسته است:</a:t>
            </a:r>
          </a:p>
          <a:p>
            <a:pPr marL="800100" lvl="1" indent="-342900" algn="justLow"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از دفاع مقدس عبور کند؛</a:t>
            </a:r>
          </a:p>
          <a:p>
            <a:pPr marL="800100" lvl="1" indent="-342900" algn="justLow"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جریان‌های تکفیری و داعشی را شکست دهد؛</a:t>
            </a:r>
          </a:p>
          <a:p>
            <a:pPr marL="800100" lvl="1" indent="-342900" algn="justLow"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فتنه‌های پیچیده را خنثی کند؛</a:t>
            </a:r>
          </a:p>
          <a:p>
            <a:pPr marL="800100" lvl="1" indent="-342900" algn="justLow"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در برابر آمریکا و صهیونیسم ایستادگی نماید؛</a:t>
            </a:r>
          </a:p>
          <a:p>
            <a:pPr algn="justLow" rtl="1">
              <a:lnSpc>
                <a:spcPct val="150000"/>
              </a:lnSpc>
            </a:pPr>
            <a:r>
              <a:rPr lang="fa-IR" sz="2050" b="1" dirty="0" smtClean="0">
                <a:solidFill>
                  <a:prstClr val="black"/>
                </a:solidFill>
                <a:cs typeface="B Nazanin" panose="00000400000000000000" pitchFamily="2" charset="-78"/>
              </a:rPr>
              <a:t>ادامه </a:t>
            </a:r>
            <a:r>
              <a:rPr lang="fa-IR" sz="2050" b="1" dirty="0">
                <a:solidFill>
                  <a:prstClr val="black"/>
                </a:solidFill>
                <a:cs typeface="B Nazanin" panose="00000400000000000000" pitchFamily="2" charset="-78"/>
              </a:rPr>
              <a:t>این راه، نیازمند بازخوانی، بازتولید و سازمان‌دهی دوباره معارف قرآنی متناسب با شرایط امروز است؛ نه با زبان دیروز، بلکه با فهم میدان امروز.</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18042" y="-6395"/>
            <a:ext cx="6963972" cy="761395"/>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89629" y="105751"/>
            <a:ext cx="5526741" cy="461665"/>
          </a:xfrm>
          <a:prstGeom prst="rect">
            <a:avLst/>
          </a:prstGeom>
          <a:noFill/>
        </p:spPr>
        <p:txBody>
          <a:bodyPr wrap="square" rtlCol="1">
            <a:spAutoFit/>
          </a:bodyPr>
          <a:lstStyle/>
          <a:p>
            <a:pPr algn="ctr" rtl="1"/>
            <a:r>
              <a:rPr lang="fa-IR" sz="2400" dirty="0">
                <a:solidFill>
                  <a:prstClr val="white">
                    <a:lumMod val="95000"/>
                  </a:prstClr>
                </a:solidFill>
                <a:cs typeface="B Titr" panose="00000700000000000000" pitchFamily="2" charset="-78"/>
              </a:rPr>
              <a:t>ضرورت رجوع به قرآن در نبرد ذهن‌ها و دل‌ها</a:t>
            </a:r>
            <a:endParaRPr lang="fa-IR" sz="44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28202006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p:cTn id="22"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Effect transition="in" filter="fade">
                                      <p:cBhvr>
                                        <p:cTn id="30" dur="1000"/>
                                        <p:tgtEl>
                                          <p:spTgt spid="6">
                                            <p:txEl>
                                              <p:pRg st="2" end="2"/>
                                            </p:txEl>
                                          </p:spTgt>
                                        </p:tgtEl>
                                      </p:cBhvr>
                                    </p:animEffect>
                                    <p:anim calcmode="lin" valueType="num">
                                      <p:cBhvr>
                                        <p:cTn id="31"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3" end="3"/>
                                            </p:txEl>
                                          </p:spTgt>
                                        </p:tgtEl>
                                        <p:attrNameLst>
                                          <p:attrName>style.visibility</p:attrName>
                                        </p:attrNameLst>
                                      </p:cBhvr>
                                      <p:to>
                                        <p:strVal val="visible"/>
                                      </p:to>
                                    </p:set>
                                    <p:animEffect transition="in" filter="fade">
                                      <p:cBhvr>
                                        <p:cTn id="37" dur="1000"/>
                                        <p:tgtEl>
                                          <p:spTgt spid="6">
                                            <p:txEl>
                                              <p:pRg st="3" end="3"/>
                                            </p:txEl>
                                          </p:spTgt>
                                        </p:tgtEl>
                                      </p:cBhvr>
                                    </p:animEffect>
                                    <p:anim calcmode="lin" valueType="num">
                                      <p:cBhvr>
                                        <p:cTn id="38"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fade">
                                      <p:cBhvr>
                                        <p:cTn id="44" dur="1000"/>
                                        <p:tgtEl>
                                          <p:spTgt spid="6">
                                            <p:txEl>
                                              <p:pRg st="4" end="4"/>
                                            </p:txEl>
                                          </p:spTgt>
                                        </p:tgtEl>
                                      </p:cBhvr>
                                    </p:animEffect>
                                    <p:anim calcmode="lin" valueType="num">
                                      <p:cBhvr>
                                        <p:cTn id="45"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5" end="5"/>
                                            </p:txEl>
                                          </p:spTgt>
                                        </p:tgtEl>
                                        <p:attrNameLst>
                                          <p:attrName>style.visibility</p:attrName>
                                        </p:attrNameLst>
                                      </p:cBhvr>
                                      <p:to>
                                        <p:strVal val="visible"/>
                                      </p:to>
                                    </p:set>
                                    <p:animEffect transition="in" filter="fade">
                                      <p:cBhvr>
                                        <p:cTn id="51" dur="1000"/>
                                        <p:tgtEl>
                                          <p:spTgt spid="6">
                                            <p:txEl>
                                              <p:pRg st="5" end="5"/>
                                            </p:txEl>
                                          </p:spTgt>
                                        </p:tgtEl>
                                      </p:cBhvr>
                                    </p:animEffect>
                                    <p:anim calcmode="lin" valueType="num">
                                      <p:cBhvr>
                                        <p:cTn id="52"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6" end="6"/>
                                            </p:txEl>
                                          </p:spTgt>
                                        </p:tgtEl>
                                        <p:attrNameLst>
                                          <p:attrName>style.visibility</p:attrName>
                                        </p:attrNameLst>
                                      </p:cBhvr>
                                      <p:to>
                                        <p:strVal val="visible"/>
                                      </p:to>
                                    </p:set>
                                    <p:animEffect transition="in" filter="fade">
                                      <p:cBhvr>
                                        <p:cTn id="58" dur="1000"/>
                                        <p:tgtEl>
                                          <p:spTgt spid="6">
                                            <p:txEl>
                                              <p:pRg st="6" end="6"/>
                                            </p:txEl>
                                          </p:spTgt>
                                        </p:tgtEl>
                                      </p:cBhvr>
                                    </p:animEffect>
                                    <p:anim calcmode="lin" valueType="num">
                                      <p:cBhvr>
                                        <p:cTn id="59"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6" end="6"/>
                                            </p:txEl>
                                          </p:spTgt>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6">
                                            <p:txEl>
                                              <p:pRg st="7" end="7"/>
                                            </p:txEl>
                                          </p:spTgt>
                                        </p:tgtEl>
                                        <p:attrNameLst>
                                          <p:attrName>style.visibility</p:attrName>
                                        </p:attrNameLst>
                                      </p:cBhvr>
                                      <p:to>
                                        <p:strVal val="visible"/>
                                      </p:to>
                                    </p:set>
                                    <p:animEffect transition="in" filter="fade">
                                      <p:cBhvr>
                                        <p:cTn id="63" dur="1000"/>
                                        <p:tgtEl>
                                          <p:spTgt spid="6">
                                            <p:txEl>
                                              <p:pRg st="7" end="7"/>
                                            </p:txEl>
                                          </p:spTgt>
                                        </p:tgtEl>
                                      </p:cBhvr>
                                    </p:animEffect>
                                    <p:anim calcmode="lin" valueType="num">
                                      <p:cBhvr>
                                        <p:cTn id="64"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5" dur="1000" fill="hold"/>
                                        <p:tgtEl>
                                          <p:spTgt spid="6">
                                            <p:txEl>
                                              <p:pRg st="7" end="7"/>
                                            </p:txEl>
                                          </p:spTgt>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6">
                                            <p:txEl>
                                              <p:pRg st="8" end="8"/>
                                            </p:txEl>
                                          </p:spTgt>
                                        </p:tgtEl>
                                        <p:attrNameLst>
                                          <p:attrName>style.visibility</p:attrName>
                                        </p:attrNameLst>
                                      </p:cBhvr>
                                      <p:to>
                                        <p:strVal val="visible"/>
                                      </p:to>
                                    </p:set>
                                    <p:animEffect transition="in" filter="fade">
                                      <p:cBhvr>
                                        <p:cTn id="68" dur="1000"/>
                                        <p:tgtEl>
                                          <p:spTgt spid="6">
                                            <p:txEl>
                                              <p:pRg st="8" end="8"/>
                                            </p:txEl>
                                          </p:spTgt>
                                        </p:tgtEl>
                                      </p:cBhvr>
                                    </p:animEffect>
                                    <p:anim calcmode="lin" valueType="num">
                                      <p:cBhvr>
                                        <p:cTn id="69"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70" dur="1000" fill="hold"/>
                                        <p:tgtEl>
                                          <p:spTgt spid="6">
                                            <p:txEl>
                                              <p:pRg st="8" end="8"/>
                                            </p:txEl>
                                          </p:spTgt>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6">
                                            <p:txEl>
                                              <p:pRg st="9" end="9"/>
                                            </p:txEl>
                                          </p:spTgt>
                                        </p:tgtEl>
                                        <p:attrNameLst>
                                          <p:attrName>style.visibility</p:attrName>
                                        </p:attrNameLst>
                                      </p:cBhvr>
                                      <p:to>
                                        <p:strVal val="visible"/>
                                      </p:to>
                                    </p:set>
                                    <p:animEffect transition="in" filter="fade">
                                      <p:cBhvr>
                                        <p:cTn id="73" dur="1000"/>
                                        <p:tgtEl>
                                          <p:spTgt spid="6">
                                            <p:txEl>
                                              <p:pRg st="9" end="9"/>
                                            </p:txEl>
                                          </p:spTgt>
                                        </p:tgtEl>
                                      </p:cBhvr>
                                    </p:animEffect>
                                    <p:anim calcmode="lin" valueType="num">
                                      <p:cBhvr>
                                        <p:cTn id="74"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5" dur="1000" fill="hold"/>
                                        <p:tgtEl>
                                          <p:spTgt spid="6">
                                            <p:txEl>
                                              <p:pRg st="9" end="9"/>
                                            </p:txEl>
                                          </p:spTgt>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6">
                                            <p:txEl>
                                              <p:pRg st="10" end="10"/>
                                            </p:txEl>
                                          </p:spTgt>
                                        </p:tgtEl>
                                        <p:attrNameLst>
                                          <p:attrName>style.visibility</p:attrName>
                                        </p:attrNameLst>
                                      </p:cBhvr>
                                      <p:to>
                                        <p:strVal val="visible"/>
                                      </p:to>
                                    </p:set>
                                    <p:animEffect transition="in" filter="fade">
                                      <p:cBhvr>
                                        <p:cTn id="78" dur="1000"/>
                                        <p:tgtEl>
                                          <p:spTgt spid="6">
                                            <p:txEl>
                                              <p:pRg st="10" end="10"/>
                                            </p:txEl>
                                          </p:spTgt>
                                        </p:tgtEl>
                                      </p:cBhvr>
                                    </p:animEffect>
                                    <p:anim calcmode="lin" valueType="num">
                                      <p:cBhvr>
                                        <p:cTn id="79"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80"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nodeType="clickEffect">
                                  <p:stCondLst>
                                    <p:cond delay="0"/>
                                  </p:stCondLst>
                                  <p:childTnLst>
                                    <p:set>
                                      <p:cBhvr>
                                        <p:cTn id="84" dur="1" fill="hold">
                                          <p:stCondLst>
                                            <p:cond delay="0"/>
                                          </p:stCondLst>
                                        </p:cTn>
                                        <p:tgtEl>
                                          <p:spTgt spid="6">
                                            <p:txEl>
                                              <p:pRg st="11" end="11"/>
                                            </p:txEl>
                                          </p:spTgt>
                                        </p:tgtEl>
                                        <p:attrNameLst>
                                          <p:attrName>style.visibility</p:attrName>
                                        </p:attrNameLst>
                                      </p:cBhvr>
                                      <p:to>
                                        <p:strVal val="visible"/>
                                      </p:to>
                                    </p:set>
                                    <p:animEffect transition="in" filter="fade">
                                      <p:cBhvr>
                                        <p:cTn id="85" dur="1000"/>
                                        <p:tgtEl>
                                          <p:spTgt spid="6">
                                            <p:txEl>
                                              <p:pRg st="11" end="11"/>
                                            </p:txEl>
                                          </p:spTgt>
                                        </p:tgtEl>
                                      </p:cBhvr>
                                    </p:animEffect>
                                    <p:anim calcmode="lin" valueType="num">
                                      <p:cBhvr>
                                        <p:cTn id="86" dur="1000" fill="hold"/>
                                        <p:tgtEl>
                                          <p:spTgt spid="6">
                                            <p:txEl>
                                              <p:pRg st="11" end="11"/>
                                            </p:txEl>
                                          </p:spTgt>
                                        </p:tgtEl>
                                        <p:attrNameLst>
                                          <p:attrName>ppt_x</p:attrName>
                                        </p:attrNameLst>
                                      </p:cBhvr>
                                      <p:tavLst>
                                        <p:tav tm="0">
                                          <p:val>
                                            <p:strVal val="#ppt_x"/>
                                          </p:val>
                                        </p:tav>
                                        <p:tav tm="100000">
                                          <p:val>
                                            <p:strVal val="#ppt_x"/>
                                          </p:val>
                                        </p:tav>
                                      </p:tavLst>
                                    </p:anim>
                                    <p:anim calcmode="lin" valueType="num">
                                      <p:cBhvr>
                                        <p:cTn id="87" dur="1000" fill="hold"/>
                                        <p:tgtEl>
                                          <p:spTgt spid="6">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26857"/>
            <a:ext cx="9112077" cy="6255559"/>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000" dirty="0" smtClean="0">
                <a:solidFill>
                  <a:srgbClr val="0070C0"/>
                </a:solidFill>
                <a:cs typeface="B Titr" panose="00000700000000000000" pitchFamily="2" charset="-78"/>
              </a:rPr>
              <a:t>3. مهندسی </a:t>
            </a:r>
            <a:r>
              <a:rPr lang="fa-IR" sz="2000" dirty="0">
                <a:solidFill>
                  <a:srgbClr val="0070C0"/>
                </a:solidFill>
                <a:cs typeface="B Titr" panose="00000700000000000000" pitchFamily="2" charset="-78"/>
              </a:rPr>
              <a:t>معارف قرآنی برای مدیریت میدان‌های </a:t>
            </a:r>
            <a:r>
              <a:rPr lang="fa-IR" sz="2000" dirty="0" smtClean="0">
                <a:solidFill>
                  <a:srgbClr val="0070C0"/>
                </a:solidFill>
                <a:cs typeface="B Titr" panose="00000700000000000000" pitchFamily="2" charset="-78"/>
              </a:rPr>
              <a:t>سخت</a:t>
            </a:r>
          </a:p>
          <a:p>
            <a:pPr marL="342900" indent="-342900" algn="justLow" rtl="1">
              <a:lnSpc>
                <a:spcPct val="150000"/>
              </a:lnSpc>
              <a:buFont typeface="Wingdings" panose="05000000000000000000" pitchFamily="2" charset="2"/>
              <a:buChar char="§"/>
            </a:pPr>
            <a:r>
              <a:rPr lang="fa-IR" sz="1900" b="1" dirty="0" smtClean="0">
                <a:solidFill>
                  <a:srgbClr val="C00000"/>
                </a:solidFill>
                <a:cs typeface="B Nazanin" panose="00000400000000000000" pitchFamily="2" charset="-78"/>
              </a:rPr>
              <a:t>الف. مبانی </a:t>
            </a:r>
            <a:r>
              <a:rPr lang="fa-IR" sz="1900" b="1" dirty="0">
                <a:solidFill>
                  <a:srgbClr val="C00000"/>
                </a:solidFill>
                <a:cs typeface="B Nazanin" panose="00000400000000000000" pitchFamily="2" charset="-78"/>
              </a:rPr>
              <a:t>نظری مهندسی معارف </a:t>
            </a:r>
            <a:r>
              <a:rPr lang="fa-IR" sz="1900" b="1" dirty="0" smtClean="0">
                <a:solidFill>
                  <a:srgbClr val="C00000"/>
                </a:solidFill>
                <a:cs typeface="B Nazanin" panose="00000400000000000000" pitchFamily="2" charset="-78"/>
              </a:rPr>
              <a:t>قرآنی</a:t>
            </a:r>
          </a:p>
          <a:p>
            <a:pPr marL="800100" lvl="1"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 </a:t>
            </a:r>
            <a:r>
              <a:rPr lang="fa-IR" sz="1900" b="1" dirty="0">
                <a:solidFill>
                  <a:prstClr val="black"/>
                </a:solidFill>
                <a:cs typeface="B Nazanin" panose="00000400000000000000" pitchFamily="2" charset="-78"/>
              </a:rPr>
              <a:t>قرآن به مثابه کتاب </a:t>
            </a:r>
            <a:r>
              <a:rPr lang="fa-IR" sz="1900" b="1" dirty="0" smtClean="0">
                <a:solidFill>
                  <a:prstClr val="black"/>
                </a:solidFill>
                <a:cs typeface="B Nazanin" panose="00000400000000000000" pitchFamily="2" charset="-78"/>
              </a:rPr>
              <a:t>تدبیر</a:t>
            </a:r>
          </a:p>
          <a:p>
            <a:pPr marL="800100" lvl="1"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 </a:t>
            </a:r>
            <a:r>
              <a:rPr lang="fa-IR" sz="1900" b="1" dirty="0">
                <a:solidFill>
                  <a:prstClr val="black"/>
                </a:solidFill>
                <a:cs typeface="B Nazanin" panose="00000400000000000000" pitchFamily="2" charset="-78"/>
              </a:rPr>
              <a:t>نظام‌مندی معارف </a:t>
            </a:r>
            <a:r>
              <a:rPr lang="fa-IR" sz="1900" b="1" dirty="0" smtClean="0">
                <a:solidFill>
                  <a:prstClr val="black"/>
                </a:solidFill>
                <a:cs typeface="B Nazanin" panose="00000400000000000000" pitchFamily="2" charset="-78"/>
              </a:rPr>
              <a:t>قرآنی</a:t>
            </a:r>
          </a:p>
          <a:p>
            <a:pPr marL="800100" lvl="1"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زمان‌مندی </a:t>
            </a:r>
            <a:r>
              <a:rPr lang="fa-IR" sz="1900" b="1" dirty="0">
                <a:solidFill>
                  <a:prstClr val="black"/>
                </a:solidFill>
                <a:cs typeface="B Nazanin" panose="00000400000000000000" pitchFamily="2" charset="-78"/>
              </a:rPr>
              <a:t>و قابلیت </a:t>
            </a:r>
            <a:r>
              <a:rPr lang="fa-IR" sz="1900" b="1" dirty="0" smtClean="0">
                <a:solidFill>
                  <a:prstClr val="black"/>
                </a:solidFill>
                <a:cs typeface="B Nazanin" panose="00000400000000000000" pitchFamily="2" charset="-78"/>
              </a:rPr>
              <a:t>تطبیق</a:t>
            </a:r>
          </a:p>
          <a:p>
            <a:pPr marL="342900" indent="-342900" algn="justLow" rtl="1">
              <a:lnSpc>
                <a:spcPct val="150000"/>
              </a:lnSpc>
              <a:buFont typeface="Wingdings" panose="05000000000000000000" pitchFamily="2" charset="2"/>
              <a:buChar char="§"/>
            </a:pPr>
            <a:r>
              <a:rPr lang="fa-IR" sz="1900" b="1" dirty="0" smtClean="0">
                <a:solidFill>
                  <a:srgbClr val="C00000"/>
                </a:solidFill>
                <a:cs typeface="B Nazanin" panose="00000400000000000000" pitchFamily="2" charset="-78"/>
              </a:rPr>
              <a:t>ب</a:t>
            </a:r>
            <a:r>
              <a:rPr lang="fa-IR" sz="1900" b="1" dirty="0">
                <a:solidFill>
                  <a:srgbClr val="C00000"/>
                </a:solidFill>
                <a:cs typeface="B Nazanin" panose="00000400000000000000" pitchFamily="2" charset="-78"/>
              </a:rPr>
              <a:t>. منطق مهندسی معارف قرآنی در مدیریت </a:t>
            </a:r>
            <a:r>
              <a:rPr lang="fa-IR" sz="1900" b="1" dirty="0" smtClean="0">
                <a:solidFill>
                  <a:srgbClr val="C00000"/>
                </a:solidFill>
                <a:cs typeface="B Nazanin" panose="00000400000000000000" pitchFamily="2" charset="-78"/>
              </a:rPr>
              <a:t>شرایط</a:t>
            </a:r>
          </a:p>
          <a:p>
            <a:pPr marL="800100" lvl="1"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 ایمان نصرت‌ساز و یقین‌آفرین؛ سد فروپاشی درونی</a:t>
            </a:r>
          </a:p>
          <a:p>
            <a:pPr marL="800100" lvl="1"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سنت‌های قطعی الهی؛ چارچوب تحلیل و روایت</a:t>
            </a:r>
          </a:p>
          <a:p>
            <a:pPr marL="800100" lvl="1"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 جهاد همه‌جانبه؛ فعال‌سازی همه ظرفیت‌ها</a:t>
            </a:r>
          </a:p>
          <a:p>
            <a:pPr marL="800100" lvl="1"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مقاومت سازمان‌یافته و الگوی «رِبّیّون»؛ ستون پایداری بلندمدت</a:t>
            </a:r>
          </a:p>
          <a:p>
            <a:pPr marL="800100" lvl="1"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 بصیرت و ایمن‌سازی شناختی؛ خنثی‌سازی جنگ ذهن‌ها</a:t>
            </a:r>
          </a:p>
          <a:p>
            <a:pPr marL="800100" lvl="1"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وحدت و انسجام اجتماعی؛ خنثی‌سازی آشوب و بغی</a:t>
            </a:r>
          </a:p>
          <a:p>
            <a:pPr marL="800100" lvl="1"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ولایت‌مداری و حفظ فرماندهی واحد</a:t>
            </a:r>
          </a:p>
          <a:p>
            <a:pPr marL="800100" lvl="1"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 عدالت، مردم‌داری و اخلاق مجاهدانه؛ حفظ سرمایه اجتماعی</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1978" y="-6394"/>
            <a:ext cx="7173532"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17</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795750" y="93425"/>
            <a:ext cx="5526741" cy="461665"/>
          </a:xfrm>
          <a:prstGeom prst="rect">
            <a:avLst/>
          </a:prstGeom>
          <a:noFill/>
        </p:spPr>
        <p:txBody>
          <a:bodyPr wrap="square" rtlCol="1">
            <a:spAutoFit/>
          </a:bodyPr>
          <a:lstStyle/>
          <a:p>
            <a:pPr algn="ctr" rtl="1"/>
            <a:r>
              <a:rPr lang="fa-IR" sz="2400" dirty="0">
                <a:solidFill>
                  <a:prstClr val="white">
                    <a:lumMod val="95000"/>
                  </a:prstClr>
                </a:solidFill>
                <a:cs typeface="B Titr" panose="00000700000000000000" pitchFamily="2" charset="-78"/>
              </a:rPr>
              <a:t>ضرورت رجوع به قرآن در نبرد ذهن‌ها و دل‌ها</a:t>
            </a:r>
            <a:endParaRPr lang="fa-IR" sz="4400" dirty="0">
              <a:solidFill>
                <a:prstClr val="white">
                  <a:lumMod val="95000"/>
                </a:prstClr>
              </a:solidFill>
              <a:cs typeface="B Titr" panose="00000700000000000000" pitchFamily="2" charset="-78"/>
            </a:endParaRPr>
          </a:p>
        </p:txBody>
      </p:sp>
      <p:sp>
        <p:nvSpPr>
          <p:cNvPr id="16" name="Rounded Rectangle 5">
            <a:extLst>
              <a:ext uri="{FF2B5EF4-FFF2-40B4-BE49-F238E27FC236}">
                <a16:creationId xmlns="" xmlns:a16="http://schemas.microsoft.com/office/drawing/2014/main" id="{45FDA0D1-F768-47E3-BCDB-9595448C6C74}"/>
              </a:ext>
            </a:extLst>
          </p:cNvPr>
          <p:cNvSpPr/>
          <p:nvPr/>
        </p:nvSpPr>
        <p:spPr>
          <a:xfrm>
            <a:off x="1654445" y="1381534"/>
            <a:ext cx="727830" cy="5265728"/>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1600" dirty="0">
                <a:solidFill>
                  <a:srgbClr val="ED7D31">
                    <a:lumMod val="75000"/>
                  </a:srgbClr>
                </a:solidFill>
                <a:cs typeface="B Titr" panose="00000700000000000000" pitchFamily="2" charset="-78"/>
              </a:rPr>
              <a:t>(مبتنی بر سه لایه بنیادی- عملیاتی راهبردی- اجتماعی حکمرانی)</a:t>
            </a:r>
          </a:p>
        </p:txBody>
      </p:sp>
      <p:sp>
        <p:nvSpPr>
          <p:cNvPr id="3" name="Striped Right Arrow 2"/>
          <p:cNvSpPr/>
          <p:nvPr/>
        </p:nvSpPr>
        <p:spPr>
          <a:xfrm rot="10800000">
            <a:off x="2665513" y="2738768"/>
            <a:ext cx="1557674" cy="577530"/>
          </a:xfrm>
          <a:prstGeom prst="striped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6597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p:cTn id="22"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1" end="1"/>
                                            </p:txEl>
                                          </p:spTgt>
                                        </p:tgtEl>
                                        <p:attrNameLst>
                                          <p:attrName>style.visibility</p:attrName>
                                        </p:attrNameLst>
                                      </p:cBhvr>
                                      <p:to>
                                        <p:strVal val="visible"/>
                                      </p:to>
                                    </p:set>
                                    <p:anim calcmode="lin" valueType="num">
                                      <p:cBhvr>
                                        <p:cTn id="30"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2" end="2"/>
                                            </p:txEl>
                                          </p:spTgt>
                                        </p:tgtEl>
                                        <p:attrNameLst>
                                          <p:attrName>style.visibility</p:attrName>
                                        </p:attrNameLst>
                                      </p:cBhvr>
                                      <p:to>
                                        <p:strVal val="visible"/>
                                      </p:to>
                                    </p:set>
                                    <p:animEffect transition="in" filter="fade">
                                      <p:cBhvr>
                                        <p:cTn id="38" dur="1000"/>
                                        <p:tgtEl>
                                          <p:spTgt spid="6">
                                            <p:txEl>
                                              <p:pRg st="2" end="2"/>
                                            </p:txEl>
                                          </p:spTgt>
                                        </p:tgtEl>
                                      </p:cBhvr>
                                    </p:animEffect>
                                    <p:anim calcmode="lin" valueType="num">
                                      <p:cBhvr>
                                        <p:cTn id="39"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3" end="3"/>
                                            </p:txEl>
                                          </p:spTgt>
                                        </p:tgtEl>
                                        <p:attrNameLst>
                                          <p:attrName>style.visibility</p:attrName>
                                        </p:attrNameLst>
                                      </p:cBhvr>
                                      <p:to>
                                        <p:strVal val="visible"/>
                                      </p:to>
                                    </p:set>
                                    <p:animEffect transition="in" filter="fade">
                                      <p:cBhvr>
                                        <p:cTn id="45" dur="1000"/>
                                        <p:tgtEl>
                                          <p:spTgt spid="6">
                                            <p:txEl>
                                              <p:pRg st="3" end="3"/>
                                            </p:txEl>
                                          </p:spTgt>
                                        </p:tgtEl>
                                      </p:cBhvr>
                                    </p:animEffect>
                                    <p:anim calcmode="lin" valueType="num">
                                      <p:cBhvr>
                                        <p:cTn id="46"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4" end="4"/>
                                            </p:txEl>
                                          </p:spTgt>
                                        </p:tgtEl>
                                        <p:attrNameLst>
                                          <p:attrName>style.visibility</p:attrName>
                                        </p:attrNameLst>
                                      </p:cBhvr>
                                      <p:to>
                                        <p:strVal val="visible"/>
                                      </p:to>
                                    </p:set>
                                    <p:animEffect transition="in" filter="fade">
                                      <p:cBhvr>
                                        <p:cTn id="52" dur="1000"/>
                                        <p:tgtEl>
                                          <p:spTgt spid="6">
                                            <p:txEl>
                                              <p:pRg st="4" end="4"/>
                                            </p:txEl>
                                          </p:spTgt>
                                        </p:tgtEl>
                                      </p:cBhvr>
                                    </p:animEffect>
                                    <p:anim calcmode="lin" valueType="num">
                                      <p:cBhvr>
                                        <p:cTn id="53"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5" end="5"/>
                                            </p:txEl>
                                          </p:spTgt>
                                        </p:tgtEl>
                                        <p:attrNameLst>
                                          <p:attrName>style.visibility</p:attrName>
                                        </p:attrNameLst>
                                      </p:cBhvr>
                                      <p:to>
                                        <p:strVal val="visible"/>
                                      </p:to>
                                    </p:set>
                                    <p:animEffect transition="in" filter="fade">
                                      <p:cBhvr>
                                        <p:cTn id="59" dur="1000"/>
                                        <p:tgtEl>
                                          <p:spTgt spid="6">
                                            <p:txEl>
                                              <p:pRg st="5" end="5"/>
                                            </p:txEl>
                                          </p:spTgt>
                                        </p:tgtEl>
                                      </p:cBhvr>
                                    </p:animEffect>
                                    <p:anim calcmode="lin" valueType="num">
                                      <p:cBhvr>
                                        <p:cTn id="60"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fade">
                                      <p:cBhvr>
                                        <p:cTn id="66" dur="1000"/>
                                        <p:tgtEl>
                                          <p:spTgt spid="3"/>
                                        </p:tgtEl>
                                      </p:cBhvr>
                                    </p:animEffect>
                                    <p:anim calcmode="lin" valueType="num">
                                      <p:cBhvr>
                                        <p:cTn id="67" dur="1000" fill="hold"/>
                                        <p:tgtEl>
                                          <p:spTgt spid="3"/>
                                        </p:tgtEl>
                                        <p:attrNameLst>
                                          <p:attrName>ppt_x</p:attrName>
                                        </p:attrNameLst>
                                      </p:cBhvr>
                                      <p:tavLst>
                                        <p:tav tm="0">
                                          <p:val>
                                            <p:strVal val="#ppt_x"/>
                                          </p:val>
                                        </p:tav>
                                        <p:tav tm="100000">
                                          <p:val>
                                            <p:strVal val="#ppt_x"/>
                                          </p:val>
                                        </p:tav>
                                      </p:tavLst>
                                    </p:anim>
                                    <p:anim calcmode="lin" valueType="num">
                                      <p:cBhvr>
                                        <p:cTn id="6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1000"/>
                                        <p:tgtEl>
                                          <p:spTgt spid="16"/>
                                        </p:tgtEl>
                                      </p:cBhvr>
                                    </p:animEffect>
                                    <p:anim calcmode="lin" valueType="num">
                                      <p:cBhvr>
                                        <p:cTn id="74" dur="1000" fill="hold"/>
                                        <p:tgtEl>
                                          <p:spTgt spid="16"/>
                                        </p:tgtEl>
                                        <p:attrNameLst>
                                          <p:attrName>ppt_x</p:attrName>
                                        </p:attrNameLst>
                                      </p:cBhvr>
                                      <p:tavLst>
                                        <p:tav tm="0">
                                          <p:val>
                                            <p:strVal val="#ppt_x"/>
                                          </p:val>
                                        </p:tav>
                                        <p:tav tm="100000">
                                          <p:val>
                                            <p:strVal val="#ppt_x"/>
                                          </p:val>
                                        </p:tav>
                                      </p:tavLst>
                                    </p:anim>
                                    <p:anim calcmode="lin" valueType="num">
                                      <p:cBhvr>
                                        <p:cTn id="7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nodeType="clickEffect">
                                  <p:stCondLst>
                                    <p:cond delay="0"/>
                                  </p:stCondLst>
                                  <p:childTnLst>
                                    <p:set>
                                      <p:cBhvr>
                                        <p:cTn id="79" dur="1" fill="hold">
                                          <p:stCondLst>
                                            <p:cond delay="0"/>
                                          </p:stCondLst>
                                        </p:cTn>
                                        <p:tgtEl>
                                          <p:spTgt spid="6">
                                            <p:txEl>
                                              <p:pRg st="6" end="6"/>
                                            </p:txEl>
                                          </p:spTgt>
                                        </p:tgtEl>
                                        <p:attrNameLst>
                                          <p:attrName>style.visibility</p:attrName>
                                        </p:attrNameLst>
                                      </p:cBhvr>
                                      <p:to>
                                        <p:strVal val="visible"/>
                                      </p:to>
                                    </p:set>
                                    <p:animEffect transition="in" filter="fade">
                                      <p:cBhvr>
                                        <p:cTn id="80" dur="1000"/>
                                        <p:tgtEl>
                                          <p:spTgt spid="6">
                                            <p:txEl>
                                              <p:pRg st="6" end="6"/>
                                            </p:txEl>
                                          </p:spTgt>
                                        </p:tgtEl>
                                      </p:cBhvr>
                                    </p:animEffect>
                                    <p:anim calcmode="lin" valueType="num">
                                      <p:cBhvr>
                                        <p:cTn id="8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8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nodeType="clickEffect">
                                  <p:stCondLst>
                                    <p:cond delay="0"/>
                                  </p:stCondLst>
                                  <p:childTnLst>
                                    <p:set>
                                      <p:cBhvr>
                                        <p:cTn id="86" dur="1" fill="hold">
                                          <p:stCondLst>
                                            <p:cond delay="0"/>
                                          </p:stCondLst>
                                        </p:cTn>
                                        <p:tgtEl>
                                          <p:spTgt spid="6">
                                            <p:txEl>
                                              <p:pRg st="7" end="7"/>
                                            </p:txEl>
                                          </p:spTgt>
                                        </p:tgtEl>
                                        <p:attrNameLst>
                                          <p:attrName>style.visibility</p:attrName>
                                        </p:attrNameLst>
                                      </p:cBhvr>
                                      <p:to>
                                        <p:strVal val="visible"/>
                                      </p:to>
                                    </p:set>
                                    <p:animEffect transition="in" filter="fade">
                                      <p:cBhvr>
                                        <p:cTn id="87" dur="1000"/>
                                        <p:tgtEl>
                                          <p:spTgt spid="6">
                                            <p:txEl>
                                              <p:pRg st="7" end="7"/>
                                            </p:txEl>
                                          </p:spTgt>
                                        </p:tgtEl>
                                      </p:cBhvr>
                                    </p:animEffect>
                                    <p:anim calcmode="lin" valueType="num">
                                      <p:cBhvr>
                                        <p:cTn id="8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8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nodeType="clickEffect">
                                  <p:stCondLst>
                                    <p:cond delay="0"/>
                                  </p:stCondLst>
                                  <p:childTnLst>
                                    <p:set>
                                      <p:cBhvr>
                                        <p:cTn id="93" dur="1" fill="hold">
                                          <p:stCondLst>
                                            <p:cond delay="0"/>
                                          </p:stCondLst>
                                        </p:cTn>
                                        <p:tgtEl>
                                          <p:spTgt spid="6">
                                            <p:txEl>
                                              <p:pRg st="8" end="8"/>
                                            </p:txEl>
                                          </p:spTgt>
                                        </p:tgtEl>
                                        <p:attrNameLst>
                                          <p:attrName>style.visibility</p:attrName>
                                        </p:attrNameLst>
                                      </p:cBhvr>
                                      <p:to>
                                        <p:strVal val="visible"/>
                                      </p:to>
                                    </p:set>
                                    <p:animEffect transition="in" filter="fade">
                                      <p:cBhvr>
                                        <p:cTn id="94" dur="1000"/>
                                        <p:tgtEl>
                                          <p:spTgt spid="6">
                                            <p:txEl>
                                              <p:pRg st="8" end="8"/>
                                            </p:txEl>
                                          </p:spTgt>
                                        </p:tgtEl>
                                      </p:cBhvr>
                                    </p:animEffect>
                                    <p:anim calcmode="lin" valueType="num">
                                      <p:cBhvr>
                                        <p:cTn id="9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9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nodeType="clickEffect">
                                  <p:stCondLst>
                                    <p:cond delay="0"/>
                                  </p:stCondLst>
                                  <p:childTnLst>
                                    <p:set>
                                      <p:cBhvr>
                                        <p:cTn id="100" dur="1" fill="hold">
                                          <p:stCondLst>
                                            <p:cond delay="0"/>
                                          </p:stCondLst>
                                        </p:cTn>
                                        <p:tgtEl>
                                          <p:spTgt spid="6">
                                            <p:txEl>
                                              <p:pRg st="9" end="9"/>
                                            </p:txEl>
                                          </p:spTgt>
                                        </p:tgtEl>
                                        <p:attrNameLst>
                                          <p:attrName>style.visibility</p:attrName>
                                        </p:attrNameLst>
                                      </p:cBhvr>
                                      <p:to>
                                        <p:strVal val="visible"/>
                                      </p:to>
                                    </p:set>
                                    <p:animEffect transition="in" filter="fade">
                                      <p:cBhvr>
                                        <p:cTn id="101" dur="1000"/>
                                        <p:tgtEl>
                                          <p:spTgt spid="6">
                                            <p:txEl>
                                              <p:pRg st="9" end="9"/>
                                            </p:txEl>
                                          </p:spTgt>
                                        </p:tgtEl>
                                      </p:cBhvr>
                                    </p:animEffect>
                                    <p:anim calcmode="lin" valueType="num">
                                      <p:cBhvr>
                                        <p:cTn id="102"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103"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42" presetClass="entr" presetSubtype="0" fill="hold" nodeType="clickEffect">
                                  <p:stCondLst>
                                    <p:cond delay="0"/>
                                  </p:stCondLst>
                                  <p:childTnLst>
                                    <p:set>
                                      <p:cBhvr>
                                        <p:cTn id="107" dur="1" fill="hold">
                                          <p:stCondLst>
                                            <p:cond delay="0"/>
                                          </p:stCondLst>
                                        </p:cTn>
                                        <p:tgtEl>
                                          <p:spTgt spid="6">
                                            <p:txEl>
                                              <p:pRg st="10" end="10"/>
                                            </p:txEl>
                                          </p:spTgt>
                                        </p:tgtEl>
                                        <p:attrNameLst>
                                          <p:attrName>style.visibility</p:attrName>
                                        </p:attrNameLst>
                                      </p:cBhvr>
                                      <p:to>
                                        <p:strVal val="visible"/>
                                      </p:to>
                                    </p:set>
                                    <p:animEffect transition="in" filter="fade">
                                      <p:cBhvr>
                                        <p:cTn id="108" dur="1000"/>
                                        <p:tgtEl>
                                          <p:spTgt spid="6">
                                            <p:txEl>
                                              <p:pRg st="10" end="10"/>
                                            </p:txEl>
                                          </p:spTgt>
                                        </p:tgtEl>
                                      </p:cBhvr>
                                    </p:animEffect>
                                    <p:anim calcmode="lin" valueType="num">
                                      <p:cBhvr>
                                        <p:cTn id="109"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110"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42" presetClass="entr" presetSubtype="0" fill="hold" nodeType="clickEffect">
                                  <p:stCondLst>
                                    <p:cond delay="0"/>
                                  </p:stCondLst>
                                  <p:childTnLst>
                                    <p:set>
                                      <p:cBhvr>
                                        <p:cTn id="114" dur="1" fill="hold">
                                          <p:stCondLst>
                                            <p:cond delay="0"/>
                                          </p:stCondLst>
                                        </p:cTn>
                                        <p:tgtEl>
                                          <p:spTgt spid="6">
                                            <p:txEl>
                                              <p:pRg st="11" end="11"/>
                                            </p:txEl>
                                          </p:spTgt>
                                        </p:tgtEl>
                                        <p:attrNameLst>
                                          <p:attrName>style.visibility</p:attrName>
                                        </p:attrNameLst>
                                      </p:cBhvr>
                                      <p:to>
                                        <p:strVal val="visible"/>
                                      </p:to>
                                    </p:set>
                                    <p:animEffect transition="in" filter="fade">
                                      <p:cBhvr>
                                        <p:cTn id="115" dur="1000"/>
                                        <p:tgtEl>
                                          <p:spTgt spid="6">
                                            <p:txEl>
                                              <p:pRg st="11" end="11"/>
                                            </p:txEl>
                                          </p:spTgt>
                                        </p:tgtEl>
                                      </p:cBhvr>
                                    </p:animEffect>
                                    <p:anim calcmode="lin" valueType="num">
                                      <p:cBhvr>
                                        <p:cTn id="116" dur="1000" fill="hold"/>
                                        <p:tgtEl>
                                          <p:spTgt spid="6">
                                            <p:txEl>
                                              <p:pRg st="11" end="11"/>
                                            </p:txEl>
                                          </p:spTgt>
                                        </p:tgtEl>
                                        <p:attrNameLst>
                                          <p:attrName>ppt_x</p:attrName>
                                        </p:attrNameLst>
                                      </p:cBhvr>
                                      <p:tavLst>
                                        <p:tav tm="0">
                                          <p:val>
                                            <p:strVal val="#ppt_x"/>
                                          </p:val>
                                        </p:tav>
                                        <p:tav tm="100000">
                                          <p:val>
                                            <p:strVal val="#ppt_x"/>
                                          </p:val>
                                        </p:tav>
                                      </p:tavLst>
                                    </p:anim>
                                    <p:anim calcmode="lin" valueType="num">
                                      <p:cBhvr>
                                        <p:cTn id="117" dur="1000" fill="hold"/>
                                        <p:tgtEl>
                                          <p:spTgt spid="6">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nodeType="clickEffect">
                                  <p:stCondLst>
                                    <p:cond delay="0"/>
                                  </p:stCondLst>
                                  <p:childTnLst>
                                    <p:set>
                                      <p:cBhvr>
                                        <p:cTn id="121" dur="1" fill="hold">
                                          <p:stCondLst>
                                            <p:cond delay="0"/>
                                          </p:stCondLst>
                                        </p:cTn>
                                        <p:tgtEl>
                                          <p:spTgt spid="6">
                                            <p:txEl>
                                              <p:pRg st="12" end="12"/>
                                            </p:txEl>
                                          </p:spTgt>
                                        </p:tgtEl>
                                        <p:attrNameLst>
                                          <p:attrName>style.visibility</p:attrName>
                                        </p:attrNameLst>
                                      </p:cBhvr>
                                      <p:to>
                                        <p:strVal val="visible"/>
                                      </p:to>
                                    </p:set>
                                    <p:animEffect transition="in" filter="fade">
                                      <p:cBhvr>
                                        <p:cTn id="122" dur="1000"/>
                                        <p:tgtEl>
                                          <p:spTgt spid="6">
                                            <p:txEl>
                                              <p:pRg st="12" end="12"/>
                                            </p:txEl>
                                          </p:spTgt>
                                        </p:tgtEl>
                                      </p:cBhvr>
                                    </p:animEffect>
                                    <p:anim calcmode="lin" valueType="num">
                                      <p:cBhvr>
                                        <p:cTn id="123" dur="1000" fill="hold"/>
                                        <p:tgtEl>
                                          <p:spTgt spid="6">
                                            <p:txEl>
                                              <p:pRg st="12" end="12"/>
                                            </p:txEl>
                                          </p:spTgt>
                                        </p:tgtEl>
                                        <p:attrNameLst>
                                          <p:attrName>ppt_x</p:attrName>
                                        </p:attrNameLst>
                                      </p:cBhvr>
                                      <p:tavLst>
                                        <p:tav tm="0">
                                          <p:val>
                                            <p:strVal val="#ppt_x"/>
                                          </p:val>
                                        </p:tav>
                                        <p:tav tm="100000">
                                          <p:val>
                                            <p:strVal val="#ppt_x"/>
                                          </p:val>
                                        </p:tav>
                                      </p:tavLst>
                                    </p:anim>
                                    <p:anim calcmode="lin" valueType="num">
                                      <p:cBhvr>
                                        <p:cTn id="124" dur="1000" fill="hold"/>
                                        <p:tgtEl>
                                          <p:spTgt spid="6">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42" presetClass="entr" presetSubtype="0" fill="hold" nodeType="clickEffect">
                                  <p:stCondLst>
                                    <p:cond delay="0"/>
                                  </p:stCondLst>
                                  <p:childTnLst>
                                    <p:set>
                                      <p:cBhvr>
                                        <p:cTn id="128" dur="1" fill="hold">
                                          <p:stCondLst>
                                            <p:cond delay="0"/>
                                          </p:stCondLst>
                                        </p:cTn>
                                        <p:tgtEl>
                                          <p:spTgt spid="6">
                                            <p:txEl>
                                              <p:pRg st="13" end="13"/>
                                            </p:txEl>
                                          </p:spTgt>
                                        </p:tgtEl>
                                        <p:attrNameLst>
                                          <p:attrName>style.visibility</p:attrName>
                                        </p:attrNameLst>
                                      </p:cBhvr>
                                      <p:to>
                                        <p:strVal val="visible"/>
                                      </p:to>
                                    </p:set>
                                    <p:animEffect transition="in" filter="fade">
                                      <p:cBhvr>
                                        <p:cTn id="129" dur="1000"/>
                                        <p:tgtEl>
                                          <p:spTgt spid="6">
                                            <p:txEl>
                                              <p:pRg st="13" end="13"/>
                                            </p:txEl>
                                          </p:spTgt>
                                        </p:tgtEl>
                                      </p:cBhvr>
                                    </p:animEffect>
                                    <p:anim calcmode="lin" valueType="num">
                                      <p:cBhvr>
                                        <p:cTn id="130" dur="1000" fill="hold"/>
                                        <p:tgtEl>
                                          <p:spTgt spid="6">
                                            <p:txEl>
                                              <p:pRg st="13" end="13"/>
                                            </p:txEl>
                                          </p:spTgt>
                                        </p:tgtEl>
                                        <p:attrNameLst>
                                          <p:attrName>ppt_x</p:attrName>
                                        </p:attrNameLst>
                                      </p:cBhvr>
                                      <p:tavLst>
                                        <p:tav tm="0">
                                          <p:val>
                                            <p:strVal val="#ppt_x"/>
                                          </p:val>
                                        </p:tav>
                                        <p:tav tm="100000">
                                          <p:val>
                                            <p:strVal val="#ppt_x"/>
                                          </p:val>
                                        </p:tav>
                                      </p:tavLst>
                                    </p:anim>
                                    <p:anim calcmode="lin" valueType="num">
                                      <p:cBhvr>
                                        <p:cTn id="131" dur="1000" fill="hold"/>
                                        <p:tgtEl>
                                          <p:spTgt spid="6">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33126"/>
            <a:ext cx="8982710" cy="5747727"/>
          </a:xfrm>
          <a:prstGeom prst="rect">
            <a:avLst/>
          </a:prstGeom>
          <a:noFill/>
        </p:spPr>
        <p:txBody>
          <a:bodyPr wrap="square" rtlCol="1">
            <a:spAutoFit/>
          </a:bodyPr>
          <a:lstStyle/>
          <a:p>
            <a:pPr algn="justLow" rtl="1">
              <a:lnSpc>
                <a:spcPct val="150000"/>
              </a:lnSpc>
            </a:pPr>
            <a:r>
              <a:rPr lang="fa-IR" sz="2400" dirty="0">
                <a:solidFill>
                  <a:srgbClr val="C00000"/>
                </a:solidFill>
                <a:cs typeface="B Titr" panose="00000700000000000000" pitchFamily="2" charset="-78"/>
              </a:rPr>
              <a:t>د. معادله قرآنی غلبه حق بر </a:t>
            </a:r>
            <a:r>
              <a:rPr lang="fa-IR" sz="2400" dirty="0" smtClean="0">
                <a:solidFill>
                  <a:srgbClr val="C00000"/>
                </a:solidFill>
                <a:cs typeface="B Titr" panose="00000700000000000000" pitchFamily="2" charset="-78"/>
              </a:rPr>
              <a:t>باطل</a:t>
            </a:r>
          </a:p>
          <a:p>
            <a:pPr algn="justLow" rtl="1">
              <a:lnSpc>
                <a:spcPct val="150000"/>
              </a:lnSpc>
            </a:pPr>
            <a:endParaRPr lang="fa-IR" sz="1100" dirty="0">
              <a:solidFill>
                <a:srgbClr val="C00000"/>
              </a:solidFill>
              <a:cs typeface="B Titr" panose="00000700000000000000" pitchFamily="2" charset="-78"/>
            </a:endParaRPr>
          </a:p>
          <a:p>
            <a:pPr marL="342900" indent="-342900" algn="justLow" rtl="1">
              <a:lnSpc>
                <a:spcPct val="150000"/>
              </a:lnSpc>
              <a:buFont typeface="Wingdings" panose="05000000000000000000" pitchFamily="2" charset="2"/>
              <a:buChar char="q"/>
            </a:pPr>
            <a:r>
              <a:rPr lang="fa-IR" sz="2300" b="1" dirty="0" smtClean="0">
                <a:solidFill>
                  <a:prstClr val="black"/>
                </a:solidFill>
                <a:cs typeface="B Nazanin" panose="00000400000000000000" pitchFamily="2" charset="-78"/>
              </a:rPr>
              <a:t>برآیند </a:t>
            </a:r>
            <a:r>
              <a:rPr lang="fa-IR" sz="2300" b="1" dirty="0">
                <a:solidFill>
                  <a:prstClr val="black"/>
                </a:solidFill>
                <a:cs typeface="B Nazanin" panose="00000400000000000000" pitchFamily="2" charset="-78"/>
              </a:rPr>
              <a:t>این منظومه، ساخت یک معادله عملی پیروزی است:</a:t>
            </a:r>
          </a:p>
          <a:p>
            <a:pPr marL="800100" lvl="1"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ایمان یقین‌آفرین؛ موتور محرکه و پاسخ به جنگ روانی</a:t>
            </a:r>
            <a:endParaRPr lang="fa-IR" sz="2300" b="1" dirty="0">
              <a:solidFill>
                <a:prstClr val="black"/>
              </a:solidFill>
              <a:cs typeface="B Nazanin" panose="00000400000000000000" pitchFamily="2" charset="-78"/>
            </a:endParaRPr>
          </a:p>
          <a:p>
            <a:pPr marL="800100" lvl="1"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سنت‌شناسی الهی؛ نقشه راه تحلیلی</a:t>
            </a:r>
            <a:endParaRPr lang="fa-IR" sz="2300" b="1" dirty="0">
              <a:solidFill>
                <a:prstClr val="black"/>
              </a:solidFill>
              <a:cs typeface="B Nazanin" panose="00000400000000000000" pitchFamily="2" charset="-78"/>
            </a:endParaRPr>
          </a:p>
          <a:p>
            <a:pPr marL="800100" lvl="1"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مقاومت سازمان‌یافته؛ سازه پایداری</a:t>
            </a:r>
            <a:endParaRPr lang="fa-IR" sz="2300" b="1" dirty="0">
              <a:solidFill>
                <a:prstClr val="black"/>
              </a:solidFill>
              <a:cs typeface="B Nazanin" panose="00000400000000000000" pitchFamily="2" charset="-78"/>
            </a:endParaRPr>
          </a:p>
          <a:p>
            <a:pPr marL="800100" lvl="1"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جهاد همه‌جانبه؛ میدان عمل نوین</a:t>
            </a:r>
            <a:endParaRPr lang="fa-IR" sz="2300" b="1" dirty="0">
              <a:solidFill>
                <a:prstClr val="black"/>
              </a:solidFill>
              <a:cs typeface="B Nazanin" panose="00000400000000000000" pitchFamily="2" charset="-78"/>
            </a:endParaRPr>
          </a:p>
          <a:p>
            <a:pPr marL="800100" lvl="1"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بصیرت شناختی؛سپر دفاعی</a:t>
            </a:r>
            <a:endParaRPr lang="fa-IR" sz="2300" b="1" dirty="0">
              <a:solidFill>
                <a:prstClr val="black"/>
              </a:solidFill>
              <a:cs typeface="B Nazanin" panose="00000400000000000000" pitchFamily="2" charset="-78"/>
            </a:endParaRPr>
          </a:p>
          <a:p>
            <a:pPr marL="800100" lvl="1"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وحدت اجتماعی؛ پیکره یکپارچه</a:t>
            </a:r>
            <a:endParaRPr lang="fa-IR" sz="2300" b="1" dirty="0">
              <a:solidFill>
                <a:prstClr val="black"/>
              </a:solidFill>
              <a:cs typeface="B Nazanin" panose="00000400000000000000" pitchFamily="2" charset="-78"/>
            </a:endParaRPr>
          </a:p>
          <a:p>
            <a:pPr marL="800100" lvl="1"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ولایت‌مداری؛ ستون هدایت</a:t>
            </a:r>
            <a:endParaRPr lang="fa-IR" sz="2300" b="1" dirty="0">
              <a:solidFill>
                <a:prstClr val="black"/>
              </a:solidFill>
              <a:cs typeface="B Nazanin" panose="00000400000000000000" pitchFamily="2" charset="-78"/>
            </a:endParaRPr>
          </a:p>
          <a:p>
            <a:pPr marL="800100" lvl="1"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عدالت </a:t>
            </a:r>
            <a:r>
              <a:rPr lang="fa-IR" sz="2300" b="1" dirty="0">
                <a:solidFill>
                  <a:prstClr val="black"/>
                </a:solidFill>
                <a:cs typeface="B Nazanin" panose="00000400000000000000" pitchFamily="2" charset="-78"/>
              </a:rPr>
              <a:t>و </a:t>
            </a:r>
            <a:r>
              <a:rPr lang="fa-IR" sz="2300" b="1" dirty="0" smtClean="0">
                <a:solidFill>
                  <a:prstClr val="black"/>
                </a:solidFill>
                <a:cs typeface="B Nazanin" panose="00000400000000000000" pitchFamily="2" charset="-78"/>
              </a:rPr>
              <a:t>مردم‌داری؛ پایه مشروعیت</a:t>
            </a:r>
            <a:endParaRPr lang="fa-IR" sz="2300" b="1" dirty="0">
              <a:solidFill>
                <a:srgbClr val="C00000"/>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7449" y="-8720"/>
            <a:ext cx="7006261" cy="763720"/>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18</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2205003" y="142307"/>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د. معادله قرآنی غلبه حق بر باطل</a:t>
            </a:r>
            <a:endParaRPr lang="fa-IR" sz="4400" dirty="0">
              <a:solidFill>
                <a:prstClr val="white">
                  <a:lumMod val="95000"/>
                </a:prstClr>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6404388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p:cTn id="22"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 calcmode="lin" valueType="num">
                                      <p:cBhvr>
                                        <p:cTn id="30"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fade">
                                      <p:cBhvr>
                                        <p:cTn id="38" dur="1000"/>
                                        <p:tgtEl>
                                          <p:spTgt spid="6">
                                            <p:txEl>
                                              <p:pRg st="3" end="3"/>
                                            </p:txEl>
                                          </p:spTgt>
                                        </p:tgtEl>
                                      </p:cBhvr>
                                    </p:animEffect>
                                    <p:anim calcmode="lin" valueType="num">
                                      <p:cBhvr>
                                        <p:cTn id="3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4" end="4"/>
                                            </p:txEl>
                                          </p:spTgt>
                                        </p:tgtEl>
                                        <p:attrNameLst>
                                          <p:attrName>style.visibility</p:attrName>
                                        </p:attrNameLst>
                                      </p:cBhvr>
                                      <p:to>
                                        <p:strVal val="visible"/>
                                      </p:to>
                                    </p:set>
                                    <p:animEffect transition="in" filter="fade">
                                      <p:cBhvr>
                                        <p:cTn id="45" dur="1000"/>
                                        <p:tgtEl>
                                          <p:spTgt spid="6">
                                            <p:txEl>
                                              <p:pRg st="4" end="4"/>
                                            </p:txEl>
                                          </p:spTgt>
                                        </p:tgtEl>
                                      </p:cBhvr>
                                    </p:animEffect>
                                    <p:anim calcmode="lin" valueType="num">
                                      <p:cBhvr>
                                        <p:cTn id="4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5" end="5"/>
                                            </p:txEl>
                                          </p:spTgt>
                                        </p:tgtEl>
                                        <p:attrNameLst>
                                          <p:attrName>style.visibility</p:attrName>
                                        </p:attrNameLst>
                                      </p:cBhvr>
                                      <p:to>
                                        <p:strVal val="visible"/>
                                      </p:to>
                                    </p:set>
                                    <p:animEffect transition="in" filter="fade">
                                      <p:cBhvr>
                                        <p:cTn id="52" dur="1000"/>
                                        <p:tgtEl>
                                          <p:spTgt spid="6">
                                            <p:txEl>
                                              <p:pRg st="5" end="5"/>
                                            </p:txEl>
                                          </p:spTgt>
                                        </p:tgtEl>
                                      </p:cBhvr>
                                    </p:animEffect>
                                    <p:anim calcmode="lin" valueType="num">
                                      <p:cBhvr>
                                        <p:cTn id="5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6" end="6"/>
                                            </p:txEl>
                                          </p:spTgt>
                                        </p:tgtEl>
                                        <p:attrNameLst>
                                          <p:attrName>style.visibility</p:attrName>
                                        </p:attrNameLst>
                                      </p:cBhvr>
                                      <p:to>
                                        <p:strVal val="visible"/>
                                      </p:to>
                                    </p:set>
                                    <p:animEffect transition="in" filter="fade">
                                      <p:cBhvr>
                                        <p:cTn id="59" dur="1000"/>
                                        <p:tgtEl>
                                          <p:spTgt spid="6">
                                            <p:txEl>
                                              <p:pRg st="6" end="6"/>
                                            </p:txEl>
                                          </p:spTgt>
                                        </p:tgtEl>
                                      </p:cBhvr>
                                    </p:animEffect>
                                    <p:anim calcmode="lin" valueType="num">
                                      <p:cBhvr>
                                        <p:cTn id="60"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7" end="7"/>
                                            </p:txEl>
                                          </p:spTgt>
                                        </p:tgtEl>
                                        <p:attrNameLst>
                                          <p:attrName>style.visibility</p:attrName>
                                        </p:attrNameLst>
                                      </p:cBhvr>
                                      <p:to>
                                        <p:strVal val="visible"/>
                                      </p:to>
                                    </p:set>
                                    <p:animEffect transition="in" filter="fade">
                                      <p:cBhvr>
                                        <p:cTn id="66" dur="1000"/>
                                        <p:tgtEl>
                                          <p:spTgt spid="6">
                                            <p:txEl>
                                              <p:pRg st="7" end="7"/>
                                            </p:txEl>
                                          </p:spTgt>
                                        </p:tgtEl>
                                      </p:cBhvr>
                                    </p:animEffect>
                                    <p:anim calcmode="lin" valueType="num">
                                      <p:cBhvr>
                                        <p:cTn id="67"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6">
                                            <p:txEl>
                                              <p:pRg st="8" end="8"/>
                                            </p:txEl>
                                          </p:spTgt>
                                        </p:tgtEl>
                                        <p:attrNameLst>
                                          <p:attrName>style.visibility</p:attrName>
                                        </p:attrNameLst>
                                      </p:cBhvr>
                                      <p:to>
                                        <p:strVal val="visible"/>
                                      </p:to>
                                    </p:set>
                                    <p:animEffect transition="in" filter="fade">
                                      <p:cBhvr>
                                        <p:cTn id="73" dur="1000"/>
                                        <p:tgtEl>
                                          <p:spTgt spid="6">
                                            <p:txEl>
                                              <p:pRg st="8" end="8"/>
                                            </p:txEl>
                                          </p:spTgt>
                                        </p:tgtEl>
                                      </p:cBhvr>
                                    </p:animEffect>
                                    <p:anim calcmode="lin" valueType="num">
                                      <p:cBhvr>
                                        <p:cTn id="74"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75"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nodeType="clickEffect">
                                  <p:stCondLst>
                                    <p:cond delay="0"/>
                                  </p:stCondLst>
                                  <p:childTnLst>
                                    <p:set>
                                      <p:cBhvr>
                                        <p:cTn id="79" dur="1" fill="hold">
                                          <p:stCondLst>
                                            <p:cond delay="0"/>
                                          </p:stCondLst>
                                        </p:cTn>
                                        <p:tgtEl>
                                          <p:spTgt spid="6">
                                            <p:txEl>
                                              <p:pRg st="9" end="9"/>
                                            </p:txEl>
                                          </p:spTgt>
                                        </p:tgtEl>
                                        <p:attrNameLst>
                                          <p:attrName>style.visibility</p:attrName>
                                        </p:attrNameLst>
                                      </p:cBhvr>
                                      <p:to>
                                        <p:strVal val="visible"/>
                                      </p:to>
                                    </p:set>
                                    <p:animEffect transition="in" filter="fade">
                                      <p:cBhvr>
                                        <p:cTn id="80" dur="1000"/>
                                        <p:tgtEl>
                                          <p:spTgt spid="6">
                                            <p:txEl>
                                              <p:pRg st="9" end="9"/>
                                            </p:txEl>
                                          </p:spTgt>
                                        </p:tgtEl>
                                      </p:cBhvr>
                                    </p:animEffect>
                                    <p:anim calcmode="lin" valueType="num">
                                      <p:cBhvr>
                                        <p:cTn id="81"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82"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nodeType="clickEffect">
                                  <p:stCondLst>
                                    <p:cond delay="0"/>
                                  </p:stCondLst>
                                  <p:childTnLst>
                                    <p:set>
                                      <p:cBhvr>
                                        <p:cTn id="86" dur="1" fill="hold">
                                          <p:stCondLst>
                                            <p:cond delay="0"/>
                                          </p:stCondLst>
                                        </p:cTn>
                                        <p:tgtEl>
                                          <p:spTgt spid="6">
                                            <p:txEl>
                                              <p:pRg st="10" end="10"/>
                                            </p:txEl>
                                          </p:spTgt>
                                        </p:tgtEl>
                                        <p:attrNameLst>
                                          <p:attrName>style.visibility</p:attrName>
                                        </p:attrNameLst>
                                      </p:cBhvr>
                                      <p:to>
                                        <p:strVal val="visible"/>
                                      </p:to>
                                    </p:set>
                                    <p:animEffect transition="in" filter="fade">
                                      <p:cBhvr>
                                        <p:cTn id="87" dur="1000"/>
                                        <p:tgtEl>
                                          <p:spTgt spid="6">
                                            <p:txEl>
                                              <p:pRg st="10" end="10"/>
                                            </p:txEl>
                                          </p:spTgt>
                                        </p:tgtEl>
                                      </p:cBhvr>
                                    </p:animEffect>
                                    <p:anim calcmode="lin" valueType="num">
                                      <p:cBhvr>
                                        <p:cTn id="88"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89"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7783" y="819471"/>
            <a:ext cx="8982710" cy="593239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300" b="1" dirty="0" smtClean="0">
                <a:solidFill>
                  <a:srgbClr val="C00000"/>
                </a:solidFill>
                <a:cs typeface="B Nazanin" panose="00000400000000000000" pitchFamily="2" charset="-78"/>
              </a:rPr>
              <a:t>دستاوردهای </a:t>
            </a:r>
            <a:r>
              <a:rPr lang="fa-IR" sz="2300" b="1" dirty="0">
                <a:solidFill>
                  <a:srgbClr val="C00000"/>
                </a:solidFill>
                <a:cs typeface="B Nazanin" panose="00000400000000000000" pitchFamily="2" charset="-78"/>
              </a:rPr>
              <a:t>راهبردی این </a:t>
            </a:r>
            <a:r>
              <a:rPr lang="fa-IR" sz="2300" b="1" dirty="0" smtClean="0">
                <a:solidFill>
                  <a:srgbClr val="C00000"/>
                </a:solidFill>
                <a:cs typeface="B Nazanin" panose="00000400000000000000" pitchFamily="2" charset="-78"/>
              </a:rPr>
              <a:t>معادله</a:t>
            </a:r>
          </a:p>
          <a:p>
            <a:pPr marL="800100" lvl="1" indent="-342900" algn="justLow" rtl="1">
              <a:lnSpc>
                <a:spcPct val="150000"/>
              </a:lnSpc>
              <a:buFont typeface="Wingdings" panose="05000000000000000000" pitchFamily="2" charset="2"/>
              <a:buChar char="§"/>
            </a:pPr>
            <a:r>
              <a:rPr lang="fa-IR" sz="2300" b="1" dirty="0">
                <a:solidFill>
                  <a:prstClr val="black"/>
                </a:solidFill>
                <a:cs typeface="B Nazanin" panose="00000400000000000000" pitchFamily="2" charset="-78"/>
              </a:rPr>
              <a:t>مدیریت موفق شرایط پیچیده جنگ، تهدید، بحران و فتنه (اداره مستمر شرایط ناپایدار).</a:t>
            </a:r>
          </a:p>
          <a:p>
            <a:pPr marL="800100" lvl="1" indent="-342900" algn="justLow" rtl="1">
              <a:lnSpc>
                <a:spcPct val="150000"/>
              </a:lnSpc>
              <a:buFont typeface="Wingdings" panose="05000000000000000000" pitchFamily="2" charset="2"/>
              <a:buChar char="§"/>
            </a:pPr>
            <a:r>
              <a:rPr lang="fa-IR" sz="2300" b="1" dirty="0">
                <a:solidFill>
                  <a:prstClr val="black"/>
                </a:solidFill>
                <a:cs typeface="B Nazanin" panose="00000400000000000000" pitchFamily="2" charset="-78"/>
              </a:rPr>
              <a:t>تحقق غلبه جبهه حق بر باطل در درازمدت.</a:t>
            </a:r>
          </a:p>
          <a:p>
            <a:pPr marL="800100" lvl="1" indent="-342900" algn="justLow" rtl="1">
              <a:lnSpc>
                <a:spcPct val="150000"/>
              </a:lnSpc>
              <a:buFont typeface="Wingdings" panose="05000000000000000000" pitchFamily="2" charset="2"/>
              <a:buChar char="§"/>
            </a:pPr>
            <a:r>
              <a:rPr lang="fa-IR" sz="2300" b="1" dirty="0">
                <a:solidFill>
                  <a:prstClr val="black"/>
                </a:solidFill>
                <a:cs typeface="B Nazanin" panose="00000400000000000000" pitchFamily="2" charset="-78"/>
              </a:rPr>
              <a:t>برهم زدن معادلات و محاسبات استکبار جهانی.</a:t>
            </a:r>
          </a:p>
          <a:p>
            <a:pPr marL="342900" indent="-342900" algn="justLow" rtl="1">
              <a:lnSpc>
                <a:spcPct val="150000"/>
              </a:lnSpc>
              <a:buFont typeface="Wingdings" panose="05000000000000000000" pitchFamily="2" charset="2"/>
              <a:buChar char="q"/>
            </a:pPr>
            <a:r>
              <a:rPr lang="fa-IR" sz="2300" b="1" dirty="0" smtClean="0">
                <a:solidFill>
                  <a:prstClr val="black"/>
                </a:solidFill>
                <a:cs typeface="B Nazanin" panose="00000400000000000000" pitchFamily="2" charset="-78"/>
              </a:rPr>
              <a:t> </a:t>
            </a:r>
            <a:r>
              <a:rPr lang="fa-IR" sz="2300" b="1" dirty="0">
                <a:solidFill>
                  <a:srgbClr val="C00000"/>
                </a:solidFill>
                <a:cs typeface="B Nazanin" panose="00000400000000000000" pitchFamily="2" charset="-78"/>
              </a:rPr>
              <a:t>نتیجه </a:t>
            </a:r>
            <a:r>
              <a:rPr lang="fa-IR" sz="2300" b="1" dirty="0" smtClean="0">
                <a:solidFill>
                  <a:srgbClr val="C00000"/>
                </a:solidFill>
                <a:cs typeface="B Nazanin" panose="00000400000000000000" pitchFamily="2" charset="-78"/>
              </a:rPr>
              <a:t>نهایی</a:t>
            </a:r>
          </a:p>
          <a:p>
            <a:pPr marL="800100" lvl="1" indent="-342900" algn="justLow" rtl="1">
              <a:lnSpc>
                <a:spcPct val="150000"/>
              </a:lnSpc>
              <a:buFont typeface="Wingdings" panose="05000000000000000000" pitchFamily="2" charset="2"/>
              <a:buChar char="§"/>
            </a:pPr>
            <a:r>
              <a:rPr lang="fa-IR" sz="2300" b="1" dirty="0">
                <a:solidFill>
                  <a:prstClr val="black"/>
                </a:solidFill>
                <a:cs typeface="B Nazanin" panose="00000400000000000000" pitchFamily="2" charset="-78"/>
              </a:rPr>
              <a:t>اثبات نظام‌مند بودن پیروزی انقلاب اسلامی به عنوان تجلی سنت‌های الهی.</a:t>
            </a:r>
          </a:p>
          <a:p>
            <a:pPr marL="800100" lvl="1" indent="-342900" algn="justLow" rtl="1">
              <a:lnSpc>
                <a:spcPct val="150000"/>
              </a:lnSpc>
              <a:buFont typeface="Wingdings" panose="05000000000000000000" pitchFamily="2" charset="2"/>
              <a:buChar char="§"/>
            </a:pPr>
            <a:r>
              <a:rPr lang="fa-IR" sz="2300" b="1" dirty="0">
                <a:solidFill>
                  <a:prstClr val="black"/>
                </a:solidFill>
                <a:cs typeface="B Nazanin" panose="00000400000000000000" pitchFamily="2" charset="-78"/>
              </a:rPr>
              <a:t>تبدیل قرآن از کتاب اخلاق فردی به کتاب راهبردی و نقشه جامع اداره میدان‌های سخت.</a:t>
            </a:r>
          </a:p>
          <a:p>
            <a:pPr marL="800100" lvl="1" indent="-342900" algn="justLow" rtl="1">
              <a:lnSpc>
                <a:spcPct val="150000"/>
              </a:lnSpc>
              <a:buFont typeface="Wingdings" panose="05000000000000000000" pitchFamily="2" charset="2"/>
              <a:buChar char="§"/>
            </a:pPr>
            <a:r>
              <a:rPr lang="fa-IR" sz="2300" b="1" dirty="0">
                <a:solidFill>
                  <a:prstClr val="black"/>
                </a:solidFill>
                <a:cs typeface="B Nazanin" panose="00000400000000000000" pitchFamily="2" charset="-78"/>
              </a:rPr>
              <a:t>شکست‌ناپذیری مشروط به حفظ یکپارچگی این معادله در عمل.</a:t>
            </a:r>
          </a:p>
          <a:p>
            <a:pPr marL="800100" lvl="1" indent="-342900" algn="justLow" rtl="1">
              <a:lnSpc>
                <a:spcPct val="150000"/>
              </a:lnSpc>
              <a:buFont typeface="Wingdings" panose="05000000000000000000" pitchFamily="2" charset="2"/>
              <a:buChar char="§"/>
            </a:pPr>
            <a:r>
              <a:rPr lang="fa-IR" sz="2300" b="1" dirty="0">
                <a:solidFill>
                  <a:prstClr val="black"/>
                </a:solidFill>
                <a:cs typeface="B Nazanin" panose="00000400000000000000" pitchFamily="2" charset="-78"/>
              </a:rPr>
              <a:t>نیازمند عزم ملی، برنامه‌ریزی هوشمند و تقسیم کار روشن برای تحقق عملی</a:t>
            </a:r>
            <a:r>
              <a:rPr lang="fa-IR" sz="2300" b="1" dirty="0" smtClean="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7449" y="-8720"/>
            <a:ext cx="7006261" cy="763720"/>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19</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2205003" y="142307"/>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د. معادله قرآنی غلبه حق بر باطل</a:t>
            </a:r>
            <a:endParaRPr lang="fa-IR" sz="4400" dirty="0">
              <a:solidFill>
                <a:prstClr val="white">
                  <a:lumMod val="95000"/>
                </a:prstClr>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2245675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p:cTn id="22"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1" end="1"/>
                                            </p:txEl>
                                          </p:spTgt>
                                        </p:tgtEl>
                                        <p:attrNameLst>
                                          <p:attrName>style.visibility</p:attrName>
                                        </p:attrNameLst>
                                      </p:cBhvr>
                                      <p:to>
                                        <p:strVal val="visible"/>
                                      </p:to>
                                    </p:set>
                                    <p:animEffect transition="in" filter="fade">
                                      <p:cBhvr>
                                        <p:cTn id="30" dur="1000"/>
                                        <p:tgtEl>
                                          <p:spTgt spid="6">
                                            <p:txEl>
                                              <p:pRg st="1" end="1"/>
                                            </p:txEl>
                                          </p:spTgt>
                                        </p:tgtEl>
                                      </p:cBhvr>
                                    </p:animEffect>
                                    <p:anim calcmode="lin" valueType="num">
                                      <p:cBhvr>
                                        <p:cTn id="31"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1" end="1"/>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animEffect transition="in" filter="fade">
                                      <p:cBhvr>
                                        <p:cTn id="35" dur="1000"/>
                                        <p:tgtEl>
                                          <p:spTgt spid="6">
                                            <p:txEl>
                                              <p:pRg st="2" end="2"/>
                                            </p:txEl>
                                          </p:spTgt>
                                        </p:tgtEl>
                                      </p:cBhvr>
                                    </p:animEffect>
                                    <p:anim calcmode="lin" valueType="num">
                                      <p:cBhvr>
                                        <p:cTn id="36"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2" end="2"/>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1000"/>
                                        <p:tgtEl>
                                          <p:spTgt spid="6">
                                            <p:txEl>
                                              <p:pRg st="3" end="3"/>
                                            </p:txEl>
                                          </p:spTgt>
                                        </p:tgtEl>
                                      </p:cBhvr>
                                    </p:animEffect>
                                    <p:anim calcmode="lin" valueType="num">
                                      <p:cBhvr>
                                        <p:cTn id="4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6">
                                            <p:txEl>
                                              <p:pRg st="4" end="4"/>
                                            </p:txEl>
                                          </p:spTgt>
                                        </p:tgtEl>
                                        <p:attrNameLst>
                                          <p:attrName>style.visibility</p:attrName>
                                        </p:attrNameLst>
                                      </p:cBhvr>
                                      <p:to>
                                        <p:strVal val="visible"/>
                                      </p:to>
                                    </p:set>
                                    <p:anim calcmode="lin" valueType="num">
                                      <p:cBhvr>
                                        <p:cTn id="47"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8"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9"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50" dur="1000"/>
                                        <p:tgtEl>
                                          <p:spTgt spid="6">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6">
                                            <p:txEl>
                                              <p:pRg st="5" end="5"/>
                                            </p:txEl>
                                          </p:spTgt>
                                        </p:tgtEl>
                                        <p:attrNameLst>
                                          <p:attrName>style.visibility</p:attrName>
                                        </p:attrNameLst>
                                      </p:cBhvr>
                                      <p:to>
                                        <p:strVal val="visible"/>
                                      </p:to>
                                    </p:set>
                                    <p:animEffect transition="in" filter="fade">
                                      <p:cBhvr>
                                        <p:cTn id="55" dur="1000"/>
                                        <p:tgtEl>
                                          <p:spTgt spid="6">
                                            <p:txEl>
                                              <p:pRg st="5" end="5"/>
                                            </p:txEl>
                                          </p:spTgt>
                                        </p:tgtEl>
                                      </p:cBhvr>
                                    </p:animEffect>
                                    <p:anim calcmode="lin" valueType="num">
                                      <p:cBhvr>
                                        <p:cTn id="5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57" dur="1000" fill="hold"/>
                                        <p:tgtEl>
                                          <p:spTgt spid="6">
                                            <p:txEl>
                                              <p:pRg st="5" end="5"/>
                                            </p:txEl>
                                          </p:spTgt>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6">
                                            <p:txEl>
                                              <p:pRg st="6" end="6"/>
                                            </p:txEl>
                                          </p:spTgt>
                                        </p:tgtEl>
                                        <p:attrNameLst>
                                          <p:attrName>style.visibility</p:attrName>
                                        </p:attrNameLst>
                                      </p:cBhvr>
                                      <p:to>
                                        <p:strVal val="visible"/>
                                      </p:to>
                                    </p:set>
                                    <p:animEffect transition="in" filter="fade">
                                      <p:cBhvr>
                                        <p:cTn id="60" dur="1000"/>
                                        <p:tgtEl>
                                          <p:spTgt spid="6">
                                            <p:txEl>
                                              <p:pRg st="6" end="6"/>
                                            </p:txEl>
                                          </p:spTgt>
                                        </p:tgtEl>
                                      </p:cBhvr>
                                    </p:animEffect>
                                    <p:anim calcmode="lin" valueType="num">
                                      <p:cBhvr>
                                        <p:cTn id="6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62" dur="1000" fill="hold"/>
                                        <p:tgtEl>
                                          <p:spTgt spid="6">
                                            <p:txEl>
                                              <p:pRg st="6" end="6"/>
                                            </p:txEl>
                                          </p:spTgt>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6">
                                            <p:txEl>
                                              <p:pRg st="7" end="7"/>
                                            </p:txEl>
                                          </p:spTgt>
                                        </p:tgtEl>
                                        <p:attrNameLst>
                                          <p:attrName>style.visibility</p:attrName>
                                        </p:attrNameLst>
                                      </p:cBhvr>
                                      <p:to>
                                        <p:strVal val="visible"/>
                                      </p:to>
                                    </p:set>
                                    <p:animEffect transition="in" filter="fade">
                                      <p:cBhvr>
                                        <p:cTn id="65" dur="1000"/>
                                        <p:tgtEl>
                                          <p:spTgt spid="6">
                                            <p:txEl>
                                              <p:pRg st="7" end="7"/>
                                            </p:txEl>
                                          </p:spTgt>
                                        </p:tgtEl>
                                      </p:cBhvr>
                                    </p:animEffect>
                                    <p:anim calcmode="lin" valueType="num">
                                      <p:cBhvr>
                                        <p:cTn id="66"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7" end="7"/>
                                            </p:txEl>
                                          </p:spTgt>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6">
                                            <p:txEl>
                                              <p:pRg st="8" end="8"/>
                                            </p:txEl>
                                          </p:spTgt>
                                        </p:tgtEl>
                                        <p:attrNameLst>
                                          <p:attrName>style.visibility</p:attrName>
                                        </p:attrNameLst>
                                      </p:cBhvr>
                                      <p:to>
                                        <p:strVal val="visible"/>
                                      </p:to>
                                    </p:set>
                                    <p:animEffect transition="in" filter="fade">
                                      <p:cBhvr>
                                        <p:cTn id="70" dur="1000"/>
                                        <p:tgtEl>
                                          <p:spTgt spid="6">
                                            <p:txEl>
                                              <p:pRg st="8" end="8"/>
                                            </p:txEl>
                                          </p:spTgt>
                                        </p:tgtEl>
                                      </p:cBhvr>
                                    </p:animEffect>
                                    <p:anim calcmode="lin" valueType="num">
                                      <p:cBhvr>
                                        <p:cTn id="71"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72"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ctangle: Rounded Corners 2">
            <a:hlinkClick r:id="rId3" action="ppaction://hlinksldjump"/>
            <a:extLst>
              <a:ext uri="{FF2B5EF4-FFF2-40B4-BE49-F238E27FC236}">
                <a16:creationId xmlns:a16="http://schemas.microsoft.com/office/drawing/2014/main" xmlns="" id="{474EE265-6837-B671-B281-B2E358C10012}"/>
              </a:ext>
            </a:extLst>
          </p:cNvPr>
          <p:cNvSpPr/>
          <p:nvPr/>
        </p:nvSpPr>
        <p:spPr>
          <a:xfrm>
            <a:off x="396438" y="243543"/>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a:solidFill>
                  <a:schemeClr val="tx1"/>
                </a:solidFill>
                <a:cs typeface="B Titr" panose="00000700000000000000" pitchFamily="2" charset="-78"/>
              </a:rPr>
              <a:t>1</a:t>
            </a:r>
          </a:p>
        </p:txBody>
      </p:sp>
    </p:spTree>
    <p:extLst>
      <p:ext uri="{BB962C8B-B14F-4D97-AF65-F5344CB8AC3E}">
        <p14:creationId xmlns:p14="http://schemas.microsoft.com/office/powerpoint/2010/main" val="31090309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3962"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a:solidFill>
                  <a:prstClr val="black"/>
                </a:solidFill>
                <a:cs typeface="B Titr" panose="00000700000000000000" pitchFamily="2" charset="-78"/>
              </a:rPr>
              <a:t>9</a:t>
            </a: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1" name="Content Placeholder 2"/>
          <p:cNvSpPr txBox="1">
            <a:spLocks/>
          </p:cNvSpPr>
          <p:nvPr/>
        </p:nvSpPr>
        <p:spPr>
          <a:xfrm>
            <a:off x="103786" y="2531707"/>
            <a:ext cx="9388465" cy="1998069"/>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ctr" rtl="1">
              <a:lnSpc>
                <a:spcPct val="170000"/>
              </a:lnSpc>
              <a:buClr>
                <a:srgbClr val="90C226"/>
              </a:buClr>
              <a:buNone/>
            </a:pPr>
            <a:r>
              <a:rPr lang="fa-IR" sz="7200" b="1" dirty="0" smtClean="0">
                <a:solidFill>
                  <a:srgbClr val="002060"/>
                </a:solidFill>
                <a:latin typeface="IranNastaliq" panose="02020505000000020003" pitchFamily="18" charset="0"/>
                <a:cs typeface="IranNastaliq" panose="02020505000000020003" pitchFamily="18" charset="0"/>
              </a:rPr>
              <a:t>محورهای </a:t>
            </a:r>
            <a:r>
              <a:rPr lang="fa-IR" sz="7200" b="1" dirty="0">
                <a:solidFill>
                  <a:srgbClr val="002060"/>
                </a:solidFill>
                <a:latin typeface="IranNastaliq" panose="02020505000000020003" pitchFamily="18" charset="0"/>
                <a:cs typeface="IranNastaliq" panose="02020505000000020003" pitchFamily="18" charset="0"/>
              </a:rPr>
              <a:t>تفصیلی منظومه قرآنی در مدیریت  </a:t>
            </a:r>
            <a:r>
              <a:rPr lang="fa-IR" sz="7200" b="1" dirty="0" smtClean="0">
                <a:solidFill>
                  <a:srgbClr val="002060"/>
                </a:solidFill>
                <a:latin typeface="IranNastaliq" panose="02020505000000020003" pitchFamily="18" charset="0"/>
                <a:cs typeface="IranNastaliq" panose="02020505000000020003" pitchFamily="18" charset="0"/>
              </a:rPr>
              <a:t>میدان</a:t>
            </a:r>
            <a:endParaRPr lang="fa-IR" sz="7200" b="1" dirty="0">
              <a:solidFill>
                <a:srgbClr val="002060"/>
              </a:solidFill>
              <a:latin typeface="IranNastaliq" panose="02020505000000020003" pitchFamily="18" charset="0"/>
              <a:cs typeface="IranNastaliq" panose="02020505000000020003" pitchFamily="18" charset="0"/>
            </a:endParaRPr>
          </a:p>
        </p:txBody>
      </p:sp>
      <p:pic>
        <p:nvPicPr>
          <p:cNvPr id="22" name="Picture 21">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24929" y="5833494"/>
            <a:ext cx="6887263" cy="882933"/>
          </a:xfrm>
          <a:prstGeom prst="rect">
            <a:avLst/>
          </a:prstGeom>
        </p:spPr>
      </p:pic>
      <p:pic>
        <p:nvPicPr>
          <p:cNvPr id="23" name="Picture 22">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517" y="-329973"/>
            <a:ext cx="2237591" cy="2317801"/>
          </a:xfrm>
          <a:prstGeom prst="rect">
            <a:avLst/>
          </a:prstGeom>
        </p:spPr>
      </p:pic>
      <p:pic>
        <p:nvPicPr>
          <p:cNvPr id="24" name="Picture 23">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58" y="4739410"/>
            <a:ext cx="2237591" cy="2317801"/>
          </a:xfrm>
          <a:prstGeom prst="rect">
            <a:avLst/>
          </a:prstGeom>
        </p:spPr>
      </p:pic>
      <p:sp>
        <p:nvSpPr>
          <p:cNvPr id="25" name="Content Placeholder 2"/>
          <p:cNvSpPr txBox="1">
            <a:spLocks/>
          </p:cNvSpPr>
          <p:nvPr/>
        </p:nvSpPr>
        <p:spPr>
          <a:xfrm>
            <a:off x="355368" y="1560763"/>
            <a:ext cx="8694042" cy="764694"/>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ctr" rtl="1">
              <a:lnSpc>
                <a:spcPct val="170000"/>
              </a:lnSpc>
              <a:buClr>
                <a:srgbClr val="90C226"/>
              </a:buClr>
              <a:buFont typeface="Wingdings 3" charset="2"/>
              <a:buNone/>
            </a:pPr>
            <a:r>
              <a:rPr lang="fa-IR" sz="3600" b="1" dirty="0" smtClean="0">
                <a:solidFill>
                  <a:srgbClr val="C42F1A">
                    <a:lumMod val="75000"/>
                  </a:srgbClr>
                </a:solidFill>
                <a:latin typeface="IranNastaliq" panose="02020505000000020003" pitchFamily="18" charset="0"/>
                <a:cs typeface="B Titr" panose="00000700000000000000" pitchFamily="2" charset="-78"/>
              </a:rPr>
              <a:t>بخش دوم</a:t>
            </a:r>
            <a:endParaRPr lang="fa-IR" sz="3600" b="1" dirty="0">
              <a:solidFill>
                <a:srgbClr val="C42F1A">
                  <a:lumMod val="75000"/>
                </a:srgbClr>
              </a:solidFill>
              <a:latin typeface="IranNastaliq" panose="02020505000000020003" pitchFamily="18" charset="0"/>
              <a:cs typeface="B Titr" panose="00000700000000000000" pitchFamily="2" charset="-78"/>
            </a:endParaRP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483962" y="317652"/>
            <a:ext cx="7395276"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نقشه راه </a:t>
            </a:r>
            <a:r>
              <a:rPr lang="fa-IR" sz="2000" dirty="0">
                <a:solidFill>
                  <a:prstClr val="white">
                    <a:lumMod val="95000"/>
                  </a:prstClr>
                </a:solidFill>
                <a:cs typeface="B Titr" panose="00000700000000000000" pitchFamily="2" charset="-78"/>
              </a:rPr>
              <a:t>قرآنی  برای  مدیریت شرایط </a:t>
            </a:r>
            <a:r>
              <a:rPr lang="fa-IR" sz="2000" dirty="0" smtClean="0">
                <a:solidFill>
                  <a:prstClr val="white">
                    <a:lumMod val="95000"/>
                  </a:prstClr>
                </a:solidFill>
                <a:cs typeface="B Titr" panose="00000700000000000000" pitchFamily="2" charset="-78"/>
              </a:rPr>
              <a:t>جنگ، تهدید</a:t>
            </a:r>
            <a:r>
              <a:rPr lang="fa-IR" sz="2000" dirty="0">
                <a:solidFill>
                  <a:prstClr val="white">
                    <a:lumMod val="95000"/>
                  </a:prstClr>
                </a:solidFill>
                <a:cs typeface="B Titr" panose="00000700000000000000" pitchFamily="2" charset="-78"/>
              </a:rPr>
              <a:t>، بحران و </a:t>
            </a:r>
            <a:r>
              <a:rPr lang="fa-IR" sz="2000" dirty="0" smtClean="0">
                <a:solidFill>
                  <a:prstClr val="white">
                    <a:lumMod val="95000"/>
                  </a:prstClr>
                </a:solidFill>
                <a:cs typeface="B Titr" panose="00000700000000000000" pitchFamily="2" charset="-78"/>
              </a:rPr>
              <a:t>فتنه</a:t>
            </a:r>
            <a:endParaRPr lang="fa-IR" sz="4400" dirty="0">
              <a:solidFill>
                <a:prstClr val="white">
                  <a:lumMod val="95000"/>
                </a:prstClr>
              </a:solidFill>
              <a:cs typeface="B Titr" panose="00000700000000000000" pitchFamily="2" charset="-78"/>
            </a:endParaRPr>
          </a:p>
        </p:txBody>
      </p:sp>
      <p:sp>
        <p:nvSpPr>
          <p:cNvPr id="16"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41426" y="644152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20</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8928896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par>
                                <p:cTn id="11" presetID="31"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1250" fill="hold"/>
                                        <p:tgtEl>
                                          <p:spTgt spid="23"/>
                                        </p:tgtEl>
                                        <p:attrNameLst>
                                          <p:attrName>ppt_w</p:attrName>
                                        </p:attrNameLst>
                                      </p:cBhvr>
                                      <p:tavLst>
                                        <p:tav tm="0">
                                          <p:val>
                                            <p:fltVal val="0"/>
                                          </p:val>
                                        </p:tav>
                                        <p:tav tm="100000">
                                          <p:val>
                                            <p:strVal val="#ppt_w"/>
                                          </p:val>
                                        </p:tav>
                                      </p:tavLst>
                                    </p:anim>
                                    <p:anim calcmode="lin" valueType="num">
                                      <p:cBhvr>
                                        <p:cTn id="14" dur="1250" fill="hold"/>
                                        <p:tgtEl>
                                          <p:spTgt spid="23"/>
                                        </p:tgtEl>
                                        <p:attrNameLst>
                                          <p:attrName>ppt_h</p:attrName>
                                        </p:attrNameLst>
                                      </p:cBhvr>
                                      <p:tavLst>
                                        <p:tav tm="0">
                                          <p:val>
                                            <p:fltVal val="0"/>
                                          </p:val>
                                        </p:tav>
                                        <p:tav tm="100000">
                                          <p:val>
                                            <p:strVal val="#ppt_h"/>
                                          </p:val>
                                        </p:tav>
                                      </p:tavLst>
                                    </p:anim>
                                    <p:anim calcmode="lin" valueType="num">
                                      <p:cBhvr>
                                        <p:cTn id="15" dur="1250" fill="hold"/>
                                        <p:tgtEl>
                                          <p:spTgt spid="23"/>
                                        </p:tgtEl>
                                        <p:attrNameLst>
                                          <p:attrName>style.rotation</p:attrName>
                                        </p:attrNameLst>
                                      </p:cBhvr>
                                      <p:tavLst>
                                        <p:tav tm="0">
                                          <p:val>
                                            <p:fltVal val="90"/>
                                          </p:val>
                                        </p:tav>
                                        <p:tav tm="100000">
                                          <p:val>
                                            <p:fltVal val="0"/>
                                          </p:val>
                                        </p:tav>
                                      </p:tavLst>
                                    </p:anim>
                                    <p:animEffect transition="in" filter="fade">
                                      <p:cBhvr>
                                        <p:cTn id="16" dur="125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25">
                                            <p:txEl>
                                              <p:pRg st="0" end="0"/>
                                            </p:txEl>
                                          </p:spTgt>
                                        </p:tgtEl>
                                        <p:attrNameLst>
                                          <p:attrName>style.visibility</p:attrName>
                                        </p:attrNameLst>
                                      </p:cBhvr>
                                      <p:to>
                                        <p:strVal val="visible"/>
                                      </p:to>
                                    </p:set>
                                    <p:anim calcmode="lin" valueType="num">
                                      <p:cBhvr>
                                        <p:cTn id="21" dur="10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22" dur="1000" fill="hold"/>
                                        <p:tgtEl>
                                          <p:spTgt spid="25">
                                            <p:txEl>
                                              <p:pRg st="0" end="0"/>
                                            </p:txEl>
                                          </p:spTgt>
                                        </p:tgtEl>
                                        <p:attrNameLst>
                                          <p:attrName>ppt_h</p:attrName>
                                        </p:attrNameLst>
                                      </p:cBhvr>
                                      <p:tavLst>
                                        <p:tav tm="0">
                                          <p:val>
                                            <p:fltVal val="0"/>
                                          </p:val>
                                        </p:tav>
                                        <p:tav tm="100000">
                                          <p:val>
                                            <p:strVal val="#ppt_h"/>
                                          </p:val>
                                        </p:tav>
                                      </p:tavLst>
                                    </p:anim>
                                    <p:anim calcmode="lin" valueType="num">
                                      <p:cBhvr>
                                        <p:cTn id="23" dur="1000" fill="hold"/>
                                        <p:tgtEl>
                                          <p:spTgt spid="25">
                                            <p:txEl>
                                              <p:pRg st="0" end="0"/>
                                            </p:txEl>
                                          </p:spTgt>
                                        </p:tgtEl>
                                        <p:attrNameLst>
                                          <p:attrName>style.rotation</p:attrName>
                                        </p:attrNameLst>
                                      </p:cBhvr>
                                      <p:tavLst>
                                        <p:tav tm="0">
                                          <p:val>
                                            <p:fltVal val="90"/>
                                          </p:val>
                                        </p:tav>
                                        <p:tav tm="100000">
                                          <p:val>
                                            <p:fltVal val="0"/>
                                          </p:val>
                                        </p:tav>
                                      </p:tavLst>
                                    </p:anim>
                                    <p:animEffect transition="in" filter="fade">
                                      <p:cBhvr>
                                        <p:cTn id="24" dur="1000"/>
                                        <p:tgtEl>
                                          <p:spTgt spid="25">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21">
                                            <p:txEl>
                                              <p:pRg st="0" end="0"/>
                                            </p:txEl>
                                          </p:spTgt>
                                        </p:tgtEl>
                                        <p:attrNameLst>
                                          <p:attrName>style.visibility</p:attrName>
                                        </p:attrNameLst>
                                      </p:cBhvr>
                                      <p:to>
                                        <p:strVal val="visible"/>
                                      </p:to>
                                    </p:set>
                                    <p:anim calcmode="lin" valueType="num">
                                      <p:cBhvr>
                                        <p:cTn id="29" dur="10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21">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21">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0" y="-8095"/>
            <a:ext cx="9144000" cy="6857355"/>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3449549583"/>
              </p:ext>
            </p:extLst>
          </p:nvPr>
        </p:nvGraphicFramePr>
        <p:xfrm>
          <a:off x="1" y="-8091"/>
          <a:ext cx="12192000" cy="6857351"/>
        </p:xfrm>
        <a:graphic>
          <a:graphicData uri="http://schemas.openxmlformats.org/drawingml/2006/table">
            <a:tbl>
              <a:tblPr rtl="1" firstRow="1" bandRow="1">
                <a:tableStyleId>{74C1A8A3-306A-4EB7-A6B1-4F7E0EB9C5D6}</a:tableStyleId>
              </a:tblPr>
              <a:tblGrid>
                <a:gridCol w="6282789">
                  <a:extLst>
                    <a:ext uri="{9D8B030D-6E8A-4147-A177-3AD203B41FA5}">
                      <a16:colId xmlns:a16="http://schemas.microsoft.com/office/drawing/2014/main" xmlns="" val="3781870344"/>
                    </a:ext>
                  </a:extLst>
                </a:gridCol>
                <a:gridCol w="5909211">
                  <a:extLst>
                    <a:ext uri="{9D8B030D-6E8A-4147-A177-3AD203B41FA5}">
                      <a16:colId xmlns:a16="http://schemas.microsoft.com/office/drawing/2014/main" xmlns="" val="386221977"/>
                    </a:ext>
                  </a:extLst>
                </a:gridCol>
              </a:tblGrid>
              <a:tr h="1992569">
                <a:tc gridSpan="2">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r>
                        <a:rPr lang="fa-IR" sz="5400" dirty="0" smtClean="0">
                          <a:solidFill>
                            <a:schemeClr val="accent4">
                              <a:lumMod val="60000"/>
                              <a:lumOff val="40000"/>
                            </a:schemeClr>
                          </a:solidFill>
                          <a:latin typeface="IranNastaliq" panose="02020505000000020003" pitchFamily="18" charset="0"/>
                          <a:cs typeface="IranNastaliq" panose="02020505000000020003" pitchFamily="18" charset="0"/>
                        </a:rPr>
                        <a:t>ما تا آخر ایستاده‌ایم</a:t>
                      </a:r>
                      <a:endParaRPr lang="fa-IR" sz="5400" baseline="0" dirty="0" smtClean="0">
                        <a:solidFill>
                          <a:schemeClr val="accent4">
                            <a:lumMod val="60000"/>
                            <a:lumOff val="40000"/>
                          </a:schemeClr>
                        </a:solidFill>
                        <a:latin typeface="IranNastaliq" panose="02020505000000020003" pitchFamily="18" charset="0"/>
                        <a:cs typeface="IranNastaliq" panose="02020505000000020003" pitchFamily="18" charset="0"/>
                      </a:endParaRPr>
                    </a:p>
                    <a:p>
                      <a:pPr algn="ctr" rtl="1"/>
                      <a:r>
                        <a:rPr lang="fa-IR" sz="2500" dirty="0" smtClean="0">
                          <a:solidFill>
                            <a:schemeClr val="bg1"/>
                          </a:solidFill>
                          <a:latin typeface="IranNastaliq" panose="02020505000000020003" pitchFamily="18" charset="0"/>
                          <a:cs typeface="B Nazanin" panose="00000400000000000000" pitchFamily="2" charset="-78"/>
                        </a:rPr>
                        <a:t>نقشه راه قرآنی برای  مدیریت شرایط جنگ، تهدید، بحران و فتنه</a:t>
                      </a:r>
                      <a:endParaRPr lang="en-US" sz="2500" dirty="0">
                        <a:solidFill>
                          <a:schemeClr val="bg1"/>
                        </a:solidFill>
                        <a:latin typeface="IranNastaliq" panose="02020505000000020003" pitchFamily="18" charset="0"/>
                        <a:cs typeface="B Nazanin" panose="00000400000000000000" pitchFamily="2" charset="-78"/>
                      </a:endParaRPr>
                    </a:p>
                  </a:txBody>
                  <a:tcPr anchor="ctr"/>
                </a:tc>
                <a:tc hMerge="1">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endParaRPr lang="en-US" sz="2000" dirty="0">
                        <a:cs typeface="B Titr" panose="00000700000000000000" pitchFamily="2" charset="-78"/>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76618">
                        <a:lumMod val="20000"/>
                        <a:lumOff val="80000"/>
                      </a:srgbClr>
                    </a:solidFill>
                  </a:tcPr>
                </a:tc>
                <a:extLst>
                  <a:ext uri="{0D108BD9-81ED-4DB2-BD59-A6C34878D82A}">
                    <a16:rowId xmlns:a16="http://schemas.microsoft.com/office/drawing/2014/main" xmlns="" val="1127574224"/>
                  </a:ext>
                </a:extLst>
              </a:tr>
              <a:tr h="935627">
                <a:tc gridSpan="2">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800" kern="1200" dirty="0" smtClean="0">
                          <a:solidFill>
                            <a:srgbClr val="C00000"/>
                          </a:solidFill>
                          <a:latin typeface="+mn-lt"/>
                          <a:ea typeface="+mn-ea"/>
                          <a:cs typeface="B Titr" panose="00000700000000000000" pitchFamily="2" charset="-78"/>
                        </a:rPr>
                        <a:t>محورهای تفصیلی منظومه قرآنی در مدیریت  میدان</a:t>
                      </a:r>
                      <a:endParaRPr lang="en-US" sz="2800" kern="1200" dirty="0">
                        <a:solidFill>
                          <a:srgbClr val="C00000"/>
                        </a:solidFill>
                        <a:latin typeface="+mn-lt"/>
                        <a:ea typeface="+mn-ea"/>
                        <a:cs typeface="B Titr" panose="00000700000000000000" pitchFamily="2" charset="-78"/>
                      </a:endParaRPr>
                    </a:p>
                  </a:txBody>
                  <a:tcPr anchor="ctr"/>
                </a:tc>
                <a:tc hMerge="1">
                  <a:txBody>
                    <a:bodyPr/>
                    <a:lstStyle/>
                    <a:p>
                      <a:endParaRPr lang="en-US"/>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F2CC"/>
                    </a:solidFill>
                  </a:tcPr>
                </a:tc>
                <a:extLst>
                  <a:ext uri="{0D108BD9-81ED-4DB2-BD59-A6C34878D82A}">
                    <a16:rowId xmlns:a16="http://schemas.microsoft.com/office/drawing/2014/main" xmlns="" val="2229294848"/>
                  </a:ext>
                </a:extLst>
              </a:tr>
              <a:tr h="935627">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rgbClr val="C00000"/>
                          </a:solidFill>
                          <a:latin typeface="+mn-lt"/>
                          <a:ea typeface="+mn-ea"/>
                          <a:cs typeface="B Titr" panose="00000700000000000000" pitchFamily="2" charset="-78"/>
                        </a:rPr>
                        <a:t>محور اول: </a:t>
                      </a:r>
                      <a:r>
                        <a:rPr lang="fa-IR" sz="2400" kern="1200" baseline="0" dirty="0" smtClean="0">
                          <a:solidFill>
                            <a:schemeClr val="accent5">
                              <a:lumMod val="75000"/>
                            </a:schemeClr>
                          </a:solidFill>
                          <a:latin typeface="+mn-lt"/>
                          <a:ea typeface="+mn-ea"/>
                          <a:cs typeface="B Titr" panose="00000700000000000000" pitchFamily="2" charset="-78"/>
                        </a:rPr>
                        <a:t>ایمان نصرت‌‌ساز و یقین‌آفرین</a:t>
                      </a:r>
                    </a:p>
                  </a:txBody>
                  <a:tcPr anchor="ct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rgbClr val="C00000"/>
                          </a:solidFill>
                          <a:latin typeface="+mn-lt"/>
                          <a:ea typeface="+mn-ea"/>
                          <a:cs typeface="B Titr" panose="00000700000000000000" pitchFamily="2" charset="-78"/>
                        </a:rPr>
                        <a:t>محور دوم: </a:t>
                      </a:r>
                      <a:r>
                        <a:rPr lang="fa-IR" sz="2400" kern="1200" baseline="0" dirty="0" smtClean="0">
                          <a:solidFill>
                            <a:schemeClr val="accent5">
                              <a:lumMod val="75000"/>
                            </a:schemeClr>
                          </a:solidFill>
                          <a:latin typeface="+mn-lt"/>
                          <a:ea typeface="+mn-ea"/>
                          <a:cs typeface="B Titr" panose="00000700000000000000" pitchFamily="2" charset="-78"/>
                        </a:rPr>
                        <a:t>سنت‌های قطعی الهی در پیروزی</a:t>
                      </a:r>
                      <a:endParaRPr lang="en-US" sz="2400" kern="1200" baseline="0" dirty="0" smtClean="0">
                        <a:solidFill>
                          <a:schemeClr val="accent5">
                            <a:lumMod val="75000"/>
                          </a:schemeClr>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539124086"/>
                  </a:ext>
                </a:extLst>
              </a:tr>
              <a:tr h="935627">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rgbClr val="C00000"/>
                          </a:solidFill>
                          <a:latin typeface="+mn-lt"/>
                          <a:ea typeface="+mn-ea"/>
                          <a:cs typeface="B Titr" panose="00000700000000000000" pitchFamily="2" charset="-78"/>
                        </a:rPr>
                        <a:t>محور سوم: </a:t>
                      </a:r>
                      <a:r>
                        <a:rPr lang="fa-IR" sz="2400" kern="1200" baseline="0" noProof="0" dirty="0" smtClean="0">
                          <a:solidFill>
                            <a:schemeClr val="accent5">
                              <a:lumMod val="75000"/>
                            </a:schemeClr>
                          </a:solidFill>
                          <a:latin typeface="+mn-lt"/>
                          <a:ea typeface="+mn-ea"/>
                          <a:cs typeface="B Titr" panose="00000700000000000000" pitchFamily="2" charset="-78"/>
                        </a:rPr>
                        <a:t>مقاومت سازمان یافته و الگوی ربیون</a:t>
                      </a:r>
                    </a:p>
                  </a:txBody>
                  <a:tcPr anchor="ct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rgbClr val="C00000"/>
                          </a:solidFill>
                          <a:latin typeface="+mn-lt"/>
                          <a:ea typeface="+mn-ea"/>
                          <a:cs typeface="B Titr" panose="00000700000000000000" pitchFamily="2" charset="-78"/>
                        </a:rPr>
                        <a:t>محور چهارم: </a:t>
                      </a:r>
                      <a:r>
                        <a:rPr lang="fa-IR" sz="2400" kern="1200" baseline="0" noProof="0" dirty="0" smtClean="0">
                          <a:solidFill>
                            <a:schemeClr val="accent5">
                              <a:lumMod val="75000"/>
                            </a:schemeClr>
                          </a:solidFill>
                          <a:latin typeface="+mn-lt"/>
                          <a:ea typeface="+mn-ea"/>
                          <a:cs typeface="B Titr" panose="00000700000000000000" pitchFamily="2" charset="-78"/>
                        </a:rPr>
                        <a:t>جهاد همه جانبه در میدان‌های نوین</a:t>
                      </a:r>
                    </a:p>
                  </a:txBody>
                  <a:tcPr anchor="ctr"/>
                </a:tc>
                <a:extLst>
                  <a:ext uri="{0D108BD9-81ED-4DB2-BD59-A6C34878D82A}">
                    <a16:rowId xmlns:a16="http://schemas.microsoft.com/office/drawing/2014/main" xmlns="" val="1594089036"/>
                  </a:ext>
                </a:extLst>
              </a:tr>
              <a:tr h="935627">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rgbClr val="C00000"/>
                          </a:solidFill>
                          <a:latin typeface="+mn-lt"/>
                          <a:ea typeface="+mn-ea"/>
                          <a:cs typeface="B Titr" panose="00000700000000000000" pitchFamily="2" charset="-78"/>
                        </a:rPr>
                        <a:t>محور پنجم: </a:t>
                      </a:r>
                      <a:r>
                        <a:rPr lang="fa-IR" sz="2400" kern="1200" baseline="0" noProof="0" dirty="0" smtClean="0">
                          <a:solidFill>
                            <a:schemeClr val="accent5">
                              <a:lumMod val="75000"/>
                            </a:schemeClr>
                          </a:solidFill>
                          <a:latin typeface="+mn-lt"/>
                          <a:ea typeface="+mn-ea"/>
                          <a:cs typeface="B Titr" panose="00000700000000000000" pitchFamily="2" charset="-78"/>
                        </a:rPr>
                        <a:t>بصیرت و ایمنی‌سازی شناختی</a:t>
                      </a:r>
                    </a:p>
                  </a:txBody>
                  <a:tcPr anchor="ct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rgbClr val="C00000"/>
                          </a:solidFill>
                          <a:latin typeface="+mn-lt"/>
                          <a:ea typeface="+mn-ea"/>
                          <a:cs typeface="B Titr" panose="00000700000000000000" pitchFamily="2" charset="-78"/>
                        </a:rPr>
                        <a:t>محور ششم: </a:t>
                      </a:r>
                      <a:r>
                        <a:rPr lang="fa-IR" sz="2400" kern="1200" baseline="0" noProof="0" dirty="0" smtClean="0">
                          <a:solidFill>
                            <a:schemeClr val="accent5">
                              <a:lumMod val="75000"/>
                            </a:schemeClr>
                          </a:solidFill>
                          <a:latin typeface="+mn-lt"/>
                          <a:ea typeface="+mn-ea"/>
                          <a:cs typeface="B Titr" panose="00000700000000000000" pitchFamily="2" charset="-78"/>
                        </a:rPr>
                        <a:t>انسجام اجتماعی و مقابله با آشوب</a:t>
                      </a:r>
                      <a:endParaRPr lang="fa-IR" sz="2400" kern="1200" baseline="0" dirty="0">
                        <a:solidFill>
                          <a:schemeClr val="accent5">
                            <a:lumMod val="75000"/>
                          </a:schemeClr>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106364268"/>
                  </a:ext>
                </a:extLst>
              </a:tr>
              <a:tr h="1122274">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rgbClr val="C00000"/>
                          </a:solidFill>
                          <a:latin typeface="+mn-lt"/>
                          <a:ea typeface="+mn-ea"/>
                          <a:cs typeface="B Titr" panose="00000700000000000000" pitchFamily="2" charset="-78"/>
                        </a:rPr>
                        <a:t>محور هفتم: </a:t>
                      </a:r>
                      <a:r>
                        <a:rPr lang="fa-IR" sz="2400" kern="1200" baseline="0" noProof="0" dirty="0" smtClean="0">
                          <a:solidFill>
                            <a:schemeClr val="accent5">
                              <a:lumMod val="75000"/>
                            </a:schemeClr>
                          </a:solidFill>
                          <a:latin typeface="+mn-lt"/>
                          <a:ea typeface="+mn-ea"/>
                          <a:cs typeface="B Titr" panose="00000700000000000000" pitchFamily="2" charset="-78"/>
                        </a:rPr>
                        <a:t>ولایت‌مداری و حفظ فرماندهی واحد</a:t>
                      </a:r>
                    </a:p>
                  </a:txBody>
                  <a:tcPr anchor="ct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rgbClr val="C00000"/>
                          </a:solidFill>
                          <a:latin typeface="+mn-lt"/>
                          <a:ea typeface="+mn-ea"/>
                          <a:cs typeface="B Titr" panose="00000700000000000000" pitchFamily="2" charset="-78"/>
                        </a:rPr>
                        <a:t>محور هشتم: </a:t>
                      </a:r>
                      <a:r>
                        <a:rPr lang="fa-IR" sz="2400" kern="1200" baseline="0" noProof="0" dirty="0" smtClean="0">
                          <a:solidFill>
                            <a:schemeClr val="accent5">
                              <a:lumMod val="75000"/>
                            </a:schemeClr>
                          </a:solidFill>
                          <a:latin typeface="+mn-lt"/>
                          <a:ea typeface="+mn-ea"/>
                          <a:cs typeface="B Titr" panose="00000700000000000000" pitchFamily="2" charset="-78"/>
                        </a:rPr>
                        <a:t>عدالت، مردم‌داری و روحیه جهادی</a:t>
                      </a:r>
                    </a:p>
                  </a:txBody>
                  <a:tcPr anchor="ctr"/>
                </a:tc>
                <a:extLst>
                  <a:ext uri="{0D108BD9-81ED-4DB2-BD59-A6C34878D82A}">
                    <a16:rowId xmlns:a16="http://schemas.microsoft.com/office/drawing/2014/main" xmlns="" val="3478194647"/>
                  </a:ext>
                </a:extLst>
              </a:tr>
            </a:tbl>
          </a:graphicData>
        </a:graphic>
      </p:graphicFrame>
      <p:pic>
        <p:nvPicPr>
          <p:cNvPr id="16" name="Picture 15">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495" y="308353"/>
            <a:ext cx="842605" cy="839915"/>
          </a:xfrm>
          <a:prstGeom prst="rect">
            <a:avLst/>
          </a:prstGeom>
        </p:spPr>
      </p:pic>
      <p:pic>
        <p:nvPicPr>
          <p:cNvPr id="17" name="Picture 16">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42900" y="292425"/>
            <a:ext cx="842605" cy="839915"/>
          </a:xfrm>
          <a:prstGeom prst="rect">
            <a:avLst/>
          </a:prstGeom>
        </p:spPr>
      </p:pic>
      <p:pic>
        <p:nvPicPr>
          <p:cNvPr id="19" name="Picture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97625" y="21402"/>
            <a:ext cx="1245275" cy="141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49100" y="-9273"/>
            <a:ext cx="1416791" cy="14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Rounded Corners 2">
            <a:hlinkClick r:id="rId6" action="ppaction://hlinksldjump"/>
            <a:extLst>
              <a:ext uri="{FF2B5EF4-FFF2-40B4-BE49-F238E27FC236}">
                <a16:creationId xmlns:a16="http://schemas.microsoft.com/office/drawing/2014/main" xmlns="" id="{474EE265-6837-B671-B281-B2E358C10012}"/>
              </a:ext>
            </a:extLst>
          </p:cNvPr>
          <p:cNvSpPr/>
          <p:nvPr/>
        </p:nvSpPr>
        <p:spPr>
          <a:xfrm>
            <a:off x="0" y="6414934"/>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21</a:t>
            </a:r>
            <a:endParaRPr lang="fa-IR" dirty="0">
              <a:solidFill>
                <a:prstClr val="black"/>
              </a:solidFill>
              <a:cs typeface="B Titr" panose="00000700000000000000" pitchFamily="2" charset="-78"/>
            </a:endParaRPr>
          </a:p>
        </p:txBody>
      </p:sp>
    </p:spTree>
    <p:extLst>
      <p:ext uri="{BB962C8B-B14F-4D97-AF65-F5344CB8AC3E}">
        <p14:creationId xmlns:p14="http://schemas.microsoft.com/office/powerpoint/2010/main" val="273906990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0"/>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2055348" y="2301242"/>
            <a:ext cx="8097645" cy="1754326"/>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محور اول:</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4000" b="1" dirty="0" smtClean="0">
                <a:solidFill>
                  <a:prstClr val="white"/>
                </a:solidFill>
                <a:latin typeface="IRBadr" panose="02000506000000020002" pitchFamily="2" charset="-78"/>
                <a:ea typeface="Lotus" panose="00000400000000000000" pitchFamily="2" charset="-78"/>
                <a:cs typeface="B Titr" panose="00000700000000000000" pitchFamily="2" charset="-78"/>
              </a:rPr>
              <a:t>ایمان </a:t>
            </a:r>
            <a:r>
              <a:rPr lang="fa-IR" sz="4000" b="1" dirty="0">
                <a:solidFill>
                  <a:prstClr val="white"/>
                </a:solidFill>
                <a:latin typeface="IRBadr" panose="02000506000000020002" pitchFamily="2" charset="-78"/>
                <a:ea typeface="Lotus" panose="00000400000000000000" pitchFamily="2" charset="-78"/>
                <a:cs typeface="B Titr" panose="00000700000000000000" pitchFamily="2" charset="-78"/>
              </a:rPr>
              <a:t>نصرت‌ساز و یقین‌آفرین</a:t>
            </a:r>
            <a:endParaRPr lang="fa-IR" sz="36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306934" y="6117712"/>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22</a:t>
            </a:r>
            <a:endParaRPr lang="fa-IR" dirty="0">
              <a:solidFill>
                <a:prstClr val="black"/>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2162234" y="4430428"/>
            <a:ext cx="7867529" cy="492443"/>
          </a:xfrm>
          <a:prstGeom prst="rect">
            <a:avLst/>
          </a:prstGeom>
          <a:noFill/>
        </p:spPr>
        <p:txBody>
          <a:bodyPr wrap="square" rtlCol="1">
            <a:spAutoFit/>
          </a:bodyPr>
          <a:lstStyle/>
          <a:p>
            <a:pPr algn="ctr" rtl="1"/>
            <a:r>
              <a:rPr lang="fa-IR" sz="2600" b="1" dirty="0">
                <a:solidFill>
                  <a:schemeClr val="accent4">
                    <a:lumMod val="60000"/>
                    <a:lumOff val="40000"/>
                  </a:schemeClr>
                </a:solidFill>
                <a:cs typeface="B Nazanin" panose="00000400000000000000" pitchFamily="2" charset="-78"/>
              </a:rPr>
              <a:t>وَ لا تَهِنُوا وَ لا تَحْزَنُوا وَ أَنْتُمُ الْأَعْلَوْنَ‏ إِنْ كُنْتُمْ مُؤْمِنينَ (آل‌عمران: 139).</a:t>
            </a:r>
          </a:p>
        </p:txBody>
      </p:sp>
    </p:spTree>
    <p:extLst>
      <p:ext uri="{BB962C8B-B14F-4D97-AF65-F5344CB8AC3E}">
        <p14:creationId xmlns:p14="http://schemas.microsoft.com/office/powerpoint/2010/main" val="34081018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250" fill="hold"/>
                                        <p:tgtEl>
                                          <p:spTgt spid="6"/>
                                        </p:tgtEl>
                                        <p:attrNameLst>
                                          <p:attrName>ppt_w</p:attrName>
                                        </p:attrNameLst>
                                      </p:cBhvr>
                                      <p:tavLst>
                                        <p:tav tm="0">
                                          <p:val>
                                            <p:fltVal val="0"/>
                                          </p:val>
                                        </p:tav>
                                        <p:tav tm="100000">
                                          <p:val>
                                            <p:strVal val="#ppt_w"/>
                                          </p:val>
                                        </p:tav>
                                      </p:tavLst>
                                    </p:anim>
                                    <p:anim calcmode="lin" valueType="num">
                                      <p:cBhvr>
                                        <p:cTn id="8" dur="1250" fill="hold"/>
                                        <p:tgtEl>
                                          <p:spTgt spid="6"/>
                                        </p:tgtEl>
                                        <p:attrNameLst>
                                          <p:attrName>ppt_h</p:attrName>
                                        </p:attrNameLst>
                                      </p:cBhvr>
                                      <p:tavLst>
                                        <p:tav tm="0">
                                          <p:val>
                                            <p:fltVal val="0"/>
                                          </p:val>
                                        </p:tav>
                                        <p:tav tm="100000">
                                          <p:val>
                                            <p:strVal val="#ppt_h"/>
                                          </p:val>
                                        </p:tav>
                                      </p:tavLst>
                                    </p:anim>
                                    <p:anim calcmode="lin" valueType="num">
                                      <p:cBhvr>
                                        <p:cTn id="9" dur="1250" fill="hold"/>
                                        <p:tgtEl>
                                          <p:spTgt spid="6"/>
                                        </p:tgtEl>
                                        <p:attrNameLst>
                                          <p:attrName>style.rotation</p:attrName>
                                        </p:attrNameLst>
                                      </p:cBhvr>
                                      <p:tavLst>
                                        <p:tav tm="0">
                                          <p:val>
                                            <p:fltVal val="90"/>
                                          </p:val>
                                        </p:tav>
                                        <p:tav tm="100000">
                                          <p:val>
                                            <p:fltVal val="0"/>
                                          </p:val>
                                        </p:tav>
                                      </p:tavLst>
                                    </p:anim>
                                    <p:animEffect transition="in" filter="fade">
                                      <p:cBhvr>
                                        <p:cTn id="10" dur="125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style.rotation</p:attrName>
                                        </p:attrNameLst>
                                      </p:cBhvr>
                                      <p:tavLst>
                                        <p:tav tm="0">
                                          <p:val>
                                            <p:fltVal val="90"/>
                                          </p:val>
                                        </p:tav>
                                        <p:tav tm="100000">
                                          <p:val>
                                            <p:fltVal val="0"/>
                                          </p:val>
                                        </p:tav>
                                      </p:tavLst>
                                    </p:anim>
                                    <p:animEffect transition="in" filter="fade">
                                      <p:cBhvr>
                                        <p:cTn id="16" dur="125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style.rotation</p:attrName>
                                        </p:attrNameLst>
                                      </p:cBhvr>
                                      <p:tavLst>
                                        <p:tav tm="0">
                                          <p:val>
                                            <p:fltVal val="90"/>
                                          </p:val>
                                        </p:tav>
                                        <p:tav tm="100000">
                                          <p:val>
                                            <p:fltVal val="0"/>
                                          </p:val>
                                        </p:tav>
                                      </p:tavLst>
                                    </p:anim>
                                    <p:animEffect transition="in" filter="fade">
                                      <p:cBhvr>
                                        <p:cTn id="24" dur="1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1000" fill="hold"/>
                                        <p:tgtEl>
                                          <p:spTgt spid="17"/>
                                        </p:tgtEl>
                                        <p:attrNameLst>
                                          <p:attrName>ppt_w</p:attrName>
                                        </p:attrNameLst>
                                      </p:cBhvr>
                                      <p:tavLst>
                                        <p:tav tm="0">
                                          <p:val>
                                            <p:fltVal val="0"/>
                                          </p:val>
                                        </p:tav>
                                        <p:tav tm="100000">
                                          <p:val>
                                            <p:strVal val="#ppt_w"/>
                                          </p:val>
                                        </p:tav>
                                      </p:tavLst>
                                    </p:anim>
                                    <p:anim calcmode="lin" valueType="num">
                                      <p:cBhvr>
                                        <p:cTn id="30" dur="1000" fill="hold"/>
                                        <p:tgtEl>
                                          <p:spTgt spid="17"/>
                                        </p:tgtEl>
                                        <p:attrNameLst>
                                          <p:attrName>ppt_h</p:attrName>
                                        </p:attrNameLst>
                                      </p:cBhvr>
                                      <p:tavLst>
                                        <p:tav tm="0">
                                          <p:val>
                                            <p:fltVal val="0"/>
                                          </p:val>
                                        </p:tav>
                                        <p:tav tm="100000">
                                          <p:val>
                                            <p:strVal val="#ppt_h"/>
                                          </p:val>
                                        </p:tav>
                                      </p:tavLst>
                                    </p:anim>
                                    <p:anim calcmode="lin" valueType="num">
                                      <p:cBhvr>
                                        <p:cTn id="31" dur="1000" fill="hold"/>
                                        <p:tgtEl>
                                          <p:spTgt spid="17"/>
                                        </p:tgtEl>
                                        <p:attrNameLst>
                                          <p:attrName>style.rotation</p:attrName>
                                        </p:attrNameLst>
                                      </p:cBhvr>
                                      <p:tavLst>
                                        <p:tav tm="0">
                                          <p:val>
                                            <p:fltVal val="90"/>
                                          </p:val>
                                        </p:tav>
                                        <p:tav tm="100000">
                                          <p:val>
                                            <p:fltVal val="0"/>
                                          </p:val>
                                        </p:tav>
                                      </p:tavLst>
                                    </p:anim>
                                    <p:animEffect transition="in" filter="fade">
                                      <p:cBhvr>
                                        <p:cTn id="3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8928" y="-6394"/>
            <a:ext cx="6870948" cy="86558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74762" y="1415012"/>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pic>
        <p:nvPicPr>
          <p:cNvPr id="18" name="Picture 17">
            <a:extLst>
              <a:ext uri="{FF2B5EF4-FFF2-40B4-BE49-F238E27FC236}">
                <a16:creationId xmlns:a16="http://schemas.microsoft.com/office/drawing/2014/main" xmlns="" id="{0FE4655C-EDE1-7DC0-CF01-E3E7CB3B1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8927" y="5830901"/>
            <a:ext cx="6887263" cy="882933"/>
          </a:xfrm>
          <a:prstGeom prst="rect">
            <a:avLst/>
          </a:prstGeom>
        </p:spPr>
      </p:pic>
      <p:pic>
        <p:nvPicPr>
          <p:cNvPr id="19" name="Picture 18">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33" y="5395015"/>
            <a:ext cx="1331294" cy="1379017"/>
          </a:xfrm>
          <a:prstGeom prst="rect">
            <a:avLst/>
          </a:prstGeom>
        </p:spPr>
      </p:pic>
      <p:pic>
        <p:nvPicPr>
          <p:cNvPr id="20" name="Picture 19">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29875" y="5522210"/>
            <a:ext cx="1331294" cy="1379017"/>
          </a:xfrm>
          <a:prstGeom prst="rect">
            <a:avLst/>
          </a:prstGeom>
        </p:spPr>
      </p:pic>
      <p:pic>
        <p:nvPicPr>
          <p:cNvPr id="21" name="Picture 20">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651" y="-6394"/>
            <a:ext cx="1331294" cy="1379017"/>
          </a:xfrm>
          <a:prstGeom prst="rect">
            <a:avLst/>
          </a:prstGeom>
        </p:spPr>
      </p:pic>
      <p:pic>
        <p:nvPicPr>
          <p:cNvPr id="22" name="Picture 2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7722" y="-165342"/>
            <a:ext cx="1331294" cy="1379017"/>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3229" y="1024859"/>
            <a:ext cx="7930054" cy="4492790"/>
          </a:xfrm>
          <a:prstGeom prst="rect">
            <a:avLst/>
          </a:prstGeom>
        </p:spPr>
      </p:pic>
      <p:sp>
        <p:nvSpPr>
          <p:cNvPr id="16" name="TextBox 15">
            <a:extLst>
              <a:ext uri="{FF2B5EF4-FFF2-40B4-BE49-F238E27FC236}">
                <a16:creationId xmlns:a16="http://schemas.microsoft.com/office/drawing/2014/main" xmlns="" id="{9F6F0F3F-0E25-84C7-8212-BE0B2481A4DD}"/>
              </a:ext>
            </a:extLst>
          </p:cNvPr>
          <p:cNvSpPr txBox="1"/>
          <p:nvPr/>
        </p:nvSpPr>
        <p:spPr>
          <a:xfrm rot="16200000">
            <a:off x="-1480268" y="2948328"/>
            <a:ext cx="3938749" cy="523220"/>
          </a:xfrm>
          <a:prstGeom prst="rect">
            <a:avLst/>
          </a:prstGeom>
          <a:noFill/>
        </p:spPr>
        <p:txBody>
          <a:bodyPr wrap="square" rtlCol="1">
            <a:spAutoFit/>
          </a:bodyPr>
          <a:lstStyle/>
          <a:p>
            <a:pPr algn="ctr" rtl="1"/>
            <a:r>
              <a:rPr lang="fa-IR" sz="2800" dirty="0" smtClean="0">
                <a:solidFill>
                  <a:srgbClr val="C00000"/>
                </a:solidFill>
                <a:cs typeface="B Titr" panose="00000700000000000000" pitchFamily="2" charset="-78"/>
              </a:rPr>
              <a:t> ایمان نصرت ساز و یقین‌آور</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096764" y="226345"/>
            <a:ext cx="7395276" cy="369332"/>
          </a:xfrm>
          <a:prstGeom prst="rect">
            <a:avLst/>
          </a:prstGeom>
          <a:noFill/>
        </p:spPr>
        <p:txBody>
          <a:bodyPr wrap="square" rtlCol="1">
            <a:spAutoFit/>
          </a:bodyPr>
          <a:lstStyle/>
          <a:p>
            <a:pPr algn="ctr" rtl="1"/>
            <a:r>
              <a:rPr lang="fa-IR" dirty="0" smtClean="0">
                <a:solidFill>
                  <a:prstClr val="white">
                    <a:lumMod val="95000"/>
                  </a:prstClr>
                </a:solidFill>
                <a:cs typeface="B Titr" panose="00000700000000000000" pitchFamily="2" charset="-78"/>
              </a:rPr>
              <a:t>نقشه راه </a:t>
            </a:r>
            <a:r>
              <a:rPr lang="fa-IR" dirty="0">
                <a:solidFill>
                  <a:prstClr val="white">
                    <a:lumMod val="95000"/>
                  </a:prstClr>
                </a:solidFill>
                <a:cs typeface="B Titr" panose="00000700000000000000" pitchFamily="2" charset="-78"/>
              </a:rPr>
              <a:t>قرآنی  برای  مدیریت شرایط </a:t>
            </a:r>
            <a:r>
              <a:rPr lang="fa-IR" dirty="0" smtClean="0">
                <a:solidFill>
                  <a:prstClr val="white">
                    <a:lumMod val="95000"/>
                  </a:prstClr>
                </a:solidFill>
                <a:cs typeface="B Titr" panose="00000700000000000000" pitchFamily="2" charset="-78"/>
              </a:rPr>
              <a:t>جنگ، تهدید</a:t>
            </a:r>
            <a:r>
              <a:rPr lang="fa-IR" dirty="0">
                <a:solidFill>
                  <a:prstClr val="white">
                    <a:lumMod val="95000"/>
                  </a:prstClr>
                </a:solidFill>
                <a:cs typeface="B Titr" panose="00000700000000000000" pitchFamily="2" charset="-78"/>
              </a:rPr>
              <a:t>، بحران و </a:t>
            </a:r>
            <a:r>
              <a:rPr lang="fa-IR" dirty="0" smtClean="0">
                <a:solidFill>
                  <a:prstClr val="white">
                    <a:lumMod val="95000"/>
                  </a:prstClr>
                </a:solidFill>
                <a:cs typeface="B Titr" panose="00000700000000000000" pitchFamily="2" charset="-78"/>
              </a:rPr>
              <a:t>فتنه</a:t>
            </a:r>
            <a:endParaRPr lang="fa-IR" sz="4000" dirty="0">
              <a:solidFill>
                <a:prstClr val="white">
                  <a:lumMod val="95000"/>
                </a:prstClr>
              </a:solidFill>
              <a:cs typeface="B Titr" panose="00000700000000000000" pitchFamily="2" charset="-78"/>
            </a:endParaRPr>
          </a:p>
        </p:txBody>
      </p:sp>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43948" y="6419553"/>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23</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237208386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31"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1250" fill="hold"/>
                                        <p:tgtEl>
                                          <p:spTgt spid="19"/>
                                        </p:tgtEl>
                                        <p:attrNameLst>
                                          <p:attrName>ppt_w</p:attrName>
                                        </p:attrNameLst>
                                      </p:cBhvr>
                                      <p:tavLst>
                                        <p:tav tm="0">
                                          <p:val>
                                            <p:fltVal val="0"/>
                                          </p:val>
                                        </p:tav>
                                        <p:tav tm="100000">
                                          <p:val>
                                            <p:strVal val="#ppt_w"/>
                                          </p:val>
                                        </p:tav>
                                      </p:tavLst>
                                    </p:anim>
                                    <p:anim calcmode="lin" valueType="num">
                                      <p:cBhvr>
                                        <p:cTn id="11" dur="1250" fill="hold"/>
                                        <p:tgtEl>
                                          <p:spTgt spid="19"/>
                                        </p:tgtEl>
                                        <p:attrNameLst>
                                          <p:attrName>ppt_h</p:attrName>
                                        </p:attrNameLst>
                                      </p:cBhvr>
                                      <p:tavLst>
                                        <p:tav tm="0">
                                          <p:val>
                                            <p:fltVal val="0"/>
                                          </p:val>
                                        </p:tav>
                                        <p:tav tm="100000">
                                          <p:val>
                                            <p:strVal val="#ppt_h"/>
                                          </p:val>
                                        </p:tav>
                                      </p:tavLst>
                                    </p:anim>
                                    <p:anim calcmode="lin" valueType="num">
                                      <p:cBhvr>
                                        <p:cTn id="12" dur="1250" fill="hold"/>
                                        <p:tgtEl>
                                          <p:spTgt spid="19"/>
                                        </p:tgtEl>
                                        <p:attrNameLst>
                                          <p:attrName>style.rotation</p:attrName>
                                        </p:attrNameLst>
                                      </p:cBhvr>
                                      <p:tavLst>
                                        <p:tav tm="0">
                                          <p:val>
                                            <p:fltVal val="90"/>
                                          </p:val>
                                        </p:tav>
                                        <p:tav tm="100000">
                                          <p:val>
                                            <p:fltVal val="0"/>
                                          </p:val>
                                        </p:tav>
                                      </p:tavLst>
                                    </p:anim>
                                    <p:animEffect transition="in" filter="fade">
                                      <p:cBhvr>
                                        <p:cTn id="13" dur="1250"/>
                                        <p:tgtEl>
                                          <p:spTgt spid="19"/>
                                        </p:tgtEl>
                                      </p:cBhvr>
                                    </p:animEffect>
                                  </p:childTnLst>
                                </p:cTn>
                              </p:par>
                              <p:par>
                                <p:cTn id="14" presetID="31"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1250" fill="hold"/>
                                        <p:tgtEl>
                                          <p:spTgt spid="20"/>
                                        </p:tgtEl>
                                        <p:attrNameLst>
                                          <p:attrName>ppt_w</p:attrName>
                                        </p:attrNameLst>
                                      </p:cBhvr>
                                      <p:tavLst>
                                        <p:tav tm="0">
                                          <p:val>
                                            <p:fltVal val="0"/>
                                          </p:val>
                                        </p:tav>
                                        <p:tav tm="100000">
                                          <p:val>
                                            <p:strVal val="#ppt_w"/>
                                          </p:val>
                                        </p:tav>
                                      </p:tavLst>
                                    </p:anim>
                                    <p:anim calcmode="lin" valueType="num">
                                      <p:cBhvr>
                                        <p:cTn id="17" dur="1250" fill="hold"/>
                                        <p:tgtEl>
                                          <p:spTgt spid="20"/>
                                        </p:tgtEl>
                                        <p:attrNameLst>
                                          <p:attrName>ppt_h</p:attrName>
                                        </p:attrNameLst>
                                      </p:cBhvr>
                                      <p:tavLst>
                                        <p:tav tm="0">
                                          <p:val>
                                            <p:fltVal val="0"/>
                                          </p:val>
                                        </p:tav>
                                        <p:tav tm="100000">
                                          <p:val>
                                            <p:strVal val="#ppt_h"/>
                                          </p:val>
                                        </p:tav>
                                      </p:tavLst>
                                    </p:anim>
                                    <p:anim calcmode="lin" valueType="num">
                                      <p:cBhvr>
                                        <p:cTn id="18" dur="1250" fill="hold"/>
                                        <p:tgtEl>
                                          <p:spTgt spid="20"/>
                                        </p:tgtEl>
                                        <p:attrNameLst>
                                          <p:attrName>style.rotation</p:attrName>
                                        </p:attrNameLst>
                                      </p:cBhvr>
                                      <p:tavLst>
                                        <p:tav tm="0">
                                          <p:val>
                                            <p:fltVal val="90"/>
                                          </p:val>
                                        </p:tav>
                                        <p:tav tm="100000">
                                          <p:val>
                                            <p:fltVal val="0"/>
                                          </p:val>
                                        </p:tav>
                                      </p:tavLst>
                                    </p:anim>
                                    <p:animEffect transition="in" filter="fade">
                                      <p:cBhvr>
                                        <p:cTn id="19" dur="1250"/>
                                        <p:tgtEl>
                                          <p:spTgt spid="20"/>
                                        </p:tgtEl>
                                      </p:cBhvr>
                                    </p:animEffect>
                                  </p:childTnLst>
                                </p:cTn>
                              </p:par>
                              <p:par>
                                <p:cTn id="20" presetID="31"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1250" fill="hold"/>
                                        <p:tgtEl>
                                          <p:spTgt spid="21"/>
                                        </p:tgtEl>
                                        <p:attrNameLst>
                                          <p:attrName>ppt_w</p:attrName>
                                        </p:attrNameLst>
                                      </p:cBhvr>
                                      <p:tavLst>
                                        <p:tav tm="0">
                                          <p:val>
                                            <p:fltVal val="0"/>
                                          </p:val>
                                        </p:tav>
                                        <p:tav tm="100000">
                                          <p:val>
                                            <p:strVal val="#ppt_w"/>
                                          </p:val>
                                        </p:tav>
                                      </p:tavLst>
                                    </p:anim>
                                    <p:anim calcmode="lin" valueType="num">
                                      <p:cBhvr>
                                        <p:cTn id="23" dur="1250" fill="hold"/>
                                        <p:tgtEl>
                                          <p:spTgt spid="21"/>
                                        </p:tgtEl>
                                        <p:attrNameLst>
                                          <p:attrName>ppt_h</p:attrName>
                                        </p:attrNameLst>
                                      </p:cBhvr>
                                      <p:tavLst>
                                        <p:tav tm="0">
                                          <p:val>
                                            <p:fltVal val="0"/>
                                          </p:val>
                                        </p:tav>
                                        <p:tav tm="100000">
                                          <p:val>
                                            <p:strVal val="#ppt_h"/>
                                          </p:val>
                                        </p:tav>
                                      </p:tavLst>
                                    </p:anim>
                                    <p:anim calcmode="lin" valueType="num">
                                      <p:cBhvr>
                                        <p:cTn id="24" dur="1250" fill="hold"/>
                                        <p:tgtEl>
                                          <p:spTgt spid="21"/>
                                        </p:tgtEl>
                                        <p:attrNameLst>
                                          <p:attrName>style.rotation</p:attrName>
                                        </p:attrNameLst>
                                      </p:cBhvr>
                                      <p:tavLst>
                                        <p:tav tm="0">
                                          <p:val>
                                            <p:fltVal val="90"/>
                                          </p:val>
                                        </p:tav>
                                        <p:tav tm="100000">
                                          <p:val>
                                            <p:fltVal val="0"/>
                                          </p:val>
                                        </p:tav>
                                      </p:tavLst>
                                    </p:anim>
                                    <p:animEffect transition="in" filter="fade">
                                      <p:cBhvr>
                                        <p:cTn id="25" dur="125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fltVal val="0"/>
                                          </p:val>
                                        </p:tav>
                                        <p:tav tm="100000">
                                          <p:val>
                                            <p:strVal val="#ppt_w"/>
                                          </p:val>
                                        </p:tav>
                                      </p:tavLst>
                                    </p:anim>
                                    <p:anim calcmode="lin" valueType="num">
                                      <p:cBhvr>
                                        <p:cTn id="31" dur="1000" fill="hold"/>
                                        <p:tgtEl>
                                          <p:spTgt spid="4"/>
                                        </p:tgtEl>
                                        <p:attrNameLst>
                                          <p:attrName>ppt_h</p:attrName>
                                        </p:attrNameLst>
                                      </p:cBhvr>
                                      <p:tavLst>
                                        <p:tav tm="0">
                                          <p:val>
                                            <p:fltVal val="0"/>
                                          </p:val>
                                        </p:tav>
                                        <p:tav tm="100000">
                                          <p:val>
                                            <p:strVal val="#ppt_h"/>
                                          </p:val>
                                        </p:tav>
                                      </p:tavLst>
                                    </p:anim>
                                    <p:anim calcmode="lin" valueType="num">
                                      <p:cBhvr>
                                        <p:cTn id="32" dur="1000" fill="hold"/>
                                        <p:tgtEl>
                                          <p:spTgt spid="4"/>
                                        </p:tgtEl>
                                        <p:attrNameLst>
                                          <p:attrName>style.rotation</p:attrName>
                                        </p:attrNameLst>
                                      </p:cBhvr>
                                      <p:tavLst>
                                        <p:tav tm="0">
                                          <p:val>
                                            <p:fltVal val="90"/>
                                          </p:val>
                                        </p:tav>
                                        <p:tav tm="100000">
                                          <p:val>
                                            <p:fltVal val="0"/>
                                          </p:val>
                                        </p:tav>
                                      </p:tavLst>
                                    </p:anim>
                                    <p:animEffect transition="in" filter="fade">
                                      <p:cBhvr>
                                        <p:cTn id="3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614399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هدف </a:t>
            </a:r>
            <a:r>
              <a:rPr lang="fa-IR" sz="2200" dirty="0" smtClean="0">
                <a:solidFill>
                  <a:srgbClr val="C00000"/>
                </a:solidFill>
                <a:cs typeface="B Titr" panose="00000700000000000000" pitchFamily="2" charset="-78"/>
              </a:rPr>
              <a:t>کلان</a:t>
            </a:r>
          </a:p>
          <a:p>
            <a:pPr algn="justLow" rtl="1">
              <a:lnSpc>
                <a:spcPct val="150000"/>
              </a:lnSpc>
            </a:pPr>
            <a:r>
              <a:rPr lang="fa-IR" sz="2200" b="1" dirty="0" smtClean="0">
                <a:solidFill>
                  <a:prstClr val="black"/>
                </a:solidFill>
                <a:cs typeface="B Nazanin" panose="00000400000000000000" pitchFamily="2" charset="-78"/>
              </a:rPr>
              <a:t>ایجاد </a:t>
            </a:r>
            <a:r>
              <a:rPr lang="fa-IR" sz="2200" b="1" dirty="0">
                <a:solidFill>
                  <a:prstClr val="black"/>
                </a:solidFill>
                <a:cs typeface="B Nazanin" panose="00000400000000000000" pitchFamily="2" charset="-78"/>
              </a:rPr>
              <a:t>و نهادینه‌سازی مکانیزم روانی-معنوی «ثبات‌قلب» در فرد و جامعه مؤمنان، به‌گونه‌ای که در مواجهه با فشارها، شکست‌های مقطعی و جنگ روانی دشمن، واکنش غالب، نه «سستی و اندوه»، که «احساس برتری و اعتماد به نفسِ برخاسته از ایمان» باشد؛ تا ظرفیت تحلیلی و کنشی در شرایط بحران حفظ و تقویت گردد</a:t>
            </a:r>
            <a:r>
              <a:rPr lang="fa-IR" sz="22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کارکرد </a:t>
            </a:r>
            <a:r>
              <a:rPr lang="fa-IR" sz="2200" dirty="0">
                <a:solidFill>
                  <a:srgbClr val="C00000"/>
                </a:solidFill>
                <a:cs typeface="B Titr" panose="00000700000000000000" pitchFamily="2" charset="-78"/>
              </a:rPr>
              <a:t>کلان </a:t>
            </a:r>
          </a:p>
          <a:p>
            <a:pPr algn="justLow" rtl="1">
              <a:lnSpc>
                <a:spcPct val="150000"/>
              </a:lnSpc>
            </a:pPr>
            <a:r>
              <a:rPr lang="fa-IR" sz="2200" b="1" dirty="0">
                <a:solidFill>
                  <a:prstClr val="black"/>
                </a:solidFill>
                <a:cs typeface="B Nazanin" panose="00000400000000000000" pitchFamily="2" charset="-78"/>
              </a:rPr>
              <a:t>جلوگیری از فروپاشی درونی، تزلزل روانی و نفوذ تردید در شرایط جنگ، تهدید و بحران.</a:t>
            </a:r>
          </a:p>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تبیین </a:t>
            </a:r>
            <a:r>
              <a:rPr lang="fa-IR" sz="2200" dirty="0">
                <a:solidFill>
                  <a:srgbClr val="C00000"/>
                </a:solidFill>
                <a:cs typeface="B Titr" panose="00000700000000000000" pitchFamily="2" charset="-78"/>
              </a:rPr>
              <a:t>محوری</a:t>
            </a:r>
          </a:p>
          <a:p>
            <a:pPr algn="justLow" rtl="1">
              <a:lnSpc>
                <a:spcPct val="150000"/>
              </a:lnSpc>
            </a:pPr>
            <a:r>
              <a:rPr lang="fa-IR" sz="2200" b="1" dirty="0">
                <a:solidFill>
                  <a:prstClr val="black"/>
                </a:solidFill>
                <a:cs typeface="B Nazanin" panose="00000400000000000000" pitchFamily="2" charset="-78"/>
              </a:rPr>
              <a:t>در منطق قرآن، نخستین میدان نبرد، دل و باور انسان مؤمن است. اگر این میدان حفظ شود، شکست بیرونی معنا نخواهد داشت؛ و اگر این میدان فروبریزد، حتی با امکانات فراوان، پیروزی حاصل نخواهد </a:t>
            </a:r>
            <a:r>
              <a:rPr lang="fa-IR" sz="2200" b="1" dirty="0" smtClean="0">
                <a:solidFill>
                  <a:prstClr val="black"/>
                </a:solidFill>
                <a:cs typeface="B Nazanin" panose="00000400000000000000" pitchFamily="2" charset="-78"/>
              </a:rPr>
              <a:t>شد. ازاین‌رو</a:t>
            </a:r>
            <a:r>
              <a:rPr lang="fa-IR" sz="2200" b="1" dirty="0">
                <a:solidFill>
                  <a:prstClr val="black"/>
                </a:solidFill>
                <a:cs typeface="B Nazanin" panose="00000400000000000000" pitchFamily="2" charset="-78"/>
              </a:rPr>
              <a:t>، ایمان زنده، یقین‌آفرین و عمل‌محور، زیربنای همۀ نصرت‌ها و پیروزی‌هاست.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24</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9756459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Effect transition="in" filter="fade">
                                      <p:cBhvr>
                                        <p:cTn id="23" dur="1000"/>
                                        <p:tgtEl>
                                          <p:spTgt spid="6">
                                            <p:txEl>
                                              <p:pRg st="1" end="1"/>
                                            </p:txEl>
                                          </p:spTgt>
                                        </p:tgtEl>
                                      </p:cBhvr>
                                    </p:animEffect>
                                    <p:anim calcmode="lin" valueType="num">
                                      <p:cBhvr>
                                        <p:cTn id="24"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 calcmode="lin" valueType="num">
                                      <p:cBhvr>
                                        <p:cTn id="30"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fade">
                                      <p:cBhvr>
                                        <p:cTn id="38" dur="1000"/>
                                        <p:tgtEl>
                                          <p:spTgt spid="6">
                                            <p:txEl>
                                              <p:pRg st="3" end="3"/>
                                            </p:txEl>
                                          </p:spTgt>
                                        </p:tgtEl>
                                      </p:cBhvr>
                                    </p:animEffect>
                                    <p:anim calcmode="lin" valueType="num">
                                      <p:cBhvr>
                                        <p:cTn id="3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6">
                                            <p:txEl>
                                              <p:pRg st="4" end="4"/>
                                            </p:txEl>
                                          </p:spTgt>
                                        </p:tgtEl>
                                        <p:attrNameLst>
                                          <p:attrName>style.visibility</p:attrName>
                                        </p:attrNameLst>
                                      </p:cBhvr>
                                      <p:to>
                                        <p:strVal val="visible"/>
                                      </p:to>
                                    </p:set>
                                    <p:anim calcmode="lin" valueType="num">
                                      <p:cBhvr>
                                        <p:cTn id="45"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6"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7"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8" dur="1000"/>
                                        <p:tgtEl>
                                          <p:spTgt spid="6">
                                            <p:txEl>
                                              <p:pRg st="4" end="4"/>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6">
                                            <p:txEl>
                                              <p:pRg st="5" end="5"/>
                                            </p:txEl>
                                          </p:spTgt>
                                        </p:tgtEl>
                                        <p:attrNameLst>
                                          <p:attrName>style.visibility</p:attrName>
                                        </p:attrNameLst>
                                      </p:cBhvr>
                                      <p:to>
                                        <p:strVal val="visible"/>
                                      </p:to>
                                    </p:set>
                                    <p:animEffect transition="in" filter="fade">
                                      <p:cBhvr>
                                        <p:cTn id="53" dur="1000"/>
                                        <p:tgtEl>
                                          <p:spTgt spid="6">
                                            <p:txEl>
                                              <p:pRg st="5" end="5"/>
                                            </p:txEl>
                                          </p:spTgt>
                                        </p:tgtEl>
                                      </p:cBhvr>
                                    </p:animEffect>
                                    <p:anim calcmode="lin" valueType="num">
                                      <p:cBhvr>
                                        <p:cTn id="5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5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2407729943"/>
              </p:ext>
            </p:extLst>
          </p:nvPr>
        </p:nvGraphicFramePr>
        <p:xfrm>
          <a:off x="409903" y="2071006"/>
          <a:ext cx="8951546" cy="45347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8165507" y="3049799"/>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2</a:t>
            </a:r>
            <a:endParaRPr lang="en-US" dirty="0">
              <a:solidFill>
                <a:prstClr val="black"/>
              </a:solidFill>
              <a:cs typeface="B Titr" panose="00000700000000000000" pitchFamily="2" charset="-78"/>
            </a:endParaRPr>
          </a:p>
        </p:txBody>
      </p:sp>
      <p:sp>
        <p:nvSpPr>
          <p:cNvPr id="18" name="Oval 17"/>
          <p:cNvSpPr/>
          <p:nvPr/>
        </p:nvSpPr>
        <p:spPr>
          <a:xfrm>
            <a:off x="8569618" y="2242976"/>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1</a:t>
            </a:r>
            <a:endParaRPr lang="en-US" dirty="0">
              <a:solidFill>
                <a:prstClr val="black"/>
              </a:solidFill>
              <a:cs typeface="B Titr" panose="00000700000000000000" pitchFamily="2" charset="-78"/>
            </a:endParaRPr>
          </a:p>
        </p:txBody>
      </p:sp>
      <p:sp>
        <p:nvSpPr>
          <p:cNvPr id="19" name="Oval 18"/>
          <p:cNvSpPr/>
          <p:nvPr/>
        </p:nvSpPr>
        <p:spPr>
          <a:xfrm>
            <a:off x="8008735" y="39490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3</a:t>
            </a:r>
            <a:endParaRPr lang="en-US" dirty="0">
              <a:solidFill>
                <a:prstClr val="black"/>
              </a:solidFill>
              <a:cs typeface="B Titr" panose="00000700000000000000" pitchFamily="2" charset="-78"/>
            </a:endParaRPr>
          </a:p>
        </p:txBody>
      </p:sp>
      <p:sp>
        <p:nvSpPr>
          <p:cNvPr id="20" name="Oval 19"/>
          <p:cNvSpPr/>
          <p:nvPr/>
        </p:nvSpPr>
        <p:spPr>
          <a:xfrm>
            <a:off x="8180628" y="47968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4</a:t>
            </a:r>
            <a:endParaRPr lang="en-US" dirty="0">
              <a:solidFill>
                <a:prstClr val="black"/>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25</a:t>
            </a:r>
            <a:endParaRPr lang="fa-IR" dirty="0">
              <a:solidFill>
                <a:prstClr val="black"/>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6380389" y="1356925"/>
            <a:ext cx="2831223" cy="473206"/>
          </a:xfrm>
          <a:prstGeom prst="rect">
            <a:avLst/>
          </a:prstGeom>
        </p:spPr>
        <p:txBody>
          <a:bodyPr wrap="none">
            <a:spAutoFit/>
          </a:bodyPr>
          <a:lstStyle/>
          <a:p>
            <a:pPr algn="justLow" rtl="1">
              <a:lnSpc>
                <a:spcPct val="150000"/>
              </a:lnSpc>
            </a:pPr>
            <a:r>
              <a:rPr lang="fa-IR" dirty="0" smtClean="0">
                <a:solidFill>
                  <a:srgbClr val="C00000"/>
                </a:solidFill>
                <a:cs typeface="B Titr" panose="00000700000000000000" pitchFamily="2" charset="-78"/>
              </a:rPr>
              <a:t>مؤلفه‌های </a:t>
            </a:r>
            <a:r>
              <a:rPr lang="fa-IR" dirty="0">
                <a:solidFill>
                  <a:srgbClr val="C00000"/>
                </a:solidFill>
                <a:cs typeface="B Titr" panose="00000700000000000000" pitchFamily="2" charset="-78"/>
              </a:rPr>
              <a:t>اساسی با استناد قرآنی</a:t>
            </a:r>
          </a:p>
        </p:txBody>
      </p:sp>
      <p:sp>
        <p:nvSpPr>
          <p:cNvPr id="21" name="Oval 20"/>
          <p:cNvSpPr/>
          <p:nvPr/>
        </p:nvSpPr>
        <p:spPr>
          <a:xfrm>
            <a:off x="8568214" y="5678941"/>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prstClr val="black"/>
                </a:solidFill>
                <a:cs typeface="B Titr" panose="00000700000000000000" pitchFamily="2" charset="-78"/>
              </a:rPr>
              <a:t>5</a:t>
            </a:r>
            <a:endParaRPr lang="en-US" dirty="0">
              <a:solidFill>
                <a:prstClr val="black"/>
              </a:solidFill>
              <a:cs typeface="B Titr" panose="00000700000000000000" pitchFamily="2" charset="-78"/>
            </a:endParaRPr>
          </a:p>
        </p:txBody>
      </p:sp>
      <p:sp>
        <p:nvSpPr>
          <p:cNvPr id="22" name="TextBox 21">
            <a:extLst>
              <a:ext uri="{FF2B5EF4-FFF2-40B4-BE49-F238E27FC236}">
                <a16:creationId xmlns:a16="http://schemas.microsoft.com/office/drawing/2014/main" xmlns="" id="{9F6F0F3F-0E25-84C7-8212-BE0B2481A4DD}"/>
              </a:ext>
            </a:extLst>
          </p:cNvPr>
          <p:cNvSpPr txBox="1"/>
          <p:nvPr/>
        </p:nvSpPr>
        <p:spPr>
          <a:xfrm>
            <a:off x="2269259" y="278486"/>
            <a:ext cx="5526741" cy="523220"/>
          </a:xfrm>
          <a:prstGeom prst="rect">
            <a:avLst/>
          </a:prstGeom>
          <a:noFill/>
        </p:spPr>
        <p:txBody>
          <a:bodyPr wrap="square" rtlCol="1">
            <a:spAutoFit/>
          </a:bodyPr>
          <a:lstStyle/>
          <a:p>
            <a:pPr algn="ctr" rtl="1"/>
            <a:r>
              <a:rPr lang="fa-IR" sz="2800" dirty="0" smtClean="0">
                <a:solidFill>
                  <a:prstClr val="white">
                    <a:lumMod val="95000"/>
                  </a:prstClr>
                </a:solidFill>
                <a:cs typeface="B Titr" panose="00000700000000000000" pitchFamily="2" charset="-78"/>
              </a:rPr>
              <a:t>محور اول: ایمان نصرت ساز و یقین‌آور</a:t>
            </a:r>
          </a:p>
        </p:txBody>
      </p:sp>
    </p:spTree>
    <p:extLst>
      <p:ext uri="{BB962C8B-B14F-4D97-AF65-F5344CB8AC3E}">
        <p14:creationId xmlns:p14="http://schemas.microsoft.com/office/powerpoint/2010/main" val="231441900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style.rotation</p:attrName>
                                        </p:attrNameLst>
                                      </p:cBhvr>
                                      <p:tavLst>
                                        <p:tav tm="0">
                                          <p:val>
                                            <p:fltVal val="90"/>
                                          </p:val>
                                        </p:tav>
                                        <p:tav tm="100000">
                                          <p:val>
                                            <p:fltVal val="0"/>
                                          </p:val>
                                        </p:tav>
                                      </p:tavLst>
                                    </p:anim>
                                    <p:animEffect transition="in" filter="fade">
                                      <p:cBhvr>
                                        <p:cTn id="18" dur="1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6">
                                            <p:graphicEl>
                                              <a:dgm id="{40C87744-42FC-4FE6-BDF5-53872D9BA09A}"/>
                                            </p:graphicEl>
                                          </p:spTgt>
                                        </p:tgtEl>
                                        <p:attrNameLst>
                                          <p:attrName>style.visibility</p:attrName>
                                        </p:attrNameLst>
                                      </p:cBhvr>
                                      <p:to>
                                        <p:strVal val="visible"/>
                                      </p:to>
                                    </p:set>
                                    <p:animEffect transition="in" filter="fade">
                                      <p:cBhvr>
                                        <p:cTn id="23" dur="1000"/>
                                        <p:tgtEl>
                                          <p:spTgt spid="16">
                                            <p:graphicEl>
                                              <a:dgm id="{40C87744-42FC-4FE6-BDF5-53872D9BA09A}"/>
                                            </p:graphicEl>
                                          </p:spTgt>
                                        </p:tgtEl>
                                      </p:cBhvr>
                                    </p:animEffect>
                                    <p:anim calcmode="lin" valueType="num">
                                      <p:cBhvr>
                                        <p:cTn id="24" dur="1000" fill="hold"/>
                                        <p:tgtEl>
                                          <p:spTgt spid="16">
                                            <p:graphicEl>
                                              <a:dgm id="{40C87744-42FC-4FE6-BDF5-53872D9BA09A}"/>
                                            </p:graphicEl>
                                          </p:spTgt>
                                        </p:tgtEl>
                                        <p:attrNameLst>
                                          <p:attrName>ppt_x</p:attrName>
                                        </p:attrNameLst>
                                      </p:cBhvr>
                                      <p:tavLst>
                                        <p:tav tm="0">
                                          <p:val>
                                            <p:strVal val="#ppt_x"/>
                                          </p:val>
                                        </p:tav>
                                        <p:tav tm="100000">
                                          <p:val>
                                            <p:strVal val="#ppt_x"/>
                                          </p:val>
                                        </p:tav>
                                      </p:tavLst>
                                    </p:anim>
                                    <p:anim calcmode="lin" valueType="num">
                                      <p:cBhvr>
                                        <p:cTn id="25" dur="1000" fill="hold"/>
                                        <p:tgtEl>
                                          <p:spTgt spid="16">
                                            <p:graphicEl>
                                              <a:dgm id="{40C87744-42FC-4FE6-BDF5-53872D9BA09A}"/>
                                            </p:graphic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6">
                                            <p:graphicEl>
                                              <a:dgm id="{F95DCD4D-5DBC-4E05-84AC-0BC0E608F248}"/>
                                            </p:graphicEl>
                                          </p:spTgt>
                                        </p:tgtEl>
                                        <p:attrNameLst>
                                          <p:attrName>style.visibility</p:attrName>
                                        </p:attrNameLst>
                                      </p:cBhvr>
                                      <p:to>
                                        <p:strVal val="visible"/>
                                      </p:to>
                                    </p:set>
                                    <p:animEffect transition="in" filter="fade">
                                      <p:cBhvr>
                                        <p:cTn id="28" dur="1000"/>
                                        <p:tgtEl>
                                          <p:spTgt spid="16">
                                            <p:graphicEl>
                                              <a:dgm id="{F95DCD4D-5DBC-4E05-84AC-0BC0E608F248}"/>
                                            </p:graphicEl>
                                          </p:spTgt>
                                        </p:tgtEl>
                                      </p:cBhvr>
                                    </p:animEffect>
                                    <p:anim calcmode="lin" valueType="num">
                                      <p:cBhvr>
                                        <p:cTn id="29" dur="1000" fill="hold"/>
                                        <p:tgtEl>
                                          <p:spTgt spid="16">
                                            <p:graphicEl>
                                              <a:dgm id="{F95DCD4D-5DBC-4E05-84AC-0BC0E608F248}"/>
                                            </p:graphicEl>
                                          </p:spTgt>
                                        </p:tgtEl>
                                        <p:attrNameLst>
                                          <p:attrName>ppt_x</p:attrName>
                                        </p:attrNameLst>
                                      </p:cBhvr>
                                      <p:tavLst>
                                        <p:tav tm="0">
                                          <p:val>
                                            <p:strVal val="#ppt_x"/>
                                          </p:val>
                                        </p:tav>
                                        <p:tav tm="100000">
                                          <p:val>
                                            <p:strVal val="#ppt_x"/>
                                          </p:val>
                                        </p:tav>
                                      </p:tavLst>
                                    </p:anim>
                                    <p:anim calcmode="lin" valueType="num">
                                      <p:cBhvr>
                                        <p:cTn id="30" dur="1000" fill="hold"/>
                                        <p:tgtEl>
                                          <p:spTgt spid="16">
                                            <p:graphicEl>
                                              <a:dgm id="{F95DCD4D-5DBC-4E05-84AC-0BC0E608F248}"/>
                                            </p:graphic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6">
                                            <p:graphicEl>
                                              <a:dgm id="{3510A347-D3AB-4E3C-84E3-1DC91A2A3149}"/>
                                            </p:graphicEl>
                                          </p:spTgt>
                                        </p:tgtEl>
                                        <p:attrNameLst>
                                          <p:attrName>style.visibility</p:attrName>
                                        </p:attrNameLst>
                                      </p:cBhvr>
                                      <p:to>
                                        <p:strVal val="visible"/>
                                      </p:to>
                                    </p:set>
                                    <p:animEffect transition="in" filter="fade">
                                      <p:cBhvr>
                                        <p:cTn id="33" dur="1000"/>
                                        <p:tgtEl>
                                          <p:spTgt spid="16">
                                            <p:graphicEl>
                                              <a:dgm id="{3510A347-D3AB-4E3C-84E3-1DC91A2A3149}"/>
                                            </p:graphicEl>
                                          </p:spTgt>
                                        </p:tgtEl>
                                      </p:cBhvr>
                                    </p:animEffect>
                                    <p:anim calcmode="lin" valueType="num">
                                      <p:cBhvr>
                                        <p:cTn id="34" dur="1000" fill="hold"/>
                                        <p:tgtEl>
                                          <p:spTgt spid="16">
                                            <p:graphicEl>
                                              <a:dgm id="{3510A347-D3AB-4E3C-84E3-1DC91A2A3149}"/>
                                            </p:graphicEl>
                                          </p:spTgt>
                                        </p:tgtEl>
                                        <p:attrNameLst>
                                          <p:attrName>ppt_x</p:attrName>
                                        </p:attrNameLst>
                                      </p:cBhvr>
                                      <p:tavLst>
                                        <p:tav tm="0">
                                          <p:val>
                                            <p:strVal val="#ppt_x"/>
                                          </p:val>
                                        </p:tav>
                                        <p:tav tm="100000">
                                          <p:val>
                                            <p:strVal val="#ppt_x"/>
                                          </p:val>
                                        </p:tav>
                                      </p:tavLst>
                                    </p:anim>
                                    <p:anim calcmode="lin" valueType="num">
                                      <p:cBhvr>
                                        <p:cTn id="35" dur="1000" fill="hold"/>
                                        <p:tgtEl>
                                          <p:spTgt spid="16">
                                            <p:graphicEl>
                                              <a:dgm id="{3510A347-D3AB-4E3C-84E3-1DC91A2A3149}"/>
                                            </p:graphic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6">
                                            <p:graphicEl>
                                              <a:dgm id="{AF410E85-3E60-4D5C-A73A-3ED4F4F99C2A}"/>
                                            </p:graphicEl>
                                          </p:spTgt>
                                        </p:tgtEl>
                                        <p:attrNameLst>
                                          <p:attrName>style.visibility</p:attrName>
                                        </p:attrNameLst>
                                      </p:cBhvr>
                                      <p:to>
                                        <p:strVal val="visible"/>
                                      </p:to>
                                    </p:set>
                                    <p:animEffect transition="in" filter="fade">
                                      <p:cBhvr>
                                        <p:cTn id="40" dur="1000"/>
                                        <p:tgtEl>
                                          <p:spTgt spid="16">
                                            <p:graphicEl>
                                              <a:dgm id="{AF410E85-3E60-4D5C-A73A-3ED4F4F99C2A}"/>
                                            </p:graphicEl>
                                          </p:spTgt>
                                        </p:tgtEl>
                                      </p:cBhvr>
                                    </p:animEffect>
                                    <p:anim calcmode="lin" valueType="num">
                                      <p:cBhvr>
                                        <p:cTn id="41" dur="1000" fill="hold"/>
                                        <p:tgtEl>
                                          <p:spTgt spid="16">
                                            <p:graphicEl>
                                              <a:dgm id="{AF410E85-3E60-4D5C-A73A-3ED4F4F99C2A}"/>
                                            </p:graphicEl>
                                          </p:spTgt>
                                        </p:tgtEl>
                                        <p:attrNameLst>
                                          <p:attrName>ppt_x</p:attrName>
                                        </p:attrNameLst>
                                      </p:cBhvr>
                                      <p:tavLst>
                                        <p:tav tm="0">
                                          <p:val>
                                            <p:strVal val="#ppt_x"/>
                                          </p:val>
                                        </p:tav>
                                        <p:tav tm="100000">
                                          <p:val>
                                            <p:strVal val="#ppt_x"/>
                                          </p:val>
                                        </p:tav>
                                      </p:tavLst>
                                    </p:anim>
                                    <p:anim calcmode="lin" valueType="num">
                                      <p:cBhvr>
                                        <p:cTn id="42" dur="1000" fill="hold"/>
                                        <p:tgtEl>
                                          <p:spTgt spid="16">
                                            <p:graphicEl>
                                              <a:dgm id="{AF410E85-3E60-4D5C-A73A-3ED4F4F99C2A}"/>
                                            </p:graphic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6">
                                            <p:graphicEl>
                                              <a:dgm id="{49D189AE-D119-416A-A087-386746343807}"/>
                                            </p:graphicEl>
                                          </p:spTgt>
                                        </p:tgtEl>
                                        <p:attrNameLst>
                                          <p:attrName>style.visibility</p:attrName>
                                        </p:attrNameLst>
                                      </p:cBhvr>
                                      <p:to>
                                        <p:strVal val="visible"/>
                                      </p:to>
                                    </p:set>
                                    <p:animEffect transition="in" filter="fade">
                                      <p:cBhvr>
                                        <p:cTn id="45" dur="1000"/>
                                        <p:tgtEl>
                                          <p:spTgt spid="16">
                                            <p:graphicEl>
                                              <a:dgm id="{49D189AE-D119-416A-A087-386746343807}"/>
                                            </p:graphicEl>
                                          </p:spTgt>
                                        </p:tgtEl>
                                      </p:cBhvr>
                                    </p:animEffect>
                                    <p:anim calcmode="lin" valueType="num">
                                      <p:cBhvr>
                                        <p:cTn id="46" dur="1000" fill="hold"/>
                                        <p:tgtEl>
                                          <p:spTgt spid="16">
                                            <p:graphicEl>
                                              <a:dgm id="{49D189AE-D119-416A-A087-386746343807}"/>
                                            </p:graphicEl>
                                          </p:spTgt>
                                        </p:tgtEl>
                                        <p:attrNameLst>
                                          <p:attrName>ppt_x</p:attrName>
                                        </p:attrNameLst>
                                      </p:cBhvr>
                                      <p:tavLst>
                                        <p:tav tm="0">
                                          <p:val>
                                            <p:strVal val="#ppt_x"/>
                                          </p:val>
                                        </p:tav>
                                        <p:tav tm="100000">
                                          <p:val>
                                            <p:strVal val="#ppt_x"/>
                                          </p:val>
                                        </p:tav>
                                      </p:tavLst>
                                    </p:anim>
                                    <p:anim calcmode="lin" valueType="num">
                                      <p:cBhvr>
                                        <p:cTn id="47" dur="1000" fill="hold"/>
                                        <p:tgtEl>
                                          <p:spTgt spid="16">
                                            <p:graphicEl>
                                              <a:dgm id="{49D189AE-D119-416A-A087-386746343807}"/>
                                            </p:graphic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6">
                                            <p:graphicEl>
                                              <a:dgm id="{DC8FE0A1-59FB-4D19-85DE-552A7983729A}"/>
                                            </p:graphicEl>
                                          </p:spTgt>
                                        </p:tgtEl>
                                        <p:attrNameLst>
                                          <p:attrName>style.visibility</p:attrName>
                                        </p:attrNameLst>
                                      </p:cBhvr>
                                      <p:to>
                                        <p:strVal val="visible"/>
                                      </p:to>
                                    </p:set>
                                    <p:animEffect transition="in" filter="fade">
                                      <p:cBhvr>
                                        <p:cTn id="52" dur="1000"/>
                                        <p:tgtEl>
                                          <p:spTgt spid="16">
                                            <p:graphicEl>
                                              <a:dgm id="{DC8FE0A1-59FB-4D19-85DE-552A7983729A}"/>
                                            </p:graphicEl>
                                          </p:spTgt>
                                        </p:tgtEl>
                                      </p:cBhvr>
                                    </p:animEffect>
                                    <p:anim calcmode="lin" valueType="num">
                                      <p:cBhvr>
                                        <p:cTn id="53" dur="1000" fill="hold"/>
                                        <p:tgtEl>
                                          <p:spTgt spid="16">
                                            <p:graphicEl>
                                              <a:dgm id="{DC8FE0A1-59FB-4D19-85DE-552A7983729A}"/>
                                            </p:graphicEl>
                                          </p:spTgt>
                                        </p:tgtEl>
                                        <p:attrNameLst>
                                          <p:attrName>ppt_x</p:attrName>
                                        </p:attrNameLst>
                                      </p:cBhvr>
                                      <p:tavLst>
                                        <p:tav tm="0">
                                          <p:val>
                                            <p:strVal val="#ppt_x"/>
                                          </p:val>
                                        </p:tav>
                                        <p:tav tm="100000">
                                          <p:val>
                                            <p:strVal val="#ppt_x"/>
                                          </p:val>
                                        </p:tav>
                                      </p:tavLst>
                                    </p:anim>
                                    <p:anim calcmode="lin" valueType="num">
                                      <p:cBhvr>
                                        <p:cTn id="54" dur="1000" fill="hold"/>
                                        <p:tgtEl>
                                          <p:spTgt spid="16">
                                            <p:graphicEl>
                                              <a:dgm id="{DC8FE0A1-59FB-4D19-85DE-552A7983729A}"/>
                                            </p:graphic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6">
                                            <p:graphicEl>
                                              <a:dgm id="{41E9B5C6-6BB2-4D34-B386-8BFC79CCCA12}"/>
                                            </p:graphicEl>
                                          </p:spTgt>
                                        </p:tgtEl>
                                        <p:attrNameLst>
                                          <p:attrName>style.visibility</p:attrName>
                                        </p:attrNameLst>
                                      </p:cBhvr>
                                      <p:to>
                                        <p:strVal val="visible"/>
                                      </p:to>
                                    </p:set>
                                    <p:animEffect transition="in" filter="fade">
                                      <p:cBhvr>
                                        <p:cTn id="57" dur="1000"/>
                                        <p:tgtEl>
                                          <p:spTgt spid="16">
                                            <p:graphicEl>
                                              <a:dgm id="{41E9B5C6-6BB2-4D34-B386-8BFC79CCCA12}"/>
                                            </p:graphicEl>
                                          </p:spTgt>
                                        </p:tgtEl>
                                      </p:cBhvr>
                                    </p:animEffect>
                                    <p:anim calcmode="lin" valueType="num">
                                      <p:cBhvr>
                                        <p:cTn id="58" dur="1000" fill="hold"/>
                                        <p:tgtEl>
                                          <p:spTgt spid="16">
                                            <p:graphicEl>
                                              <a:dgm id="{41E9B5C6-6BB2-4D34-B386-8BFC79CCCA12}"/>
                                            </p:graphicEl>
                                          </p:spTgt>
                                        </p:tgtEl>
                                        <p:attrNameLst>
                                          <p:attrName>ppt_x</p:attrName>
                                        </p:attrNameLst>
                                      </p:cBhvr>
                                      <p:tavLst>
                                        <p:tav tm="0">
                                          <p:val>
                                            <p:strVal val="#ppt_x"/>
                                          </p:val>
                                        </p:tav>
                                        <p:tav tm="100000">
                                          <p:val>
                                            <p:strVal val="#ppt_x"/>
                                          </p:val>
                                        </p:tav>
                                      </p:tavLst>
                                    </p:anim>
                                    <p:anim calcmode="lin" valueType="num">
                                      <p:cBhvr>
                                        <p:cTn id="59" dur="1000" fill="hold"/>
                                        <p:tgtEl>
                                          <p:spTgt spid="16">
                                            <p:graphicEl>
                                              <a:dgm id="{41E9B5C6-6BB2-4D34-B386-8BFC79CCCA12}"/>
                                            </p:graphic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16">
                                            <p:graphicEl>
                                              <a:dgm id="{A8C3C8DD-7CDC-4964-B0F5-C4D8CB4500F1}"/>
                                            </p:graphicEl>
                                          </p:spTgt>
                                        </p:tgtEl>
                                        <p:attrNameLst>
                                          <p:attrName>style.visibility</p:attrName>
                                        </p:attrNameLst>
                                      </p:cBhvr>
                                      <p:to>
                                        <p:strVal val="visible"/>
                                      </p:to>
                                    </p:set>
                                    <p:animEffect transition="in" filter="fade">
                                      <p:cBhvr>
                                        <p:cTn id="64" dur="1000"/>
                                        <p:tgtEl>
                                          <p:spTgt spid="16">
                                            <p:graphicEl>
                                              <a:dgm id="{A8C3C8DD-7CDC-4964-B0F5-C4D8CB4500F1}"/>
                                            </p:graphicEl>
                                          </p:spTgt>
                                        </p:tgtEl>
                                      </p:cBhvr>
                                    </p:animEffect>
                                    <p:anim calcmode="lin" valueType="num">
                                      <p:cBhvr>
                                        <p:cTn id="65" dur="1000" fill="hold"/>
                                        <p:tgtEl>
                                          <p:spTgt spid="16">
                                            <p:graphicEl>
                                              <a:dgm id="{A8C3C8DD-7CDC-4964-B0F5-C4D8CB4500F1}"/>
                                            </p:graphicEl>
                                          </p:spTgt>
                                        </p:tgtEl>
                                        <p:attrNameLst>
                                          <p:attrName>ppt_x</p:attrName>
                                        </p:attrNameLst>
                                      </p:cBhvr>
                                      <p:tavLst>
                                        <p:tav tm="0">
                                          <p:val>
                                            <p:strVal val="#ppt_x"/>
                                          </p:val>
                                        </p:tav>
                                        <p:tav tm="100000">
                                          <p:val>
                                            <p:strVal val="#ppt_x"/>
                                          </p:val>
                                        </p:tav>
                                      </p:tavLst>
                                    </p:anim>
                                    <p:anim calcmode="lin" valueType="num">
                                      <p:cBhvr>
                                        <p:cTn id="66" dur="1000" fill="hold"/>
                                        <p:tgtEl>
                                          <p:spTgt spid="16">
                                            <p:graphicEl>
                                              <a:dgm id="{A8C3C8DD-7CDC-4964-B0F5-C4D8CB4500F1}"/>
                                            </p:graphicEl>
                                          </p:spTgt>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6">
                                            <p:graphicEl>
                                              <a:dgm id="{F486C669-4D59-4782-9C63-01EE2E0463D7}"/>
                                            </p:graphicEl>
                                          </p:spTgt>
                                        </p:tgtEl>
                                        <p:attrNameLst>
                                          <p:attrName>style.visibility</p:attrName>
                                        </p:attrNameLst>
                                      </p:cBhvr>
                                      <p:to>
                                        <p:strVal val="visible"/>
                                      </p:to>
                                    </p:set>
                                    <p:animEffect transition="in" filter="fade">
                                      <p:cBhvr>
                                        <p:cTn id="69" dur="1000"/>
                                        <p:tgtEl>
                                          <p:spTgt spid="16">
                                            <p:graphicEl>
                                              <a:dgm id="{F486C669-4D59-4782-9C63-01EE2E0463D7}"/>
                                            </p:graphicEl>
                                          </p:spTgt>
                                        </p:tgtEl>
                                      </p:cBhvr>
                                    </p:animEffect>
                                    <p:anim calcmode="lin" valueType="num">
                                      <p:cBhvr>
                                        <p:cTn id="70" dur="1000" fill="hold"/>
                                        <p:tgtEl>
                                          <p:spTgt spid="16">
                                            <p:graphicEl>
                                              <a:dgm id="{F486C669-4D59-4782-9C63-01EE2E0463D7}"/>
                                            </p:graphicEl>
                                          </p:spTgt>
                                        </p:tgtEl>
                                        <p:attrNameLst>
                                          <p:attrName>ppt_x</p:attrName>
                                        </p:attrNameLst>
                                      </p:cBhvr>
                                      <p:tavLst>
                                        <p:tav tm="0">
                                          <p:val>
                                            <p:strVal val="#ppt_x"/>
                                          </p:val>
                                        </p:tav>
                                        <p:tav tm="100000">
                                          <p:val>
                                            <p:strVal val="#ppt_x"/>
                                          </p:val>
                                        </p:tav>
                                      </p:tavLst>
                                    </p:anim>
                                    <p:anim calcmode="lin" valueType="num">
                                      <p:cBhvr>
                                        <p:cTn id="71" dur="1000" fill="hold"/>
                                        <p:tgtEl>
                                          <p:spTgt spid="16">
                                            <p:graphicEl>
                                              <a:dgm id="{F486C669-4D59-4782-9C63-01EE2E0463D7}"/>
                                            </p:graphicEl>
                                          </p:spTgt>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16">
                                            <p:graphicEl>
                                              <a:dgm id="{FB940DE9-F3AD-49AA-A525-E30950B71CB5}"/>
                                            </p:graphicEl>
                                          </p:spTgt>
                                        </p:tgtEl>
                                        <p:attrNameLst>
                                          <p:attrName>style.visibility</p:attrName>
                                        </p:attrNameLst>
                                      </p:cBhvr>
                                      <p:to>
                                        <p:strVal val="visible"/>
                                      </p:to>
                                    </p:set>
                                    <p:animEffect transition="in" filter="fade">
                                      <p:cBhvr>
                                        <p:cTn id="76" dur="1000"/>
                                        <p:tgtEl>
                                          <p:spTgt spid="16">
                                            <p:graphicEl>
                                              <a:dgm id="{FB940DE9-F3AD-49AA-A525-E30950B71CB5}"/>
                                            </p:graphicEl>
                                          </p:spTgt>
                                        </p:tgtEl>
                                      </p:cBhvr>
                                    </p:animEffect>
                                    <p:anim calcmode="lin" valueType="num">
                                      <p:cBhvr>
                                        <p:cTn id="77" dur="1000" fill="hold"/>
                                        <p:tgtEl>
                                          <p:spTgt spid="16">
                                            <p:graphicEl>
                                              <a:dgm id="{FB940DE9-F3AD-49AA-A525-E30950B71CB5}"/>
                                            </p:graphicEl>
                                          </p:spTgt>
                                        </p:tgtEl>
                                        <p:attrNameLst>
                                          <p:attrName>ppt_x</p:attrName>
                                        </p:attrNameLst>
                                      </p:cBhvr>
                                      <p:tavLst>
                                        <p:tav tm="0">
                                          <p:val>
                                            <p:strVal val="#ppt_x"/>
                                          </p:val>
                                        </p:tav>
                                        <p:tav tm="100000">
                                          <p:val>
                                            <p:strVal val="#ppt_x"/>
                                          </p:val>
                                        </p:tav>
                                      </p:tavLst>
                                    </p:anim>
                                    <p:anim calcmode="lin" valueType="num">
                                      <p:cBhvr>
                                        <p:cTn id="78" dur="1000" fill="hold"/>
                                        <p:tgtEl>
                                          <p:spTgt spid="16">
                                            <p:graphicEl>
                                              <a:dgm id="{FB940DE9-F3AD-49AA-A525-E30950B71CB5}"/>
                                            </p:graphicEl>
                                          </p:spTgt>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6">
                                            <p:graphicEl>
                                              <a:dgm id="{12BBDCEB-5A20-44F2-B515-88C8FD0538E5}"/>
                                            </p:graphicEl>
                                          </p:spTgt>
                                        </p:tgtEl>
                                        <p:attrNameLst>
                                          <p:attrName>style.visibility</p:attrName>
                                        </p:attrNameLst>
                                      </p:cBhvr>
                                      <p:to>
                                        <p:strVal val="visible"/>
                                      </p:to>
                                    </p:set>
                                    <p:animEffect transition="in" filter="fade">
                                      <p:cBhvr>
                                        <p:cTn id="81" dur="1000"/>
                                        <p:tgtEl>
                                          <p:spTgt spid="16">
                                            <p:graphicEl>
                                              <a:dgm id="{12BBDCEB-5A20-44F2-B515-88C8FD0538E5}"/>
                                            </p:graphicEl>
                                          </p:spTgt>
                                        </p:tgtEl>
                                      </p:cBhvr>
                                    </p:animEffect>
                                    <p:anim calcmode="lin" valueType="num">
                                      <p:cBhvr>
                                        <p:cTn id="82" dur="1000" fill="hold"/>
                                        <p:tgtEl>
                                          <p:spTgt spid="16">
                                            <p:graphicEl>
                                              <a:dgm id="{12BBDCEB-5A20-44F2-B515-88C8FD0538E5}"/>
                                            </p:graphicEl>
                                          </p:spTgt>
                                        </p:tgtEl>
                                        <p:attrNameLst>
                                          <p:attrName>ppt_x</p:attrName>
                                        </p:attrNameLst>
                                      </p:cBhvr>
                                      <p:tavLst>
                                        <p:tav tm="0">
                                          <p:val>
                                            <p:strVal val="#ppt_x"/>
                                          </p:val>
                                        </p:tav>
                                        <p:tav tm="100000">
                                          <p:val>
                                            <p:strVal val="#ppt_x"/>
                                          </p:val>
                                        </p:tav>
                                      </p:tavLst>
                                    </p:anim>
                                    <p:anim calcmode="lin" valueType="num">
                                      <p:cBhvr>
                                        <p:cTn id="83" dur="1000" fill="hold"/>
                                        <p:tgtEl>
                                          <p:spTgt spid="16">
                                            <p:graphicEl>
                                              <a:dgm id="{12BBDCEB-5A20-44F2-B515-88C8FD0538E5}"/>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27136" y="977945"/>
            <a:ext cx="9112077" cy="550920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smtClean="0">
                <a:solidFill>
                  <a:srgbClr val="0070C0"/>
                </a:solidFill>
                <a:cs typeface="B Nazanin" panose="00000400000000000000" pitchFamily="2" charset="-78"/>
              </a:rPr>
              <a:t>مولفه اول: توحید </a:t>
            </a:r>
            <a:r>
              <a:rPr lang="fa-IR" sz="2200" b="1" dirty="0">
                <a:solidFill>
                  <a:srgbClr val="0070C0"/>
                </a:solidFill>
                <a:cs typeface="B Nazanin" panose="00000400000000000000" pitchFamily="2" charset="-78"/>
              </a:rPr>
              <a:t>عملی و اتکا به خدا</a:t>
            </a:r>
          </a:p>
          <a:p>
            <a:pPr algn="justLow" rtl="1">
              <a:lnSpc>
                <a:spcPct val="150000"/>
              </a:lnSpc>
            </a:pPr>
            <a:r>
              <a:rPr lang="fa-IR" sz="2200" b="1" dirty="0">
                <a:solidFill>
                  <a:prstClr val="black"/>
                </a:solidFill>
                <a:cs typeface="B Nazanin" panose="00000400000000000000" pitchFamily="2" charset="-78"/>
              </a:rPr>
              <a:t>ایمان قرآنی، صرف اعتقاد ذهنی نیست؛ بلکه تکیۀ واقعی دل و تصمیم بر خداوند در میدان عمل است.</a:t>
            </a: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a:t>
            </a:r>
            <a:r>
              <a:rPr lang="fa-IR" sz="2200" b="1" dirty="0">
                <a:solidFill>
                  <a:srgbClr val="ED7D31">
                    <a:lumMod val="75000"/>
                  </a:srgbClr>
                </a:solidFill>
                <a:cs typeface="B Nazanin" panose="00000400000000000000" pitchFamily="2" charset="-78"/>
              </a:rPr>
              <a:t>و شواهد قرآنی</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قُلْ </a:t>
            </a:r>
            <a:r>
              <a:rPr lang="fa-IR" sz="2200" b="1" dirty="0">
                <a:solidFill>
                  <a:prstClr val="black"/>
                </a:solidFill>
                <a:cs typeface="B Nazanin" panose="00000400000000000000" pitchFamily="2" charset="-78"/>
              </a:rPr>
              <a:t>لَنْ يُصِيبَنَا إِلَّا مَا كَتَبَ اللَّهُ لَنَا هُوَ مَوْلَانَا وَعَلَى اللَّهِ فَلْيَتَوَكَّلِ الْمُؤْمِنُونَ (توبه: 51)؛ </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وَعَلَى </a:t>
            </a:r>
            <a:r>
              <a:rPr lang="fa-IR" sz="2200" b="1" dirty="0">
                <a:solidFill>
                  <a:prstClr val="black"/>
                </a:solidFill>
                <a:cs typeface="B Nazanin" panose="00000400000000000000" pitchFamily="2" charset="-78"/>
              </a:rPr>
              <a:t>اللَّهِ فَتَوَكَّلُوا إِنْ كُنْتُمْ مُؤْمِنِينَ(مائده: 23)؛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وَعَلَى </a:t>
            </a:r>
            <a:r>
              <a:rPr lang="fa-IR" sz="2200" b="1" dirty="0">
                <a:solidFill>
                  <a:prstClr val="black"/>
                </a:solidFill>
                <a:cs typeface="B Nazanin" panose="00000400000000000000" pitchFamily="2" charset="-78"/>
              </a:rPr>
              <a:t>اللَّهِ فَلْيَتَوَكَّلِ الْمُؤْمِنُونَ (آل‌عمران: ۱۲۲)؛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 َمَنْ </a:t>
            </a:r>
            <a:r>
              <a:rPr lang="fa-IR" sz="2200" b="1" dirty="0">
                <a:solidFill>
                  <a:prstClr val="black"/>
                </a:solidFill>
                <a:cs typeface="B Nazanin" panose="00000400000000000000" pitchFamily="2" charset="-78"/>
              </a:rPr>
              <a:t>يتَوَكَّلْ عَلَى اللَّهِ فَهُوَ حَسْبُهُ إِنَّ اللَّهَ بَالِغُ أَمْرِهِ (طلاق: 3</a:t>
            </a:r>
            <a:r>
              <a:rPr lang="fa-IR" sz="2200" b="1" dirty="0" smtClean="0">
                <a:solidFill>
                  <a:prstClr val="black"/>
                </a:solidFill>
                <a:cs typeface="B Nazanin" panose="00000400000000000000" pitchFamily="2" charset="-78"/>
              </a:rPr>
              <a:t>)؛</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أَلَيسَ </a:t>
            </a:r>
            <a:r>
              <a:rPr lang="fa-IR" sz="2200" b="1" dirty="0">
                <a:solidFill>
                  <a:prstClr val="black"/>
                </a:solidFill>
                <a:cs typeface="B Nazanin" panose="00000400000000000000" pitchFamily="2" charset="-78"/>
              </a:rPr>
              <a:t>اللَّهُ بِكَافٍ عَبْدَهُ (زمر: 36)؛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26</a:t>
            </a:r>
            <a:endParaRPr lang="fa-IR" dirty="0">
              <a:solidFill>
                <a:prstClr val="black"/>
              </a:solidFill>
              <a:cs typeface="B Titr" panose="00000700000000000000" pitchFamily="2" charset="-78"/>
            </a:endParaRPr>
          </a:p>
        </p:txBody>
      </p:sp>
      <p:sp>
        <p:nvSpPr>
          <p:cNvPr id="9" name="TextBox 8">
            <a:extLst>
              <a:ext uri="{FF2B5EF4-FFF2-40B4-BE49-F238E27FC236}">
                <a16:creationId xmlns="" xmlns:a16="http://schemas.microsoft.com/office/drawing/2014/main"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4731324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11495" y="1347990"/>
            <a:ext cx="9112077" cy="470898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مولفه دوم: توکل همراه با اقدام؛ نه انفعال</a:t>
            </a:r>
            <a:endParaRPr lang="fa-IR" sz="2400" b="1" dirty="0">
              <a:solidFill>
                <a:srgbClr val="0070C0"/>
              </a:solidFill>
              <a:cs typeface="B Nazanin" panose="00000400000000000000" pitchFamily="2" charset="-78"/>
            </a:endParaRPr>
          </a:p>
          <a:p>
            <a:pPr algn="justLow" rtl="1">
              <a:lnSpc>
                <a:spcPct val="200000"/>
              </a:lnSpc>
            </a:pPr>
            <a:r>
              <a:rPr lang="fa-IR" sz="2200" b="1" dirty="0">
                <a:solidFill>
                  <a:prstClr val="black"/>
                </a:solidFill>
                <a:cs typeface="B Nazanin" panose="00000400000000000000" pitchFamily="2" charset="-78"/>
              </a:rPr>
              <a:t>توکل قرآنی هرگز به‌معنای دست‌روی‌دست‌گذاشتن نیست، بلکه اعتماد به خدا پس از تدبیر، اقدام و حضور در </a:t>
            </a:r>
            <a:r>
              <a:rPr lang="fa-IR" sz="2200" b="1" dirty="0" smtClean="0">
                <a:solidFill>
                  <a:prstClr val="black"/>
                </a:solidFill>
                <a:cs typeface="B Nazanin" panose="00000400000000000000" pitchFamily="2" charset="-78"/>
              </a:rPr>
              <a:t>میدان.</a:t>
            </a:r>
            <a:endParaRPr lang="fa-IR" sz="2200" b="1" dirty="0">
              <a:solidFill>
                <a:prstClr val="black"/>
              </a:solidFill>
              <a:cs typeface="B Nazanin" panose="00000400000000000000" pitchFamily="2" charset="-78"/>
            </a:endParaRPr>
          </a:p>
          <a:p>
            <a:pPr marL="342900" indent="-342900" algn="justLow" rtl="1">
              <a:lnSpc>
                <a:spcPct val="20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a:t>
            </a:r>
            <a:r>
              <a:rPr lang="fa-IR" sz="2200" b="1" dirty="0">
                <a:solidFill>
                  <a:srgbClr val="ED7D31">
                    <a:lumMod val="75000"/>
                  </a:srgbClr>
                </a:solidFill>
                <a:cs typeface="B Nazanin" panose="00000400000000000000" pitchFamily="2" charset="-78"/>
              </a:rPr>
              <a:t>و شواهد قرآنی</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فَإِذَا </a:t>
            </a:r>
            <a:r>
              <a:rPr lang="fa-IR" sz="2200" b="1" dirty="0">
                <a:solidFill>
                  <a:prstClr val="black"/>
                </a:solidFill>
                <a:cs typeface="B Nazanin" panose="00000400000000000000" pitchFamily="2" charset="-78"/>
              </a:rPr>
              <a:t>عَزَمْتَ فَتَوَكَّلْ عَلَى اللَّهِ (آل‌عمران:۱۵۹)؛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وَيَقُولُونَ </a:t>
            </a:r>
            <a:r>
              <a:rPr lang="fa-IR" sz="2200" b="1" dirty="0">
                <a:solidFill>
                  <a:prstClr val="black"/>
                </a:solidFill>
                <a:cs typeface="B Nazanin" panose="00000400000000000000" pitchFamily="2" charset="-78"/>
              </a:rPr>
              <a:t>طَاعَةٌ فَإِذَا بَرَزُوا مِنْ عِنْدِكَ بَيَّتَ طَائِفَةٌ مِنْهُمْ غَيْرَ الَّذِي تَقُولُ وَاللَّهُ يَكْتُبُ مَا يُبَيِّتُونَ فَأَعْرِضْ عَنْهُمْ وَتَوَكَّلْ عَلَى اللَّهِ وَكَفَى بِاللَّهِ وَكِيلًا(نساء: 81)؛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27</a:t>
            </a:r>
            <a:endParaRPr lang="fa-IR" dirty="0">
              <a:solidFill>
                <a:prstClr val="black"/>
              </a:solidFill>
              <a:cs typeface="B Titr" panose="00000700000000000000" pitchFamily="2" charset="-78"/>
            </a:endParaRPr>
          </a:p>
        </p:txBody>
      </p:sp>
      <p:sp>
        <p:nvSpPr>
          <p:cNvPr id="9" name="TextBox 8">
            <a:extLst>
              <a:ext uri="{FF2B5EF4-FFF2-40B4-BE49-F238E27FC236}">
                <a16:creationId xmlns="" xmlns:a16="http://schemas.microsoft.com/office/drawing/2014/main"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31582741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1000"/>
                                        <p:tgtEl>
                                          <p:spTgt spid="6">
                                            <p:txEl>
                                              <p:pRg st="1" end="1"/>
                                            </p:txEl>
                                          </p:spTgt>
                                        </p:tgtEl>
                                      </p:cBhvr>
                                    </p:animEffect>
                                    <p:anim calcmode="lin" valueType="num">
                                      <p:cBhvr>
                                        <p:cTn id="3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nodeType="clickEffect">
                                  <p:stCondLst>
                                    <p:cond delay="0"/>
                                  </p:stCondLst>
                                  <p:childTnLst>
                                    <p:set>
                                      <p:cBhvr>
                                        <p:cTn id="43" dur="1" fill="hold">
                                          <p:stCondLst>
                                            <p:cond delay="0"/>
                                          </p:stCondLst>
                                        </p:cTn>
                                        <p:tgtEl>
                                          <p:spTgt spid="6">
                                            <p:txEl>
                                              <p:pRg st="2" end="2"/>
                                            </p:txEl>
                                          </p:spTgt>
                                        </p:tgtEl>
                                        <p:attrNameLst>
                                          <p:attrName>style.visibility</p:attrName>
                                        </p:attrNameLst>
                                      </p:cBhvr>
                                      <p:to>
                                        <p:strVal val="visible"/>
                                      </p:to>
                                    </p:set>
                                    <p:anim calcmode="lin" valueType="num">
                                      <p:cBhvr>
                                        <p:cTn id="44"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45"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46"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47" dur="1000"/>
                                        <p:tgtEl>
                                          <p:spTgt spid="6">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3" end="3"/>
                                            </p:txEl>
                                          </p:spTgt>
                                        </p:tgtEl>
                                        <p:attrNameLst>
                                          <p:attrName>style.visibility</p:attrName>
                                        </p:attrNameLst>
                                      </p:cBhvr>
                                      <p:to>
                                        <p:strVal val="visible"/>
                                      </p:to>
                                    </p:set>
                                    <p:animEffect transition="in" filter="fade">
                                      <p:cBhvr>
                                        <p:cTn id="52" dur="1000"/>
                                        <p:tgtEl>
                                          <p:spTgt spid="6">
                                            <p:txEl>
                                              <p:pRg st="3" end="3"/>
                                            </p:txEl>
                                          </p:spTgt>
                                        </p:tgtEl>
                                      </p:cBhvr>
                                    </p:animEffect>
                                    <p:anim calcmode="lin" valueType="num">
                                      <p:cBhvr>
                                        <p:cTn id="53"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4" end="4"/>
                                            </p:txEl>
                                          </p:spTgt>
                                        </p:tgtEl>
                                        <p:attrNameLst>
                                          <p:attrName>style.visibility</p:attrName>
                                        </p:attrNameLst>
                                      </p:cBhvr>
                                      <p:to>
                                        <p:strVal val="visible"/>
                                      </p:to>
                                    </p:set>
                                    <p:animEffect transition="in" filter="fade">
                                      <p:cBhvr>
                                        <p:cTn id="59" dur="1000"/>
                                        <p:tgtEl>
                                          <p:spTgt spid="6">
                                            <p:txEl>
                                              <p:pRg st="4" end="4"/>
                                            </p:txEl>
                                          </p:spTgt>
                                        </p:tgtEl>
                                      </p:cBhvr>
                                    </p:animEffect>
                                    <p:anim calcmode="lin" valueType="num">
                                      <p:cBhvr>
                                        <p:cTn id="60"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11495" y="893010"/>
            <a:ext cx="9145827" cy="595547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smtClean="0">
                <a:solidFill>
                  <a:srgbClr val="0070C0"/>
                </a:solidFill>
                <a:cs typeface="B Nazanin" panose="00000400000000000000" pitchFamily="2" charset="-78"/>
              </a:rPr>
              <a:t>مولفه سوم: تردید به دل راه ندادن</a:t>
            </a:r>
            <a:endParaRPr lang="fa-IR" sz="2200" b="1" dirty="0">
              <a:solidFill>
                <a:srgbClr val="0070C0"/>
              </a:solidFill>
              <a:cs typeface="B Nazanin" panose="00000400000000000000" pitchFamily="2" charset="-78"/>
            </a:endParaRPr>
          </a:p>
          <a:p>
            <a:pPr algn="justLow" rtl="1">
              <a:lnSpc>
                <a:spcPct val="150000"/>
              </a:lnSpc>
            </a:pPr>
            <a:r>
              <a:rPr lang="fa-IR" sz="2200" b="1" dirty="0">
                <a:solidFill>
                  <a:prstClr val="black"/>
                </a:solidFill>
                <a:cs typeface="B Nazanin" panose="00000400000000000000" pitchFamily="2" charset="-78"/>
              </a:rPr>
              <a:t>تردید، از نگاه قرآن، نه یک حالت طبیعی بی‌خطر، بلکه دروازه نفوذ شیطان و دشمن است؛ به‌ویژه در میدان‌های حساس. قرآن نه تنها به مؤمنان هشدار می‌دهد که در برابر تردید مقاومت کنند، بلکه منشأ آن و راه مقابله با آن را نیز به وضوح نشان </a:t>
            </a:r>
            <a:r>
              <a:rPr lang="fa-IR" sz="2200" b="1" dirty="0" smtClean="0">
                <a:solidFill>
                  <a:prstClr val="black"/>
                </a:solidFill>
                <a:cs typeface="B Nazanin" panose="00000400000000000000" pitchFamily="2" charset="-78"/>
              </a:rPr>
              <a:t>می‌دهد</a:t>
            </a:r>
          </a:p>
          <a:p>
            <a:pPr algn="justLow" rtl="1">
              <a:lnSpc>
                <a:spcPct val="150000"/>
              </a:lnSpc>
            </a:pPr>
            <a:endParaRPr lang="fa-IR" sz="12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a:t>
            </a:r>
            <a:r>
              <a:rPr lang="fa-IR" sz="2200" b="1" dirty="0">
                <a:solidFill>
                  <a:srgbClr val="ED7D31">
                    <a:lumMod val="75000"/>
                  </a:srgbClr>
                </a:solidFill>
                <a:cs typeface="B Nazanin" panose="00000400000000000000" pitchFamily="2" charset="-78"/>
              </a:rPr>
              <a:t>و شواهد قرآنی</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إِنَّمَا ذَلِكُمُ الشَّيْطَانُ يُخَوِّفُ أَوْلِيَاءَهُ (آل‌عمران:۱۷۵)؛ </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وَ لا تَهِنُوا وَ لا تَحْزَنُوا وَ أَنْتُمُ الْأَعْلَوْنَ‏ إِنْ كُنْتُمْ مُؤْمِنينَ (آل‌عمران: 139)؛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إِنَّ </a:t>
            </a:r>
            <a:r>
              <a:rPr lang="fa-IR" sz="2200" b="1" dirty="0">
                <a:solidFill>
                  <a:prstClr val="black"/>
                </a:solidFill>
                <a:cs typeface="B Nazanin" panose="00000400000000000000" pitchFamily="2" charset="-78"/>
              </a:rPr>
              <a:t>الَّذِينَ قَالُوا رَبُّنَا اللَّهُ ثُمَّ اسْتَقَامُوا تَتَنَزَّلُ عَلَيْهِمُ الْمَلَائِكَةُ أَلَّا تَخَافُوا وَلَا تَحْزَنُوا وَأَبْشِرُوا بِالْجَنَّةِ الَّتِي كُنْتُمْ تُوعَدُونَ(فصلت: 30</a:t>
            </a:r>
            <a:r>
              <a:rPr lang="fa-IR" sz="22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 يُثَبِّتُ </a:t>
            </a:r>
            <a:r>
              <a:rPr lang="fa-IR" sz="2200" b="1" dirty="0">
                <a:solidFill>
                  <a:prstClr val="black"/>
                </a:solidFill>
                <a:cs typeface="B Nazanin" panose="00000400000000000000" pitchFamily="2" charset="-78"/>
              </a:rPr>
              <a:t>اللَّهُ الَّذِينَ آمَنُوا بِالْقَوْلِ الثَّابِتِ فِي الْحَيَاةِ الدُّنْيَا وَفِي الْآخِرَةِ ۖ وَيُضِلُّ اللَّهُ الظَّالِمِينَ ۚ وَيَفْعَلُ اللَّهُ مَا يَشَاءُ(ابراهیم: 27)؛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28</a:t>
            </a:r>
            <a:endParaRPr lang="fa-IR" dirty="0">
              <a:solidFill>
                <a:prstClr val="black"/>
              </a:solidFill>
              <a:cs typeface="B Titr" panose="00000700000000000000" pitchFamily="2" charset="-78"/>
            </a:endParaRPr>
          </a:p>
        </p:txBody>
      </p:sp>
      <p:sp>
        <p:nvSpPr>
          <p:cNvPr id="9" name="TextBox 8">
            <a:extLst>
              <a:ext uri="{FF2B5EF4-FFF2-40B4-BE49-F238E27FC236}">
                <a16:creationId xmlns="" xmlns:a16="http://schemas.microsoft.com/office/drawing/2014/main"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41880653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Effect transition="in" filter="fade">
                                      <p:cBhvr>
                                        <p:cTn id="23" dur="1000"/>
                                        <p:tgtEl>
                                          <p:spTgt spid="6">
                                            <p:txEl>
                                              <p:pRg st="1" end="1"/>
                                            </p:txEl>
                                          </p:spTgt>
                                        </p:tgtEl>
                                      </p:cBhvr>
                                    </p:animEffect>
                                    <p:anim calcmode="lin" valueType="num">
                                      <p:cBhvr>
                                        <p:cTn id="24"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11495" y="893010"/>
            <a:ext cx="9145827" cy="567847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smtClean="0">
                <a:solidFill>
                  <a:srgbClr val="0070C0"/>
                </a:solidFill>
                <a:cs typeface="B Nazanin" panose="00000400000000000000" pitchFamily="2" charset="-78"/>
              </a:rPr>
              <a:t>مولفه چهارم</a:t>
            </a:r>
            <a:r>
              <a:rPr lang="fa-IR" sz="2200" b="1" dirty="0">
                <a:solidFill>
                  <a:srgbClr val="0070C0"/>
                </a:solidFill>
                <a:cs typeface="B Nazanin" panose="00000400000000000000" pitchFamily="2" charset="-78"/>
              </a:rPr>
              <a:t>: نفی ترس و مرعوبیت در برابر </a:t>
            </a:r>
            <a:r>
              <a:rPr lang="fa-IR" sz="2200" b="1" dirty="0" smtClean="0">
                <a:solidFill>
                  <a:srgbClr val="0070C0"/>
                </a:solidFill>
                <a:cs typeface="B Nazanin" panose="00000400000000000000" pitchFamily="2" charset="-78"/>
              </a:rPr>
              <a:t>دشمن</a:t>
            </a:r>
          </a:p>
          <a:p>
            <a:pPr algn="justLow" rtl="1">
              <a:lnSpc>
                <a:spcPct val="150000"/>
              </a:lnSpc>
            </a:pPr>
            <a:r>
              <a:rPr lang="fa-IR" sz="2200" b="1" dirty="0">
                <a:solidFill>
                  <a:prstClr val="black"/>
                </a:solidFill>
                <a:cs typeface="B Nazanin" panose="00000400000000000000" pitchFamily="2" charset="-78"/>
              </a:rPr>
              <a:t>قرآن به‌صراحت، مؤمنان را از ترس دشمن نهی می‌کند و منشأ ترس را ضعف ایمان یا فریب القائات شیطانی معرفی می‌کند. مؤمنان باید در برابر دشمن، صلابت و قدرت داشته باشند و به جای ترسیدن از آنان، تنها از خداوند بترسند.</a:t>
            </a:r>
            <a:endParaRPr lang="fa-IR" sz="12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a:t>
            </a:r>
            <a:r>
              <a:rPr lang="fa-IR" sz="2200" b="1" dirty="0">
                <a:solidFill>
                  <a:srgbClr val="ED7D31">
                    <a:lumMod val="75000"/>
                  </a:srgbClr>
                </a:solidFill>
                <a:cs typeface="B Nazanin" panose="00000400000000000000" pitchFamily="2" charset="-78"/>
              </a:rPr>
              <a:t>و شواهد قرآنی</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فَلَا تَخَافُوهُمْ وَخَافُونِ إِن كُنتُم مُّؤْمِنِينَ (آل‌عمران:۱۷۵)؛ </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الَّذِينَ قَالَ لَهُمُ النَّاسُ إِنَّ النَّاسَ قَدْ جَمَعُوا لَكُمْ… فَزَادَهُمْ إِيمَانًا (آل‌عمران:۱۷۳)؛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إِنَّ </a:t>
            </a:r>
            <a:r>
              <a:rPr lang="fa-IR" sz="2200" b="1" dirty="0">
                <a:solidFill>
                  <a:prstClr val="black"/>
                </a:solidFill>
                <a:cs typeface="B Nazanin" panose="00000400000000000000" pitchFamily="2" charset="-78"/>
              </a:rPr>
              <a:t>اللَّهَ یحِبُّ الَّذِینَ یقاتِلُونَ فِی سَبِیلِهِ صَفًّا کأَنَّهُمْ بُنْیانٌ مَرْصُوصٌ(صف: 4)؛ </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مُحَمَّدٌ رَسُولُ اللَّهِ وَ الَّذِینَ مَعَهُ أَشِدَّاءُ عَلَی الْکفَّارِ رُحَماءُ بَینَهُمْ (فتح:29</a:t>
            </a:r>
            <a:r>
              <a:rPr lang="fa-IR" sz="22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فَلَا </a:t>
            </a:r>
            <a:r>
              <a:rPr lang="fa-IR" sz="2200" b="1" dirty="0">
                <a:solidFill>
                  <a:prstClr val="black"/>
                </a:solidFill>
                <a:cs typeface="B Nazanin" panose="00000400000000000000" pitchFamily="2" charset="-78"/>
              </a:rPr>
              <a:t>تَخْشَوُا النَّاسَ وَاخْشَوْنِ وَلَا تَشْتَرُوا بِآيَاتِي ثَمَنًا </a:t>
            </a:r>
            <a:r>
              <a:rPr lang="fa-IR" sz="2200" b="1" dirty="0" smtClean="0">
                <a:solidFill>
                  <a:prstClr val="black"/>
                </a:solidFill>
                <a:cs typeface="B Nazanin" panose="00000400000000000000" pitchFamily="2" charset="-78"/>
              </a:rPr>
              <a:t>قَلِيلًا </a:t>
            </a:r>
            <a:r>
              <a:rPr lang="fa-IR" sz="2200" b="1" dirty="0">
                <a:solidFill>
                  <a:prstClr val="black"/>
                </a:solidFill>
                <a:cs typeface="B Nazanin" panose="00000400000000000000" pitchFamily="2" charset="-78"/>
              </a:rPr>
              <a:t>(مائده: ۴۴)؛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الَّذِينَ </a:t>
            </a:r>
            <a:r>
              <a:rPr lang="fa-IR" sz="2200" b="1" dirty="0">
                <a:solidFill>
                  <a:prstClr val="black"/>
                </a:solidFill>
                <a:cs typeface="B Nazanin" panose="00000400000000000000" pitchFamily="2" charset="-78"/>
              </a:rPr>
              <a:t>يُبَلِّغُونَ رِسَالَاتِ اللَّهِ وَيَخْشَوْنَهُ وَلَا يَخْشَوْنَ أَحَدًا إِلَّا </a:t>
            </a:r>
            <a:r>
              <a:rPr lang="fa-IR" sz="2200" b="1" dirty="0" smtClean="0">
                <a:solidFill>
                  <a:prstClr val="black"/>
                </a:solidFill>
                <a:cs typeface="B Nazanin" panose="00000400000000000000" pitchFamily="2" charset="-78"/>
              </a:rPr>
              <a:t>اللَّهَ وَكَفَىٰ </a:t>
            </a:r>
            <a:r>
              <a:rPr lang="fa-IR" sz="2200" b="1" dirty="0">
                <a:solidFill>
                  <a:prstClr val="black"/>
                </a:solidFill>
                <a:cs typeface="B Nazanin" panose="00000400000000000000" pitchFamily="2" charset="-78"/>
              </a:rPr>
              <a:t>بِاللَّهِ </a:t>
            </a:r>
            <a:r>
              <a:rPr lang="fa-IR" sz="2200" b="1" dirty="0" smtClean="0">
                <a:solidFill>
                  <a:prstClr val="black"/>
                </a:solidFill>
                <a:cs typeface="B Nazanin" panose="00000400000000000000" pitchFamily="2" charset="-78"/>
              </a:rPr>
              <a:t>حَسِيبًا(احزاب: 39)؛ </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29</a:t>
            </a:r>
            <a:endParaRPr lang="fa-IR" dirty="0">
              <a:solidFill>
                <a:prstClr val="black"/>
              </a:solidFill>
              <a:cs typeface="B Titr" panose="00000700000000000000" pitchFamily="2" charset="-78"/>
            </a:endParaRPr>
          </a:p>
        </p:txBody>
      </p:sp>
      <p:sp>
        <p:nvSpPr>
          <p:cNvPr id="9" name="TextBox 8">
            <a:extLst>
              <a:ext uri="{FF2B5EF4-FFF2-40B4-BE49-F238E27FC236}">
                <a16:creationId xmlns="" xmlns:a16="http://schemas.microsoft.com/office/drawing/2014/main"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6231904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
                                            <p:txEl>
                                              <p:pRg st="8" end="8"/>
                                            </p:txEl>
                                          </p:spTgt>
                                        </p:tgtEl>
                                        <p:attrNameLst>
                                          <p:attrName>style.visibility</p:attrName>
                                        </p:attrNameLst>
                                      </p:cBhvr>
                                      <p:to>
                                        <p:strVal val="visible"/>
                                      </p:to>
                                    </p:set>
                                    <p:animEffect transition="in" filter="fade">
                                      <p:cBhvr>
                                        <p:cTn id="65" dur="1000"/>
                                        <p:tgtEl>
                                          <p:spTgt spid="6">
                                            <p:txEl>
                                              <p:pRg st="8" end="8"/>
                                            </p:txEl>
                                          </p:spTgt>
                                        </p:tgtEl>
                                      </p:cBhvr>
                                    </p:animEffect>
                                    <p:anim calcmode="lin" valueType="num">
                                      <p:cBhvr>
                                        <p:cTn id="66"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B3C45D82-CDF5-9123-215C-349F0B487BE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999" t="-7" b="-7"/>
          <a:stretch/>
        </p:blipFill>
        <p:spPr>
          <a:xfrm>
            <a:off x="0" y="0"/>
            <a:ext cx="12192000" cy="6858000"/>
          </a:xfrm>
          <a:prstGeom prst="rect">
            <a:avLst/>
          </a:prstGeom>
        </p:spPr>
      </p:pic>
      <p:pic>
        <p:nvPicPr>
          <p:cNvPr id="3" name="Picture 2">
            <a:extLst>
              <a:ext uri="{FF2B5EF4-FFF2-40B4-BE49-F238E27FC236}">
                <a16:creationId xmlns:a16="http://schemas.microsoft.com/office/drawing/2014/main" xmlns="" id="{F722D0C6-1BE4-AABE-412F-B6ADEF65005D}"/>
              </a:ext>
            </a:extLst>
          </p:cNvPr>
          <p:cNvPicPr>
            <a:picLocks noChangeAspect="1"/>
          </p:cNvPicPr>
          <p:nvPr/>
        </p:nvPicPr>
        <p:blipFill>
          <a:blip r:embed="rId3">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2405268" y="985435"/>
            <a:ext cx="4620018" cy="3823700"/>
          </a:xfrm>
          <a:prstGeom prst="rect">
            <a:avLst/>
          </a:prstGeom>
        </p:spPr>
      </p:pic>
      <p:pic>
        <p:nvPicPr>
          <p:cNvPr id="9" name="Picture 8">
            <a:extLst>
              <a:ext uri="{FF2B5EF4-FFF2-40B4-BE49-F238E27FC236}">
                <a16:creationId xmlns:a16="http://schemas.microsoft.com/office/drawing/2014/main" xmlns="" id="{0FE4655C-EDE1-7DC0-CF01-E3E7CB3B1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36964" y="4888005"/>
            <a:ext cx="3956626" cy="882933"/>
          </a:xfrm>
          <a:prstGeom prst="rect">
            <a:avLst/>
          </a:prstGeom>
        </p:spPr>
      </p:pic>
      <p:sp>
        <p:nvSpPr>
          <p:cNvPr id="6"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475265" y="196246"/>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a:solidFill>
                  <a:schemeClr val="tx1"/>
                </a:solidFill>
                <a:cs typeface="B Titr" panose="00000700000000000000" pitchFamily="2" charset="-78"/>
              </a:rPr>
              <a:t>2</a:t>
            </a:r>
          </a:p>
        </p:txBody>
      </p:sp>
    </p:spTree>
    <p:extLst>
      <p:ext uri="{BB962C8B-B14F-4D97-AF65-F5344CB8AC3E}">
        <p14:creationId xmlns:p14="http://schemas.microsoft.com/office/powerpoint/2010/main" val="229941814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32012" y="1022334"/>
            <a:ext cx="9112077" cy="483209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smtClean="0">
                <a:solidFill>
                  <a:srgbClr val="0070C0"/>
                </a:solidFill>
                <a:cs typeface="B Nazanin" panose="00000400000000000000" pitchFamily="2" charset="-78"/>
              </a:rPr>
              <a:t>مولفه پنجم: ایمان فزاینده در دل بحران</a:t>
            </a:r>
            <a:endParaRPr lang="fa-IR" sz="2200" b="1" dirty="0">
              <a:solidFill>
                <a:srgbClr val="0070C0"/>
              </a:solidFill>
              <a:cs typeface="B Nazanin" panose="00000400000000000000" pitchFamily="2" charset="-78"/>
            </a:endParaRPr>
          </a:p>
          <a:p>
            <a:pPr algn="justLow" rtl="1">
              <a:lnSpc>
                <a:spcPct val="150000"/>
              </a:lnSpc>
            </a:pPr>
            <a:r>
              <a:rPr lang="fa-IR" sz="2200" b="1" dirty="0">
                <a:solidFill>
                  <a:prstClr val="black"/>
                </a:solidFill>
                <a:cs typeface="B Nazanin" panose="00000400000000000000" pitchFamily="2" charset="-78"/>
              </a:rPr>
              <a:t>ایمان حقیقی، در شرایط آرام سنجیده نمی‌شود؛ بلکه در دل تهدید، فشار و محاصره رشد می‌کند</a:t>
            </a:r>
            <a:r>
              <a:rPr lang="fa-IR" sz="22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a:t>
            </a:r>
            <a:r>
              <a:rPr lang="fa-IR" sz="2200" b="1" dirty="0">
                <a:solidFill>
                  <a:srgbClr val="ED7D31">
                    <a:lumMod val="75000"/>
                  </a:srgbClr>
                </a:solidFill>
                <a:cs typeface="B Nazanin" panose="00000400000000000000" pitchFamily="2" charset="-78"/>
              </a:rPr>
              <a:t>و شواهد قرآنی</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فَزَادَهُمْ </a:t>
            </a:r>
            <a:r>
              <a:rPr lang="fa-IR" sz="2200" b="1" dirty="0">
                <a:solidFill>
                  <a:prstClr val="black"/>
                </a:solidFill>
                <a:cs typeface="B Nazanin" panose="00000400000000000000" pitchFamily="2" charset="-78"/>
              </a:rPr>
              <a:t>إِيمَانًا وَقَالُوا حَسْبُنَا اللَّهُ وَنِعْمَ الْوَكِيلُ (آل‌عمران: ۱۷۳)؛ اما این سخن، بر ایمان‌شان افزود؛ و گفتند: «خدا ما را کافی است؛ و او بهترین حامی ماست.</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هُوَ </a:t>
            </a:r>
            <a:r>
              <a:rPr lang="fa-IR" sz="2200" b="1" dirty="0">
                <a:solidFill>
                  <a:prstClr val="black"/>
                </a:solidFill>
                <a:cs typeface="B Nazanin" panose="00000400000000000000" pitchFamily="2" charset="-78"/>
              </a:rPr>
              <a:t>الَّذِي أَنْزَلَ السَّكِينَةَ فِي قُلُوبِ الْمُؤْمِنِينَ لِيَزْدَادُوا إِيمَانًا مَعَ إِيمَانِهِمْ (فتح:۴)؛ او کسی است که آرامش را در دل‌های مؤمنان نازل کرد تا ایمانی بر ایمانشان بیفزایند.</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30</a:t>
            </a:r>
            <a:endParaRPr lang="fa-IR" dirty="0">
              <a:solidFill>
                <a:prstClr val="black"/>
              </a:solidFill>
              <a:cs typeface="B Titr" panose="00000700000000000000" pitchFamily="2" charset="-78"/>
            </a:endParaRPr>
          </a:p>
        </p:txBody>
      </p:sp>
      <p:sp>
        <p:nvSpPr>
          <p:cNvPr id="9" name="TextBox 8">
            <a:extLst>
              <a:ext uri="{FF2B5EF4-FFF2-40B4-BE49-F238E27FC236}">
                <a16:creationId xmlns="" xmlns:a16="http://schemas.microsoft.com/office/drawing/2014/main"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1617282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350641"/>
            <a:ext cx="9112077" cy="398570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نتیجه </a:t>
            </a:r>
            <a:r>
              <a:rPr lang="fa-IR" sz="2200" dirty="0">
                <a:solidFill>
                  <a:srgbClr val="C00000"/>
                </a:solidFill>
                <a:cs typeface="B Titr" panose="00000700000000000000" pitchFamily="2" charset="-78"/>
              </a:rPr>
              <a:t>راهبردی نهایی</a:t>
            </a:r>
          </a:p>
          <a:p>
            <a:pPr algn="justLow" rtl="1">
              <a:lnSpc>
                <a:spcPct val="200000"/>
              </a:lnSpc>
            </a:pPr>
            <a:r>
              <a:rPr lang="fa-IR" sz="2200" b="1" dirty="0">
                <a:solidFill>
                  <a:prstClr val="black"/>
                </a:solidFill>
                <a:cs typeface="B Nazanin" panose="00000400000000000000" pitchFamily="2" charset="-78"/>
              </a:rPr>
              <a:t>در منطق قرآنی، پیروزی نهایی از دل ایمان ثابت‌قلب و عملیاتی شده بیرون می‌آید. نتیجه راهبردی این محور آن است که با تبدیل ایمان از یک باور ذهنی به یک منبع قدرت روانی و عملی، و با ایمن‌سازی دل‌ها در برابر ترس و تردید، می‌توان جبهه درونی را آن‌چنان تقویت کرد که هیچ شکست بیرونی نتواند به فروپاشی روانی و معنوی منجر شود. این ثباتِ برخاسته از یقین، زیربنای همه‌ی اشکال مقاومت، جهاد و پیروزی در میدان‌های سخت و نرم است</a:t>
            </a:r>
            <a:r>
              <a:rPr lang="fa-IR" sz="2200"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31</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8478862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73244" y="1339402"/>
            <a:ext cx="7984121" cy="470898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چگونگی </a:t>
            </a:r>
            <a:r>
              <a:rPr lang="fa-IR" sz="2400" dirty="0">
                <a:solidFill>
                  <a:srgbClr val="C00000"/>
                </a:solidFill>
                <a:cs typeface="B Titr" panose="00000700000000000000" pitchFamily="2" charset="-78"/>
              </a:rPr>
              <a:t>تحقق ایمان نصرت‌ساز و </a:t>
            </a:r>
            <a:r>
              <a:rPr lang="fa-IR" sz="2400" dirty="0" smtClean="0">
                <a:solidFill>
                  <a:srgbClr val="C00000"/>
                </a:solidFill>
                <a:cs typeface="B Titr" panose="00000700000000000000" pitchFamily="2" charset="-78"/>
              </a:rPr>
              <a:t>یقین‌آفرین</a:t>
            </a:r>
          </a:p>
          <a:p>
            <a:pPr algn="justLow" rtl="1">
              <a:lnSpc>
                <a:spcPct val="150000"/>
              </a:lnSpc>
            </a:pPr>
            <a:r>
              <a:rPr lang="fa-IR" sz="2400" b="1" dirty="0">
                <a:cs typeface="B Nazanin" panose="00000400000000000000" pitchFamily="2" charset="-78"/>
              </a:rPr>
              <a:t>قرآن، ایمان را امری «ساختنی» و «افزاینده» می‌داند، نه صرفاً حالتی ثابت.(مراحل تحقق):</a:t>
            </a:r>
          </a:p>
          <a:p>
            <a:pPr marL="342900" indent="-342900" algn="justLow" rtl="1">
              <a:lnSpc>
                <a:spcPct val="200000"/>
              </a:lnSpc>
              <a:buFont typeface="Wingdings" panose="05000000000000000000" pitchFamily="2" charset="2"/>
              <a:buChar char="§"/>
            </a:pPr>
            <a:r>
              <a:rPr lang="fa-IR" sz="2400" b="1" dirty="0" smtClean="0">
                <a:cs typeface="B Nazanin" panose="00000400000000000000" pitchFamily="2" charset="-78"/>
              </a:rPr>
              <a:t>انتقال </a:t>
            </a:r>
            <a:r>
              <a:rPr lang="fa-IR" sz="2400" b="1" dirty="0">
                <a:cs typeface="B Nazanin" panose="00000400000000000000" pitchFamily="2" charset="-78"/>
              </a:rPr>
              <a:t>ایمان از سطح ذهن به میدان عمل</a:t>
            </a:r>
          </a:p>
          <a:p>
            <a:pPr marL="342900" indent="-342900" algn="justLow" rtl="1">
              <a:lnSpc>
                <a:spcPct val="200000"/>
              </a:lnSpc>
              <a:buFont typeface="Wingdings" panose="05000000000000000000" pitchFamily="2" charset="2"/>
              <a:buChar char="§"/>
            </a:pPr>
            <a:r>
              <a:rPr lang="fa-IR" sz="2400" b="1" dirty="0">
                <a:cs typeface="B Nazanin" panose="00000400000000000000" pitchFamily="2" charset="-78"/>
              </a:rPr>
              <a:t>پیوند ایمان با سنت‌های الهی نه تحلیل‌های صرفاً مادی</a:t>
            </a:r>
          </a:p>
          <a:p>
            <a:pPr marL="342900" indent="-342900" algn="justLow" rtl="1">
              <a:lnSpc>
                <a:spcPct val="200000"/>
              </a:lnSpc>
              <a:buFont typeface="Wingdings" panose="05000000000000000000" pitchFamily="2" charset="2"/>
              <a:buChar char="§"/>
            </a:pPr>
            <a:r>
              <a:rPr lang="fa-IR" sz="2400" b="1" dirty="0">
                <a:cs typeface="B Nazanin" panose="00000400000000000000" pitchFamily="2" charset="-78"/>
              </a:rPr>
              <a:t>ایمن‌سازی شناختی در برابر تردید، شایعه و جنگ روانی</a:t>
            </a:r>
          </a:p>
          <a:p>
            <a:pPr marL="342900" indent="-342900" algn="justLow" rtl="1">
              <a:lnSpc>
                <a:spcPct val="200000"/>
              </a:lnSpc>
              <a:buFont typeface="Wingdings" panose="05000000000000000000" pitchFamily="2" charset="2"/>
              <a:buChar char="§"/>
            </a:pPr>
            <a:r>
              <a:rPr lang="fa-IR" sz="2400" b="1" dirty="0">
                <a:cs typeface="B Nazanin" panose="00000400000000000000" pitchFamily="2" charset="-78"/>
              </a:rPr>
              <a:t>تبدیل بحران به «کارگاه افزایش ایمان»؛</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32</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2716077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 calcmode="lin" valueType="num">
                                      <p:cBhvr>
                                        <p:cTn id="37"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38"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39"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40" dur="1000"/>
                                        <p:tgtEl>
                                          <p:spTgt spid="6">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6">
                                            <p:txEl>
                                              <p:pRg st="2" end="2"/>
                                            </p:txEl>
                                          </p:spTgt>
                                        </p:tgtEl>
                                        <p:attrNameLst>
                                          <p:attrName>style.visibility</p:attrName>
                                        </p:attrNameLst>
                                      </p:cBhvr>
                                      <p:to>
                                        <p:strVal val="visible"/>
                                      </p:to>
                                    </p:set>
                                    <p:anim calcmode="lin" valueType="num">
                                      <p:cBhvr>
                                        <p:cTn id="45"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46"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47"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48" dur="1000"/>
                                        <p:tgtEl>
                                          <p:spTgt spid="6">
                                            <p:txEl>
                                              <p:pRg st="2" end="2"/>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nodeType="clickEffect">
                                  <p:stCondLst>
                                    <p:cond delay="0"/>
                                  </p:stCondLst>
                                  <p:childTnLst>
                                    <p:set>
                                      <p:cBhvr>
                                        <p:cTn id="52" dur="1" fill="hold">
                                          <p:stCondLst>
                                            <p:cond delay="0"/>
                                          </p:stCondLst>
                                        </p:cTn>
                                        <p:tgtEl>
                                          <p:spTgt spid="6">
                                            <p:txEl>
                                              <p:pRg st="3" end="3"/>
                                            </p:txEl>
                                          </p:spTgt>
                                        </p:tgtEl>
                                        <p:attrNameLst>
                                          <p:attrName>style.visibility</p:attrName>
                                        </p:attrNameLst>
                                      </p:cBhvr>
                                      <p:to>
                                        <p:strVal val="visible"/>
                                      </p:to>
                                    </p:set>
                                    <p:anim calcmode="lin" valueType="num">
                                      <p:cBhvr>
                                        <p:cTn id="53"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54"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55"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56" dur="1000"/>
                                        <p:tgtEl>
                                          <p:spTgt spid="6">
                                            <p:txEl>
                                              <p:pRg st="3" end="3"/>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31" presetClass="entr" presetSubtype="0" fill="hold" nodeType="clickEffect">
                                  <p:stCondLst>
                                    <p:cond delay="0"/>
                                  </p:stCondLst>
                                  <p:childTnLst>
                                    <p:set>
                                      <p:cBhvr>
                                        <p:cTn id="60" dur="1" fill="hold">
                                          <p:stCondLst>
                                            <p:cond delay="0"/>
                                          </p:stCondLst>
                                        </p:cTn>
                                        <p:tgtEl>
                                          <p:spTgt spid="6">
                                            <p:txEl>
                                              <p:pRg st="4" end="4"/>
                                            </p:txEl>
                                          </p:spTgt>
                                        </p:tgtEl>
                                        <p:attrNameLst>
                                          <p:attrName>style.visibility</p:attrName>
                                        </p:attrNameLst>
                                      </p:cBhvr>
                                      <p:to>
                                        <p:strVal val="visible"/>
                                      </p:to>
                                    </p:set>
                                    <p:anim calcmode="lin" valueType="num">
                                      <p:cBhvr>
                                        <p:cTn id="61"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62"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63"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64" dur="1000"/>
                                        <p:tgtEl>
                                          <p:spTgt spid="6">
                                            <p:txEl>
                                              <p:pRg st="4" end="4"/>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31" presetClass="entr" presetSubtype="0" fill="hold" nodeType="clickEffect">
                                  <p:stCondLst>
                                    <p:cond delay="0"/>
                                  </p:stCondLst>
                                  <p:childTnLst>
                                    <p:set>
                                      <p:cBhvr>
                                        <p:cTn id="68" dur="1" fill="hold">
                                          <p:stCondLst>
                                            <p:cond delay="0"/>
                                          </p:stCondLst>
                                        </p:cTn>
                                        <p:tgtEl>
                                          <p:spTgt spid="6">
                                            <p:txEl>
                                              <p:pRg st="5" end="5"/>
                                            </p:txEl>
                                          </p:spTgt>
                                        </p:tgtEl>
                                        <p:attrNameLst>
                                          <p:attrName>style.visibility</p:attrName>
                                        </p:attrNameLst>
                                      </p:cBhvr>
                                      <p:to>
                                        <p:strVal val="visible"/>
                                      </p:to>
                                    </p:set>
                                    <p:anim calcmode="lin" valueType="num">
                                      <p:cBhvr>
                                        <p:cTn id="69"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70"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71"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72" dur="10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95"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37292" y="840220"/>
            <a:ext cx="8883343" cy="5586145"/>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نقش راهبردی </a:t>
            </a:r>
            <a:r>
              <a:rPr lang="fa-IR" dirty="0">
                <a:solidFill>
                  <a:srgbClr val="C00000"/>
                </a:solidFill>
                <a:cs typeface="B Titr" panose="00000700000000000000" pitchFamily="2" charset="-78"/>
              </a:rPr>
              <a:t>پاسداران انقلاب اسلامی</a:t>
            </a:r>
          </a:p>
          <a:p>
            <a:pPr marL="285750" indent="-28575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راهبردی: پاسدار، «مجسمۀ زندۀ ایمانِ توکل‌محور و ضامن امنیت روانی جامعه در میدان </a:t>
            </a:r>
            <a:r>
              <a:rPr lang="fa-IR" sz="2000" b="1" dirty="0" smtClean="0">
                <a:solidFill>
                  <a:prstClr val="black"/>
                </a:solidFill>
                <a:cs typeface="B Nazanin" panose="00000400000000000000" pitchFamily="2" charset="-78"/>
              </a:rPr>
              <a:t>عمل </a:t>
            </a:r>
            <a:r>
              <a:rPr lang="fa-IR" sz="2000" b="1" dirty="0">
                <a:solidFill>
                  <a:prstClr val="black"/>
                </a:solidFill>
                <a:cs typeface="B Nazanin" panose="00000400000000000000" pitchFamily="2" charset="-78"/>
              </a:rPr>
              <a:t>است</a:t>
            </a:r>
            <a:r>
              <a:rPr lang="fa-IR" sz="2000" b="1" dirty="0" smtClean="0">
                <a:solidFill>
                  <a:prstClr val="black"/>
                </a:solidFill>
                <a:cs typeface="B Nazanin" panose="00000400000000000000" pitchFamily="2" charset="-78"/>
              </a:rPr>
              <a:t>.</a:t>
            </a:r>
          </a:p>
          <a:p>
            <a:pPr marL="285750" indent="-285750" algn="justLow" rtl="1">
              <a:lnSpc>
                <a:spcPct val="150000"/>
              </a:lnSpc>
              <a:buFont typeface="Wingdings" panose="05000000000000000000" pitchFamily="2" charset="2"/>
              <a:buChar char="q"/>
            </a:pPr>
            <a:r>
              <a:rPr lang="fa-IR" dirty="0">
                <a:solidFill>
                  <a:srgbClr val="C00000"/>
                </a:solidFill>
                <a:cs typeface="B Titr" panose="00000700000000000000" pitchFamily="2" charset="-78"/>
              </a:rPr>
              <a:t>نقش راهبردی </a:t>
            </a:r>
            <a:r>
              <a:rPr lang="fa-IR" dirty="0">
                <a:solidFill>
                  <a:srgbClr val="C00000"/>
                </a:solidFill>
                <a:cs typeface="B Titr" panose="00000700000000000000" pitchFamily="2" charset="-78"/>
              </a:rPr>
              <a:t>بسیجیان</a:t>
            </a:r>
          </a:p>
          <a:p>
            <a:pPr marL="285750" indent="-28575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بسیجی </a:t>
            </a:r>
            <a:r>
              <a:rPr lang="fa-IR" sz="2000" b="1" dirty="0">
                <a:solidFill>
                  <a:prstClr val="black"/>
                </a:solidFill>
                <a:cs typeface="B Nazanin" panose="00000400000000000000" pitchFamily="2" charset="-78"/>
              </a:rPr>
              <a:t>بستر زنده و گسترده‌ساز ایمانِ مقاوم و نصرت‌آفرین در متن زندگی روزمره مردم است</a:t>
            </a:r>
            <a:r>
              <a:rPr lang="fa-IR" sz="2000" b="1" dirty="0" smtClean="0">
                <a:solidFill>
                  <a:prstClr val="black"/>
                </a:solidFill>
                <a:cs typeface="B Nazanin" panose="00000400000000000000" pitchFamily="2" charset="-78"/>
              </a:rPr>
              <a:t>.</a:t>
            </a:r>
          </a:p>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نقش راهبردی فرماندهان </a:t>
            </a:r>
            <a:r>
              <a:rPr lang="fa-IR" dirty="0">
                <a:solidFill>
                  <a:srgbClr val="C00000"/>
                </a:solidFill>
                <a:cs typeface="B Titr" panose="00000700000000000000" pitchFamily="2" charset="-78"/>
              </a:rPr>
              <a:t>و مدیران</a:t>
            </a:r>
          </a:p>
          <a:p>
            <a:pPr marL="285750" indent="-28575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فرماندهان </a:t>
            </a:r>
            <a:r>
              <a:rPr lang="fa-IR" sz="2000" b="1" dirty="0">
                <a:solidFill>
                  <a:prstClr val="black"/>
                </a:solidFill>
                <a:cs typeface="B Nazanin" panose="00000400000000000000" pitchFamily="2" charset="-78"/>
              </a:rPr>
              <a:t>و مدیران مهندسان تبدیل ایمان به اراده سازمان‌یافته و تدبیر کنندگان میدان عمل» است</a:t>
            </a:r>
            <a:r>
              <a:rPr lang="fa-IR" sz="2000" b="1" dirty="0" smtClean="0">
                <a:solidFill>
                  <a:prstClr val="black"/>
                </a:solidFill>
                <a:cs typeface="B Nazanin" panose="00000400000000000000" pitchFamily="2" charset="-78"/>
              </a:rPr>
              <a:t>.</a:t>
            </a:r>
          </a:p>
          <a:p>
            <a:pPr marL="285750" indent="-285750" algn="justLow" rtl="1">
              <a:lnSpc>
                <a:spcPct val="150000"/>
              </a:lnSpc>
              <a:buFont typeface="Wingdings" panose="05000000000000000000" pitchFamily="2" charset="2"/>
              <a:buChar char="q"/>
            </a:pPr>
            <a:r>
              <a:rPr lang="fa-IR" dirty="0">
                <a:solidFill>
                  <a:srgbClr val="C00000"/>
                </a:solidFill>
                <a:cs typeface="B Titr" panose="00000700000000000000" pitchFamily="2" charset="-78"/>
              </a:rPr>
              <a:t>نقش </a:t>
            </a:r>
            <a:r>
              <a:rPr lang="fa-IR" dirty="0">
                <a:solidFill>
                  <a:srgbClr val="C00000"/>
                </a:solidFill>
                <a:cs typeface="B Titr" panose="00000700000000000000" pitchFamily="2" charset="-78"/>
              </a:rPr>
              <a:t>راهبردی روحانیون </a:t>
            </a:r>
            <a:r>
              <a:rPr lang="fa-IR" dirty="0">
                <a:solidFill>
                  <a:srgbClr val="C00000"/>
                </a:solidFill>
                <a:cs typeface="B Titr" panose="00000700000000000000" pitchFamily="2" charset="-78"/>
              </a:rPr>
              <a:t>و مربیان</a:t>
            </a:r>
          </a:p>
          <a:p>
            <a:pPr marL="285750" indent="-28575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روحانی </a:t>
            </a:r>
            <a:r>
              <a:rPr lang="fa-IR" sz="2000" b="1" dirty="0">
                <a:solidFill>
                  <a:prstClr val="black"/>
                </a:solidFill>
                <a:cs typeface="B Nazanin" panose="00000400000000000000" pitchFamily="2" charset="-78"/>
              </a:rPr>
              <a:t>معمار گفتمان ایمانِ حرکت‌آفرین و مهندس معنویت جهادی در جامعه است.</a:t>
            </a:r>
          </a:p>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نقش </a:t>
            </a:r>
            <a:r>
              <a:rPr lang="fa-IR" dirty="0">
                <a:solidFill>
                  <a:srgbClr val="C00000"/>
                </a:solidFill>
                <a:cs typeface="B Titr" panose="00000700000000000000" pitchFamily="2" charset="-78"/>
              </a:rPr>
              <a:t>راهبردی آحاد </a:t>
            </a:r>
            <a:r>
              <a:rPr lang="fa-IR" dirty="0">
                <a:solidFill>
                  <a:srgbClr val="C00000"/>
                </a:solidFill>
                <a:cs typeface="B Titr" panose="00000700000000000000" pitchFamily="2" charset="-78"/>
              </a:rPr>
              <a:t>مردم جامعه اسلامی</a:t>
            </a:r>
          </a:p>
          <a:p>
            <a:pPr marL="285750" indent="-28575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مردم</a:t>
            </a:r>
            <a:r>
              <a:rPr lang="fa-IR" sz="2000" b="1" dirty="0">
                <a:solidFill>
                  <a:prstClr val="black"/>
                </a:solidFill>
                <a:cs typeface="B Nazanin" panose="00000400000000000000" pitchFamily="2" charset="-78"/>
              </a:rPr>
              <a:t>، خاک حاصلخیز و هوای پاک برای رشد ایمان و پشتیبان همگانی این گفتمان هستند</a:t>
            </a:r>
            <a:r>
              <a:rPr lang="fa-IR" sz="2000" b="1" dirty="0" smtClean="0">
                <a:solidFill>
                  <a:prstClr val="black"/>
                </a:solidFill>
                <a:cs typeface="B Nazanin" panose="00000400000000000000" pitchFamily="2" charset="-78"/>
              </a:rPr>
              <a:t>.</a:t>
            </a:r>
            <a:endParaRPr lang="fa-IR" sz="26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33</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34516141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1000"/>
                                        <p:tgtEl>
                                          <p:spTgt spid="6">
                                            <p:txEl>
                                              <p:pRg st="1" end="1"/>
                                            </p:txEl>
                                          </p:spTgt>
                                        </p:tgtEl>
                                      </p:cBhvr>
                                    </p:animEffect>
                                    <p:anim calcmode="lin" valueType="num">
                                      <p:cBhvr>
                                        <p:cTn id="3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2" end="2"/>
                                            </p:txEl>
                                          </p:spTgt>
                                        </p:tgtEl>
                                        <p:attrNameLst>
                                          <p:attrName>style.visibility</p:attrName>
                                        </p:attrNameLst>
                                      </p:cBhvr>
                                      <p:to>
                                        <p:strVal val="visible"/>
                                      </p:to>
                                    </p:set>
                                    <p:animEffect transition="in" filter="fade">
                                      <p:cBhvr>
                                        <p:cTn id="44" dur="1000"/>
                                        <p:tgtEl>
                                          <p:spTgt spid="6">
                                            <p:txEl>
                                              <p:pRg st="2" end="2"/>
                                            </p:txEl>
                                          </p:spTgt>
                                        </p:tgtEl>
                                      </p:cBhvr>
                                    </p:animEffect>
                                    <p:anim calcmode="lin" valueType="num">
                                      <p:cBhvr>
                                        <p:cTn id="4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3" end="3"/>
                                            </p:txEl>
                                          </p:spTgt>
                                        </p:tgtEl>
                                        <p:attrNameLst>
                                          <p:attrName>style.visibility</p:attrName>
                                        </p:attrNameLst>
                                      </p:cBhvr>
                                      <p:to>
                                        <p:strVal val="visible"/>
                                      </p:to>
                                    </p:set>
                                    <p:animEffect transition="in" filter="fade">
                                      <p:cBhvr>
                                        <p:cTn id="51" dur="1000"/>
                                        <p:tgtEl>
                                          <p:spTgt spid="6">
                                            <p:txEl>
                                              <p:pRg st="3" end="3"/>
                                            </p:txEl>
                                          </p:spTgt>
                                        </p:tgtEl>
                                      </p:cBhvr>
                                    </p:animEffect>
                                    <p:anim calcmode="lin" valueType="num">
                                      <p:cBhvr>
                                        <p:cTn id="52"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4" end="4"/>
                                            </p:txEl>
                                          </p:spTgt>
                                        </p:tgtEl>
                                        <p:attrNameLst>
                                          <p:attrName>style.visibility</p:attrName>
                                        </p:attrNameLst>
                                      </p:cBhvr>
                                      <p:to>
                                        <p:strVal val="visible"/>
                                      </p:to>
                                    </p:set>
                                    <p:animEffect transition="in" filter="fade">
                                      <p:cBhvr>
                                        <p:cTn id="58" dur="1000"/>
                                        <p:tgtEl>
                                          <p:spTgt spid="6">
                                            <p:txEl>
                                              <p:pRg st="4" end="4"/>
                                            </p:txEl>
                                          </p:spTgt>
                                        </p:tgtEl>
                                      </p:cBhvr>
                                    </p:animEffect>
                                    <p:anim calcmode="lin" valueType="num">
                                      <p:cBhvr>
                                        <p:cTn id="5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
                                            <p:txEl>
                                              <p:pRg st="5" end="5"/>
                                            </p:txEl>
                                          </p:spTgt>
                                        </p:tgtEl>
                                        <p:attrNameLst>
                                          <p:attrName>style.visibility</p:attrName>
                                        </p:attrNameLst>
                                      </p:cBhvr>
                                      <p:to>
                                        <p:strVal val="visible"/>
                                      </p:to>
                                    </p:set>
                                    <p:animEffect transition="in" filter="fade">
                                      <p:cBhvr>
                                        <p:cTn id="65" dur="1000"/>
                                        <p:tgtEl>
                                          <p:spTgt spid="6">
                                            <p:txEl>
                                              <p:pRg st="5" end="5"/>
                                            </p:txEl>
                                          </p:spTgt>
                                        </p:tgtEl>
                                      </p:cBhvr>
                                    </p:animEffect>
                                    <p:anim calcmode="lin" valueType="num">
                                      <p:cBhvr>
                                        <p:cTn id="6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nodeType="clickEffect">
                                  <p:stCondLst>
                                    <p:cond delay="0"/>
                                  </p:stCondLst>
                                  <p:childTnLst>
                                    <p:set>
                                      <p:cBhvr>
                                        <p:cTn id="71" dur="1" fill="hold">
                                          <p:stCondLst>
                                            <p:cond delay="0"/>
                                          </p:stCondLst>
                                        </p:cTn>
                                        <p:tgtEl>
                                          <p:spTgt spid="6">
                                            <p:txEl>
                                              <p:pRg st="6" end="6"/>
                                            </p:txEl>
                                          </p:spTgt>
                                        </p:tgtEl>
                                        <p:attrNameLst>
                                          <p:attrName>style.visibility</p:attrName>
                                        </p:attrNameLst>
                                      </p:cBhvr>
                                      <p:to>
                                        <p:strVal val="visible"/>
                                      </p:to>
                                    </p:set>
                                    <p:animEffect transition="in" filter="fade">
                                      <p:cBhvr>
                                        <p:cTn id="72" dur="1000"/>
                                        <p:tgtEl>
                                          <p:spTgt spid="6">
                                            <p:txEl>
                                              <p:pRg st="6" end="6"/>
                                            </p:txEl>
                                          </p:spTgt>
                                        </p:tgtEl>
                                      </p:cBhvr>
                                    </p:animEffect>
                                    <p:anim calcmode="lin" valueType="num">
                                      <p:cBhvr>
                                        <p:cTn id="7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7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nodeType="clickEffect">
                                  <p:stCondLst>
                                    <p:cond delay="0"/>
                                  </p:stCondLst>
                                  <p:childTnLst>
                                    <p:set>
                                      <p:cBhvr>
                                        <p:cTn id="78" dur="1" fill="hold">
                                          <p:stCondLst>
                                            <p:cond delay="0"/>
                                          </p:stCondLst>
                                        </p:cTn>
                                        <p:tgtEl>
                                          <p:spTgt spid="6">
                                            <p:txEl>
                                              <p:pRg st="7" end="7"/>
                                            </p:txEl>
                                          </p:spTgt>
                                        </p:tgtEl>
                                        <p:attrNameLst>
                                          <p:attrName>style.visibility</p:attrName>
                                        </p:attrNameLst>
                                      </p:cBhvr>
                                      <p:to>
                                        <p:strVal val="visible"/>
                                      </p:to>
                                    </p:set>
                                    <p:animEffect transition="in" filter="fade">
                                      <p:cBhvr>
                                        <p:cTn id="79" dur="1000"/>
                                        <p:tgtEl>
                                          <p:spTgt spid="6">
                                            <p:txEl>
                                              <p:pRg st="7" end="7"/>
                                            </p:txEl>
                                          </p:spTgt>
                                        </p:tgtEl>
                                      </p:cBhvr>
                                    </p:animEffect>
                                    <p:anim calcmode="lin" valueType="num">
                                      <p:cBhvr>
                                        <p:cTn id="8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8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nodeType="clickEffect">
                                  <p:stCondLst>
                                    <p:cond delay="0"/>
                                  </p:stCondLst>
                                  <p:childTnLst>
                                    <p:set>
                                      <p:cBhvr>
                                        <p:cTn id="85" dur="1" fill="hold">
                                          <p:stCondLst>
                                            <p:cond delay="0"/>
                                          </p:stCondLst>
                                        </p:cTn>
                                        <p:tgtEl>
                                          <p:spTgt spid="6">
                                            <p:txEl>
                                              <p:pRg st="8" end="8"/>
                                            </p:txEl>
                                          </p:spTgt>
                                        </p:tgtEl>
                                        <p:attrNameLst>
                                          <p:attrName>style.visibility</p:attrName>
                                        </p:attrNameLst>
                                      </p:cBhvr>
                                      <p:to>
                                        <p:strVal val="visible"/>
                                      </p:to>
                                    </p:set>
                                    <p:animEffect transition="in" filter="fade">
                                      <p:cBhvr>
                                        <p:cTn id="86" dur="1000"/>
                                        <p:tgtEl>
                                          <p:spTgt spid="6">
                                            <p:txEl>
                                              <p:pRg st="8" end="8"/>
                                            </p:txEl>
                                          </p:spTgt>
                                        </p:tgtEl>
                                      </p:cBhvr>
                                    </p:animEffect>
                                    <p:anim calcmode="lin" valueType="num">
                                      <p:cBhvr>
                                        <p:cTn id="8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8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nodeType="clickEffect">
                                  <p:stCondLst>
                                    <p:cond delay="0"/>
                                  </p:stCondLst>
                                  <p:childTnLst>
                                    <p:set>
                                      <p:cBhvr>
                                        <p:cTn id="92" dur="1" fill="hold">
                                          <p:stCondLst>
                                            <p:cond delay="0"/>
                                          </p:stCondLst>
                                        </p:cTn>
                                        <p:tgtEl>
                                          <p:spTgt spid="6">
                                            <p:txEl>
                                              <p:pRg st="9" end="9"/>
                                            </p:txEl>
                                          </p:spTgt>
                                        </p:tgtEl>
                                        <p:attrNameLst>
                                          <p:attrName>style.visibility</p:attrName>
                                        </p:attrNameLst>
                                      </p:cBhvr>
                                      <p:to>
                                        <p:strVal val="visible"/>
                                      </p:to>
                                    </p:set>
                                    <p:animEffect transition="in" filter="fade">
                                      <p:cBhvr>
                                        <p:cTn id="93" dur="1000"/>
                                        <p:tgtEl>
                                          <p:spTgt spid="6">
                                            <p:txEl>
                                              <p:pRg st="9" end="9"/>
                                            </p:txEl>
                                          </p:spTgt>
                                        </p:tgtEl>
                                      </p:cBhvr>
                                    </p:animEffect>
                                    <p:anim calcmode="lin" valueType="num">
                                      <p:cBhvr>
                                        <p:cTn id="94"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95"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163308"/>
            <a:ext cx="9232594" cy="484748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شبهات </a:t>
            </a:r>
            <a:r>
              <a:rPr lang="fa-IR" sz="2200" dirty="0" smtClean="0">
                <a:solidFill>
                  <a:srgbClr val="C00000"/>
                </a:solidFill>
                <a:cs typeface="B Titr" panose="00000700000000000000" pitchFamily="2" charset="-78"/>
              </a:rPr>
              <a:t>مطرح</a:t>
            </a:r>
            <a:endParaRPr lang="fa-IR" sz="2200" dirty="0">
              <a:solidFill>
                <a:srgbClr val="C00000"/>
              </a:solidFill>
              <a:cs typeface="B Titr" panose="00000700000000000000" pitchFamily="2" charset="-78"/>
            </a:endParaRPr>
          </a:p>
          <a:p>
            <a:pPr marL="342900" indent="-342900" algn="justLow" rtl="1">
              <a:lnSpc>
                <a:spcPct val="200000"/>
              </a:lnSpc>
              <a:buFont typeface="Wingdings" panose="05000000000000000000" pitchFamily="2" charset="2"/>
              <a:buChar char="§"/>
            </a:pPr>
            <a:r>
              <a:rPr lang="fa-IR" sz="2300" b="1" dirty="0" smtClean="0">
                <a:solidFill>
                  <a:prstClr val="black"/>
                </a:solidFill>
                <a:cs typeface="B Nazanin" panose="00000400000000000000" pitchFamily="2" charset="-78"/>
              </a:rPr>
              <a:t>ایمان</a:t>
            </a:r>
            <a:r>
              <a:rPr lang="fa-IR" sz="2300" b="1" dirty="0">
                <a:solidFill>
                  <a:prstClr val="black"/>
                </a:solidFill>
                <a:cs typeface="B Nazanin" panose="00000400000000000000" pitchFamily="2" charset="-78"/>
              </a:rPr>
              <a:t>، امر درونی و فردی است؛ چه نسبتی با پیروزی‌های میدانی و مدیریت بحران دارد</a:t>
            </a:r>
            <a:r>
              <a:rPr lang="fa-IR" sz="2300" b="1" dirty="0" smtClean="0">
                <a:solidFill>
                  <a:prstClr val="black"/>
                </a:solidFill>
                <a:cs typeface="B Nazanin" panose="00000400000000000000" pitchFamily="2" charset="-78"/>
              </a:rPr>
              <a:t>؟</a:t>
            </a:r>
          </a:p>
          <a:p>
            <a:pPr marL="342900" indent="-342900" algn="justLow" rtl="1">
              <a:lnSpc>
                <a:spcPct val="200000"/>
              </a:lnSpc>
              <a:buFont typeface="Wingdings" panose="05000000000000000000" pitchFamily="2" charset="2"/>
              <a:buChar char="§"/>
            </a:pPr>
            <a:r>
              <a:rPr lang="fa-IR" sz="2300" b="1" dirty="0">
                <a:solidFill>
                  <a:prstClr val="black"/>
                </a:solidFill>
                <a:cs typeface="B Nazanin" panose="00000400000000000000" pitchFamily="2" charset="-78"/>
              </a:rPr>
              <a:t>اگر ایمان کافی است، چرا مؤمنان شکست می‌خورند یا دچار فشار و عقب‌نشینی می‌شوند</a:t>
            </a:r>
            <a:r>
              <a:rPr lang="fa-IR" sz="2300" b="1" dirty="0" smtClean="0">
                <a:solidFill>
                  <a:prstClr val="black"/>
                </a:solidFill>
                <a:cs typeface="B Nazanin" panose="00000400000000000000" pitchFamily="2" charset="-78"/>
              </a:rPr>
              <a:t>؟</a:t>
            </a:r>
          </a:p>
          <a:p>
            <a:pPr marL="342900" indent="-342900" algn="justLow" rtl="1">
              <a:lnSpc>
                <a:spcPct val="200000"/>
              </a:lnSpc>
              <a:buFont typeface="Wingdings" panose="05000000000000000000" pitchFamily="2" charset="2"/>
              <a:buChar char="§"/>
            </a:pPr>
            <a:r>
              <a:rPr lang="fa-IR" sz="2300" b="1" dirty="0" smtClean="0">
                <a:solidFill>
                  <a:prstClr val="black"/>
                </a:solidFill>
                <a:cs typeface="B Nazanin" panose="00000400000000000000" pitchFamily="2" charset="-78"/>
              </a:rPr>
              <a:t>تردید</a:t>
            </a:r>
            <a:r>
              <a:rPr lang="fa-IR" sz="2300" b="1" dirty="0">
                <a:solidFill>
                  <a:prstClr val="black"/>
                </a:solidFill>
                <a:cs typeface="B Nazanin" panose="00000400000000000000" pitchFamily="2" charset="-78"/>
              </a:rPr>
              <a:t>، امری طبیعی است؛ چرا قرآن آن را خطرناک می‌داند</a:t>
            </a:r>
            <a:r>
              <a:rPr lang="fa-IR" sz="2300" b="1" dirty="0" smtClean="0">
                <a:solidFill>
                  <a:prstClr val="black"/>
                </a:solidFill>
                <a:cs typeface="B Nazanin" panose="00000400000000000000" pitchFamily="2" charset="-78"/>
              </a:rPr>
              <a:t>؟</a:t>
            </a:r>
          </a:p>
          <a:p>
            <a:pPr marL="342900" indent="-342900" algn="justLow" rtl="1">
              <a:lnSpc>
                <a:spcPct val="200000"/>
              </a:lnSpc>
              <a:buFont typeface="Wingdings" panose="05000000000000000000" pitchFamily="2" charset="2"/>
              <a:buChar char="§"/>
            </a:pPr>
            <a:r>
              <a:rPr lang="fa-IR" sz="2300" b="1" dirty="0" smtClean="0">
                <a:solidFill>
                  <a:prstClr val="black"/>
                </a:solidFill>
                <a:cs typeface="B Nazanin" panose="00000400000000000000" pitchFamily="2" charset="-78"/>
              </a:rPr>
              <a:t>آیا تأکید </a:t>
            </a:r>
            <a:r>
              <a:rPr lang="fa-IR" sz="2300" b="1" dirty="0">
                <a:solidFill>
                  <a:prstClr val="black"/>
                </a:solidFill>
                <a:cs typeface="B Nazanin" panose="00000400000000000000" pitchFamily="2" charset="-78"/>
              </a:rPr>
              <a:t>بر نترسیدن از دشمن، غیرواقع‌بینانه و احساسی </a:t>
            </a:r>
            <a:r>
              <a:rPr lang="fa-IR" sz="2300" b="1" dirty="0" smtClean="0">
                <a:solidFill>
                  <a:prstClr val="black"/>
                </a:solidFill>
                <a:cs typeface="B Nazanin" panose="00000400000000000000" pitchFamily="2" charset="-78"/>
              </a:rPr>
              <a:t>نیست؟</a:t>
            </a:r>
          </a:p>
          <a:p>
            <a:pPr marL="342900" indent="-342900" algn="justLow" rtl="1">
              <a:lnSpc>
                <a:spcPct val="200000"/>
              </a:lnSpc>
              <a:buFont typeface="Wingdings" panose="05000000000000000000" pitchFamily="2" charset="2"/>
              <a:buChar char="§"/>
            </a:pPr>
            <a:r>
              <a:rPr lang="fa-IR" sz="2300" b="1" dirty="0">
                <a:solidFill>
                  <a:prstClr val="black"/>
                </a:solidFill>
                <a:cs typeface="B Nazanin" panose="00000400000000000000" pitchFamily="2" charset="-78"/>
              </a:rPr>
              <a:t>این </a:t>
            </a:r>
            <a:r>
              <a:rPr lang="fa-IR" sz="2300" b="1" dirty="0" smtClean="0">
                <a:solidFill>
                  <a:prstClr val="black"/>
                </a:solidFill>
                <a:cs typeface="B Nazanin" panose="00000400000000000000" pitchFamily="2" charset="-78"/>
              </a:rPr>
              <a:t>ادعا که </a:t>
            </a:r>
            <a:r>
              <a:rPr lang="fa-IR" sz="2300" b="1" dirty="0">
                <a:solidFill>
                  <a:prstClr val="black"/>
                </a:solidFill>
                <a:cs typeface="B Nazanin" panose="00000400000000000000" pitchFamily="2" charset="-78"/>
              </a:rPr>
              <a:t>«بحران محل رشد ایمان است»، چگونه </a:t>
            </a:r>
            <a:r>
              <a:rPr lang="fa-IR" sz="2300" b="1" dirty="0" smtClean="0">
                <a:solidFill>
                  <a:prstClr val="black"/>
                </a:solidFill>
                <a:cs typeface="B Nazanin" panose="00000400000000000000" pitchFamily="2" charset="-78"/>
              </a:rPr>
              <a:t>با واقعیت‌های </a:t>
            </a:r>
            <a:r>
              <a:rPr lang="fa-IR" sz="2300" b="1" dirty="0">
                <a:solidFill>
                  <a:prstClr val="black"/>
                </a:solidFill>
                <a:cs typeface="B Nazanin" panose="00000400000000000000" pitchFamily="2" charset="-78"/>
              </a:rPr>
              <a:t>عینی سازگار </a:t>
            </a:r>
            <a:r>
              <a:rPr lang="fa-IR" sz="2300" b="1" dirty="0" smtClean="0">
                <a:solidFill>
                  <a:prstClr val="black"/>
                </a:solidFill>
                <a:cs typeface="B Nazanin" panose="00000400000000000000" pitchFamily="2" charset="-78"/>
              </a:rPr>
              <a:t>است؟</a:t>
            </a:r>
            <a:endParaRPr lang="fa-IR" sz="19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34</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0682170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384737"/>
            <a:ext cx="9232594" cy="3554819"/>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نتیجه </a:t>
            </a:r>
            <a:r>
              <a:rPr lang="fa-IR" sz="2200" dirty="0" smtClean="0">
                <a:solidFill>
                  <a:srgbClr val="C00000"/>
                </a:solidFill>
                <a:cs typeface="B Titr" panose="00000700000000000000" pitchFamily="2" charset="-78"/>
              </a:rPr>
              <a:t>نهایی محور</a:t>
            </a:r>
          </a:p>
          <a:p>
            <a:pPr algn="justLow" rtl="1">
              <a:lnSpc>
                <a:spcPct val="200000"/>
              </a:lnSpc>
            </a:pPr>
            <a:r>
              <a:rPr lang="fa-IR" sz="2400" b="1" dirty="0" smtClean="0">
                <a:solidFill>
                  <a:prstClr val="black"/>
                </a:solidFill>
                <a:cs typeface="B Nazanin" panose="00000400000000000000" pitchFamily="2" charset="-78"/>
              </a:rPr>
              <a:t>در </a:t>
            </a:r>
            <a:r>
              <a:rPr lang="fa-IR" sz="2400" b="1" dirty="0">
                <a:solidFill>
                  <a:prstClr val="black"/>
                </a:solidFill>
                <a:cs typeface="B Nazanin" panose="00000400000000000000" pitchFamily="2" charset="-78"/>
              </a:rPr>
              <a:t>منطق قرآنی، ایمان واقعی نیروی محرکه اصلی برای مقاومت و پیروزی است. این ایمان، با ایجاد ثبات </a:t>
            </a:r>
            <a:r>
              <a:rPr lang="fa-IR" sz="2400" b="1" dirty="0" smtClean="0">
                <a:solidFill>
                  <a:prstClr val="black"/>
                </a:solidFill>
                <a:cs typeface="B Nazanin" panose="00000400000000000000" pitchFamily="2" charset="-78"/>
              </a:rPr>
              <a:t>قلب و </a:t>
            </a:r>
            <a:r>
              <a:rPr lang="fa-IR" sz="2400" b="1" dirty="0">
                <a:solidFill>
                  <a:prstClr val="black"/>
                </a:solidFill>
                <a:cs typeface="B Nazanin" panose="00000400000000000000" pitchFamily="2" charset="-78"/>
              </a:rPr>
              <a:t>تبدیل تهدیدها به فرصت‌های رشد معنوی، جامعه را در برابر جنگ روانی دشمن واکسینه می‌کند. موفقیت نهایی در گرو تبدیل این ایمان از یک باور ذهنی به یک منبع قدرت عملی و روانی در تمام سطوح فردی و اجتماعی است</a:t>
            </a: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35</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1110569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19050"/>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2055348" y="2301242"/>
            <a:ext cx="8097645" cy="1754326"/>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محور دوم:</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4000" b="1" dirty="0">
                <a:solidFill>
                  <a:prstClr val="white"/>
                </a:solidFill>
                <a:latin typeface="IRBadr" panose="02000506000000020002" pitchFamily="2" charset="-78"/>
                <a:ea typeface="Lotus" panose="00000400000000000000" pitchFamily="2" charset="-78"/>
                <a:cs typeface="B Titr" panose="00000700000000000000" pitchFamily="2" charset="-78"/>
              </a:rPr>
              <a:t>سنت‌های قطعی الهی در شکست و پیروزی</a:t>
            </a:r>
            <a:endParaRPr lang="fa-IR" sz="36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291169" y="616500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36</a:t>
            </a:r>
            <a:endParaRPr lang="fa-IR" dirty="0">
              <a:solidFill>
                <a:prstClr val="black"/>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2162234" y="4430428"/>
            <a:ext cx="7867529" cy="492443"/>
          </a:xfrm>
          <a:prstGeom prst="rect">
            <a:avLst/>
          </a:prstGeom>
          <a:noFill/>
        </p:spPr>
        <p:txBody>
          <a:bodyPr wrap="square" rtlCol="1">
            <a:spAutoFit/>
          </a:bodyPr>
          <a:lstStyle/>
          <a:p>
            <a:pPr algn="ctr" rtl="1"/>
            <a:r>
              <a:rPr lang="fa-IR" sz="2600" b="1" dirty="0">
                <a:solidFill>
                  <a:srgbClr val="FFC000">
                    <a:lumMod val="60000"/>
                    <a:lumOff val="40000"/>
                  </a:srgbClr>
                </a:solidFill>
                <a:cs typeface="B Nazanin" panose="00000400000000000000" pitchFamily="2" charset="-78"/>
              </a:rPr>
              <a:t>وَلَینصُرَنَّ اللَّهُ مَن ینصُرُهُ إِنَّ اللَّهَ لَقَوِی عَزیزٌ (حج: 40)؛ </a:t>
            </a:r>
          </a:p>
        </p:txBody>
      </p:sp>
    </p:spTree>
    <p:extLst>
      <p:ext uri="{BB962C8B-B14F-4D97-AF65-F5344CB8AC3E}">
        <p14:creationId xmlns:p14="http://schemas.microsoft.com/office/powerpoint/2010/main" val="76456557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250" fill="hold"/>
                                        <p:tgtEl>
                                          <p:spTgt spid="6"/>
                                        </p:tgtEl>
                                        <p:attrNameLst>
                                          <p:attrName>ppt_w</p:attrName>
                                        </p:attrNameLst>
                                      </p:cBhvr>
                                      <p:tavLst>
                                        <p:tav tm="0">
                                          <p:val>
                                            <p:fltVal val="0"/>
                                          </p:val>
                                        </p:tav>
                                        <p:tav tm="100000">
                                          <p:val>
                                            <p:strVal val="#ppt_w"/>
                                          </p:val>
                                        </p:tav>
                                      </p:tavLst>
                                    </p:anim>
                                    <p:anim calcmode="lin" valueType="num">
                                      <p:cBhvr>
                                        <p:cTn id="8" dur="1250" fill="hold"/>
                                        <p:tgtEl>
                                          <p:spTgt spid="6"/>
                                        </p:tgtEl>
                                        <p:attrNameLst>
                                          <p:attrName>ppt_h</p:attrName>
                                        </p:attrNameLst>
                                      </p:cBhvr>
                                      <p:tavLst>
                                        <p:tav tm="0">
                                          <p:val>
                                            <p:fltVal val="0"/>
                                          </p:val>
                                        </p:tav>
                                        <p:tav tm="100000">
                                          <p:val>
                                            <p:strVal val="#ppt_h"/>
                                          </p:val>
                                        </p:tav>
                                      </p:tavLst>
                                    </p:anim>
                                    <p:anim calcmode="lin" valueType="num">
                                      <p:cBhvr>
                                        <p:cTn id="9" dur="1250" fill="hold"/>
                                        <p:tgtEl>
                                          <p:spTgt spid="6"/>
                                        </p:tgtEl>
                                        <p:attrNameLst>
                                          <p:attrName>style.rotation</p:attrName>
                                        </p:attrNameLst>
                                      </p:cBhvr>
                                      <p:tavLst>
                                        <p:tav tm="0">
                                          <p:val>
                                            <p:fltVal val="90"/>
                                          </p:val>
                                        </p:tav>
                                        <p:tav tm="100000">
                                          <p:val>
                                            <p:fltVal val="0"/>
                                          </p:val>
                                        </p:tav>
                                      </p:tavLst>
                                    </p:anim>
                                    <p:animEffect transition="in" filter="fade">
                                      <p:cBhvr>
                                        <p:cTn id="10" dur="125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style.rotation</p:attrName>
                                        </p:attrNameLst>
                                      </p:cBhvr>
                                      <p:tavLst>
                                        <p:tav tm="0">
                                          <p:val>
                                            <p:fltVal val="90"/>
                                          </p:val>
                                        </p:tav>
                                        <p:tav tm="100000">
                                          <p:val>
                                            <p:fltVal val="0"/>
                                          </p:val>
                                        </p:tav>
                                      </p:tavLst>
                                    </p:anim>
                                    <p:animEffect transition="in" filter="fade">
                                      <p:cBhvr>
                                        <p:cTn id="16" dur="1250"/>
                                        <p:tgtEl>
                                          <p:spTgt spid="7"/>
                                        </p:tgtEl>
                                      </p:cBhvr>
                                    </p:animEffect>
                                  </p:childTnLst>
                                </p:cTn>
                              </p:par>
                              <p:par>
                                <p:cTn id="17" presetID="3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250" fill="hold"/>
                                        <p:tgtEl>
                                          <p:spTgt spid="12"/>
                                        </p:tgtEl>
                                        <p:attrNameLst>
                                          <p:attrName>ppt_w</p:attrName>
                                        </p:attrNameLst>
                                      </p:cBhvr>
                                      <p:tavLst>
                                        <p:tav tm="0">
                                          <p:val>
                                            <p:fltVal val="0"/>
                                          </p:val>
                                        </p:tav>
                                        <p:tav tm="100000">
                                          <p:val>
                                            <p:strVal val="#ppt_w"/>
                                          </p:val>
                                        </p:tav>
                                      </p:tavLst>
                                    </p:anim>
                                    <p:anim calcmode="lin" valueType="num">
                                      <p:cBhvr>
                                        <p:cTn id="20" dur="1250" fill="hold"/>
                                        <p:tgtEl>
                                          <p:spTgt spid="12"/>
                                        </p:tgtEl>
                                        <p:attrNameLst>
                                          <p:attrName>ppt_h</p:attrName>
                                        </p:attrNameLst>
                                      </p:cBhvr>
                                      <p:tavLst>
                                        <p:tav tm="0">
                                          <p:val>
                                            <p:fltVal val="0"/>
                                          </p:val>
                                        </p:tav>
                                        <p:tav tm="100000">
                                          <p:val>
                                            <p:strVal val="#ppt_h"/>
                                          </p:val>
                                        </p:tav>
                                      </p:tavLst>
                                    </p:anim>
                                    <p:anim calcmode="lin" valueType="num">
                                      <p:cBhvr>
                                        <p:cTn id="21" dur="1250" fill="hold"/>
                                        <p:tgtEl>
                                          <p:spTgt spid="12"/>
                                        </p:tgtEl>
                                        <p:attrNameLst>
                                          <p:attrName>style.rotation</p:attrName>
                                        </p:attrNameLst>
                                      </p:cBhvr>
                                      <p:tavLst>
                                        <p:tav tm="0">
                                          <p:val>
                                            <p:fltVal val="90"/>
                                          </p:val>
                                        </p:tav>
                                        <p:tav tm="100000">
                                          <p:val>
                                            <p:fltVal val="0"/>
                                          </p:val>
                                        </p:tav>
                                      </p:tavLst>
                                    </p:anim>
                                    <p:animEffect transition="in" filter="fade">
                                      <p:cBhvr>
                                        <p:cTn id="22" dur="1250"/>
                                        <p:tgtEl>
                                          <p:spTgt spid="12"/>
                                        </p:tgtEl>
                                      </p:cBhvr>
                                    </p:animEffect>
                                  </p:childTnLst>
                                </p:cTn>
                              </p:par>
                              <p:par>
                                <p:cTn id="23" presetID="3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250" fill="hold"/>
                                        <p:tgtEl>
                                          <p:spTgt spid="13"/>
                                        </p:tgtEl>
                                        <p:attrNameLst>
                                          <p:attrName>ppt_w</p:attrName>
                                        </p:attrNameLst>
                                      </p:cBhvr>
                                      <p:tavLst>
                                        <p:tav tm="0">
                                          <p:val>
                                            <p:fltVal val="0"/>
                                          </p:val>
                                        </p:tav>
                                        <p:tav tm="100000">
                                          <p:val>
                                            <p:strVal val="#ppt_w"/>
                                          </p:val>
                                        </p:tav>
                                      </p:tavLst>
                                    </p:anim>
                                    <p:anim calcmode="lin" valueType="num">
                                      <p:cBhvr>
                                        <p:cTn id="26" dur="1250" fill="hold"/>
                                        <p:tgtEl>
                                          <p:spTgt spid="13"/>
                                        </p:tgtEl>
                                        <p:attrNameLst>
                                          <p:attrName>ppt_h</p:attrName>
                                        </p:attrNameLst>
                                      </p:cBhvr>
                                      <p:tavLst>
                                        <p:tav tm="0">
                                          <p:val>
                                            <p:fltVal val="0"/>
                                          </p:val>
                                        </p:tav>
                                        <p:tav tm="100000">
                                          <p:val>
                                            <p:strVal val="#ppt_h"/>
                                          </p:val>
                                        </p:tav>
                                      </p:tavLst>
                                    </p:anim>
                                    <p:anim calcmode="lin" valueType="num">
                                      <p:cBhvr>
                                        <p:cTn id="27" dur="1250" fill="hold"/>
                                        <p:tgtEl>
                                          <p:spTgt spid="13"/>
                                        </p:tgtEl>
                                        <p:attrNameLst>
                                          <p:attrName>style.rotation</p:attrName>
                                        </p:attrNameLst>
                                      </p:cBhvr>
                                      <p:tavLst>
                                        <p:tav tm="0">
                                          <p:val>
                                            <p:fltVal val="90"/>
                                          </p:val>
                                        </p:tav>
                                        <p:tav tm="100000">
                                          <p:val>
                                            <p:fltVal val="0"/>
                                          </p:val>
                                        </p:tav>
                                      </p:tavLst>
                                    </p:anim>
                                    <p:animEffect transition="in" filter="fade">
                                      <p:cBhvr>
                                        <p:cTn id="28" dur="1250"/>
                                        <p:tgtEl>
                                          <p:spTgt spid="13"/>
                                        </p:tgtEl>
                                      </p:cBhvr>
                                    </p:animEffect>
                                  </p:childTnLst>
                                </p:cTn>
                              </p:par>
                            </p:childTnLst>
                          </p:cTn>
                        </p:par>
                        <p:par>
                          <p:cTn id="29" fill="hold">
                            <p:stCondLst>
                              <p:cond delay="1250"/>
                            </p:stCondLst>
                            <p:childTnLst>
                              <p:par>
                                <p:cTn id="30" presetID="10"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1000" fill="hold"/>
                                        <p:tgtEl>
                                          <p:spTgt spid="5"/>
                                        </p:tgtEl>
                                        <p:attrNameLst>
                                          <p:attrName>ppt_w</p:attrName>
                                        </p:attrNameLst>
                                      </p:cBhvr>
                                      <p:tavLst>
                                        <p:tav tm="0">
                                          <p:val>
                                            <p:fltVal val="0"/>
                                          </p:val>
                                        </p:tav>
                                        <p:tav tm="100000">
                                          <p:val>
                                            <p:strVal val="#ppt_w"/>
                                          </p:val>
                                        </p:tav>
                                      </p:tavLst>
                                    </p:anim>
                                    <p:anim calcmode="lin" valueType="num">
                                      <p:cBhvr>
                                        <p:cTn id="38" dur="1000" fill="hold"/>
                                        <p:tgtEl>
                                          <p:spTgt spid="5"/>
                                        </p:tgtEl>
                                        <p:attrNameLst>
                                          <p:attrName>ppt_h</p:attrName>
                                        </p:attrNameLst>
                                      </p:cBhvr>
                                      <p:tavLst>
                                        <p:tav tm="0">
                                          <p:val>
                                            <p:fltVal val="0"/>
                                          </p:val>
                                        </p:tav>
                                        <p:tav tm="100000">
                                          <p:val>
                                            <p:strVal val="#ppt_h"/>
                                          </p:val>
                                        </p:tav>
                                      </p:tavLst>
                                    </p:anim>
                                    <p:anim calcmode="lin" valueType="num">
                                      <p:cBhvr>
                                        <p:cTn id="39" dur="1000" fill="hold"/>
                                        <p:tgtEl>
                                          <p:spTgt spid="5"/>
                                        </p:tgtEl>
                                        <p:attrNameLst>
                                          <p:attrName>style.rotation</p:attrName>
                                        </p:attrNameLst>
                                      </p:cBhvr>
                                      <p:tavLst>
                                        <p:tav tm="0">
                                          <p:val>
                                            <p:fltVal val="90"/>
                                          </p:val>
                                        </p:tav>
                                        <p:tav tm="100000">
                                          <p:val>
                                            <p:fltVal val="0"/>
                                          </p:val>
                                        </p:tav>
                                      </p:tavLst>
                                    </p:anim>
                                    <p:animEffect transition="in" filter="fade">
                                      <p:cBhvr>
                                        <p:cTn id="4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8928" y="-6394"/>
            <a:ext cx="6870948" cy="86558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74762" y="1415012"/>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1590" y="940480"/>
            <a:ext cx="7803932" cy="4600535"/>
          </a:xfrm>
          <a:prstGeom prst="rect">
            <a:avLst/>
          </a:prstGeom>
        </p:spPr>
      </p:pic>
      <p:pic>
        <p:nvPicPr>
          <p:cNvPr id="18" name="Picture 17">
            <a:extLst>
              <a:ext uri="{FF2B5EF4-FFF2-40B4-BE49-F238E27FC236}">
                <a16:creationId xmlns:a16="http://schemas.microsoft.com/office/drawing/2014/main" xmlns="" id="{0FE4655C-EDE1-7DC0-CF01-E3E7CB3B10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58927" y="5830901"/>
            <a:ext cx="6887263" cy="882933"/>
          </a:xfrm>
          <a:prstGeom prst="rect">
            <a:avLst/>
          </a:prstGeom>
        </p:spPr>
      </p:pic>
      <p:pic>
        <p:nvPicPr>
          <p:cNvPr id="19" name="Picture 18">
            <a:extLst>
              <a:ext uri="{FF2B5EF4-FFF2-40B4-BE49-F238E27FC236}">
                <a16:creationId xmlns:a16="http://schemas.microsoft.com/office/drawing/2014/main" xmlns="" id="{BE8695FB-CFC8-E12D-C80A-2EAB71FE717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433" y="5395015"/>
            <a:ext cx="1331294" cy="1379017"/>
          </a:xfrm>
          <a:prstGeom prst="rect">
            <a:avLst/>
          </a:prstGeom>
        </p:spPr>
      </p:pic>
      <p:pic>
        <p:nvPicPr>
          <p:cNvPr id="20" name="Picture 19">
            <a:extLst>
              <a:ext uri="{FF2B5EF4-FFF2-40B4-BE49-F238E27FC236}">
                <a16:creationId xmlns:a16="http://schemas.microsoft.com/office/drawing/2014/main" xmlns="" id="{BE8695FB-CFC8-E12D-C80A-2EAB71FE717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29875" y="5522210"/>
            <a:ext cx="1331294" cy="1379017"/>
          </a:xfrm>
          <a:prstGeom prst="rect">
            <a:avLst/>
          </a:prstGeom>
        </p:spPr>
      </p:pic>
      <p:pic>
        <p:nvPicPr>
          <p:cNvPr id="21" name="Picture 20">
            <a:extLst>
              <a:ext uri="{FF2B5EF4-FFF2-40B4-BE49-F238E27FC236}">
                <a16:creationId xmlns:a16="http://schemas.microsoft.com/office/drawing/2014/main" xmlns="" id="{BE8695FB-CFC8-E12D-C80A-2EAB71FE717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51" y="-6394"/>
            <a:ext cx="1331294" cy="1379017"/>
          </a:xfrm>
          <a:prstGeom prst="rect">
            <a:avLst/>
          </a:prstGeom>
        </p:spPr>
      </p:pic>
      <p:pic>
        <p:nvPicPr>
          <p:cNvPr id="22" name="Picture 21">
            <a:extLst>
              <a:ext uri="{FF2B5EF4-FFF2-40B4-BE49-F238E27FC236}">
                <a16:creationId xmlns:a16="http://schemas.microsoft.com/office/drawing/2014/main" xmlns="" id="{BE8695FB-CFC8-E12D-C80A-2EAB71FE717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7722" y="-165342"/>
            <a:ext cx="1331294" cy="1379017"/>
          </a:xfrm>
          <a:prstGeom prst="rect">
            <a:avLst/>
          </a:prstGeom>
        </p:spPr>
      </p:pic>
      <p:sp>
        <p:nvSpPr>
          <p:cNvPr id="24" name="TextBox 23">
            <a:extLst>
              <a:ext uri="{FF2B5EF4-FFF2-40B4-BE49-F238E27FC236}">
                <a16:creationId xmlns:a16="http://schemas.microsoft.com/office/drawing/2014/main" xmlns="" id="{9F6F0F3F-0E25-84C7-8212-BE0B2481A4DD}"/>
              </a:ext>
            </a:extLst>
          </p:cNvPr>
          <p:cNvSpPr txBox="1"/>
          <p:nvPr/>
        </p:nvSpPr>
        <p:spPr>
          <a:xfrm rot="16200000">
            <a:off x="-1480268" y="3009883"/>
            <a:ext cx="3938749" cy="400110"/>
          </a:xfrm>
          <a:prstGeom prst="rect">
            <a:avLst/>
          </a:prstGeom>
          <a:noFill/>
        </p:spPr>
        <p:txBody>
          <a:bodyPr wrap="square" rtlCol="1">
            <a:spAutoFit/>
          </a:bodyPr>
          <a:lstStyle/>
          <a:p>
            <a:pPr algn="ctr" rtl="1"/>
            <a:r>
              <a:rPr lang="fa-IR" sz="2000" dirty="0" smtClean="0">
                <a:solidFill>
                  <a:srgbClr val="C00000"/>
                </a:solidFill>
                <a:cs typeface="B Titr" panose="00000700000000000000" pitchFamily="2" charset="-78"/>
              </a:rPr>
              <a:t>سنت‌های قطعی الهی در شکست و پیروزی</a:t>
            </a:r>
          </a:p>
        </p:txBody>
      </p:sp>
      <p:sp>
        <p:nvSpPr>
          <p:cNvPr id="15" name="TextBox 14">
            <a:extLst>
              <a:ext uri="{FF2B5EF4-FFF2-40B4-BE49-F238E27FC236}">
                <a16:creationId xmlns:a16="http://schemas.microsoft.com/office/drawing/2014/main" xmlns="" id="{9F6F0F3F-0E25-84C7-8212-BE0B2481A4DD}"/>
              </a:ext>
            </a:extLst>
          </p:cNvPr>
          <p:cNvSpPr txBox="1"/>
          <p:nvPr/>
        </p:nvSpPr>
        <p:spPr>
          <a:xfrm>
            <a:off x="1091590" y="241539"/>
            <a:ext cx="7395276" cy="369332"/>
          </a:xfrm>
          <a:prstGeom prst="rect">
            <a:avLst/>
          </a:prstGeom>
          <a:noFill/>
        </p:spPr>
        <p:txBody>
          <a:bodyPr wrap="square" rtlCol="1">
            <a:spAutoFit/>
          </a:bodyPr>
          <a:lstStyle/>
          <a:p>
            <a:pPr algn="ctr" rtl="1"/>
            <a:r>
              <a:rPr lang="fa-IR" dirty="0" smtClean="0">
                <a:solidFill>
                  <a:prstClr val="white">
                    <a:lumMod val="95000"/>
                  </a:prstClr>
                </a:solidFill>
                <a:cs typeface="B Titr" panose="00000700000000000000" pitchFamily="2" charset="-78"/>
              </a:rPr>
              <a:t>نقشه راه </a:t>
            </a:r>
            <a:r>
              <a:rPr lang="fa-IR" dirty="0">
                <a:solidFill>
                  <a:prstClr val="white">
                    <a:lumMod val="95000"/>
                  </a:prstClr>
                </a:solidFill>
                <a:cs typeface="B Titr" panose="00000700000000000000" pitchFamily="2" charset="-78"/>
              </a:rPr>
              <a:t>قرآنی  برای  مدیریت شرایط </a:t>
            </a:r>
            <a:r>
              <a:rPr lang="fa-IR" dirty="0" smtClean="0">
                <a:solidFill>
                  <a:prstClr val="white">
                    <a:lumMod val="95000"/>
                  </a:prstClr>
                </a:solidFill>
                <a:cs typeface="B Titr" panose="00000700000000000000" pitchFamily="2" charset="-78"/>
              </a:rPr>
              <a:t>جنگ، تهدید</a:t>
            </a:r>
            <a:r>
              <a:rPr lang="fa-IR" dirty="0">
                <a:solidFill>
                  <a:prstClr val="white">
                    <a:lumMod val="95000"/>
                  </a:prstClr>
                </a:solidFill>
                <a:cs typeface="B Titr" panose="00000700000000000000" pitchFamily="2" charset="-78"/>
              </a:rPr>
              <a:t>، بحران و </a:t>
            </a:r>
            <a:r>
              <a:rPr lang="fa-IR" dirty="0" smtClean="0">
                <a:solidFill>
                  <a:prstClr val="white">
                    <a:lumMod val="95000"/>
                  </a:prstClr>
                </a:solidFill>
                <a:cs typeface="B Titr" panose="00000700000000000000" pitchFamily="2" charset="-78"/>
              </a:rPr>
              <a:t>فتنه</a:t>
            </a:r>
            <a:endParaRPr lang="fa-IR" sz="4000" dirty="0">
              <a:solidFill>
                <a:prstClr val="white">
                  <a:lumMod val="95000"/>
                </a:prstClr>
              </a:solidFill>
              <a:cs typeface="B Titr" panose="00000700000000000000" pitchFamily="2" charset="-78"/>
            </a:endParaRPr>
          </a:p>
        </p:txBody>
      </p:sp>
      <p:sp>
        <p:nvSpPr>
          <p:cNvPr id="16"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13679" y="6454962"/>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37</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21526710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250" fill="hold"/>
                                        <p:tgtEl>
                                          <p:spTgt spid="20"/>
                                        </p:tgtEl>
                                        <p:attrNameLst>
                                          <p:attrName>ppt_w</p:attrName>
                                        </p:attrNameLst>
                                      </p:cBhvr>
                                      <p:tavLst>
                                        <p:tav tm="0">
                                          <p:val>
                                            <p:fltVal val="0"/>
                                          </p:val>
                                        </p:tav>
                                        <p:tav tm="100000">
                                          <p:val>
                                            <p:strVal val="#ppt_w"/>
                                          </p:val>
                                        </p:tav>
                                      </p:tavLst>
                                    </p:anim>
                                    <p:anim calcmode="lin" valueType="num">
                                      <p:cBhvr>
                                        <p:cTn id="8" dur="1250" fill="hold"/>
                                        <p:tgtEl>
                                          <p:spTgt spid="20"/>
                                        </p:tgtEl>
                                        <p:attrNameLst>
                                          <p:attrName>ppt_h</p:attrName>
                                        </p:attrNameLst>
                                      </p:cBhvr>
                                      <p:tavLst>
                                        <p:tav tm="0">
                                          <p:val>
                                            <p:fltVal val="0"/>
                                          </p:val>
                                        </p:tav>
                                        <p:tav tm="100000">
                                          <p:val>
                                            <p:strVal val="#ppt_h"/>
                                          </p:val>
                                        </p:tav>
                                      </p:tavLst>
                                    </p:anim>
                                    <p:anim calcmode="lin" valueType="num">
                                      <p:cBhvr>
                                        <p:cTn id="9" dur="1250" fill="hold"/>
                                        <p:tgtEl>
                                          <p:spTgt spid="20"/>
                                        </p:tgtEl>
                                        <p:attrNameLst>
                                          <p:attrName>style.rotation</p:attrName>
                                        </p:attrNameLst>
                                      </p:cBhvr>
                                      <p:tavLst>
                                        <p:tav tm="0">
                                          <p:val>
                                            <p:fltVal val="90"/>
                                          </p:val>
                                        </p:tav>
                                        <p:tav tm="100000">
                                          <p:val>
                                            <p:fltVal val="0"/>
                                          </p:val>
                                        </p:tav>
                                      </p:tavLst>
                                    </p:anim>
                                    <p:animEffect transition="in" filter="fade">
                                      <p:cBhvr>
                                        <p:cTn id="10" dur="125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250" fill="hold"/>
                                        <p:tgtEl>
                                          <p:spTgt spid="21"/>
                                        </p:tgtEl>
                                        <p:attrNameLst>
                                          <p:attrName>ppt_w</p:attrName>
                                        </p:attrNameLst>
                                      </p:cBhvr>
                                      <p:tavLst>
                                        <p:tav tm="0">
                                          <p:val>
                                            <p:fltVal val="0"/>
                                          </p:val>
                                        </p:tav>
                                        <p:tav tm="100000">
                                          <p:val>
                                            <p:strVal val="#ppt_w"/>
                                          </p:val>
                                        </p:tav>
                                      </p:tavLst>
                                    </p:anim>
                                    <p:anim calcmode="lin" valueType="num">
                                      <p:cBhvr>
                                        <p:cTn id="14" dur="1250" fill="hold"/>
                                        <p:tgtEl>
                                          <p:spTgt spid="21"/>
                                        </p:tgtEl>
                                        <p:attrNameLst>
                                          <p:attrName>ppt_h</p:attrName>
                                        </p:attrNameLst>
                                      </p:cBhvr>
                                      <p:tavLst>
                                        <p:tav tm="0">
                                          <p:val>
                                            <p:fltVal val="0"/>
                                          </p:val>
                                        </p:tav>
                                        <p:tav tm="100000">
                                          <p:val>
                                            <p:strVal val="#ppt_h"/>
                                          </p:val>
                                        </p:tav>
                                      </p:tavLst>
                                    </p:anim>
                                    <p:anim calcmode="lin" valueType="num">
                                      <p:cBhvr>
                                        <p:cTn id="15" dur="1250" fill="hold"/>
                                        <p:tgtEl>
                                          <p:spTgt spid="21"/>
                                        </p:tgtEl>
                                        <p:attrNameLst>
                                          <p:attrName>style.rotation</p:attrName>
                                        </p:attrNameLst>
                                      </p:cBhvr>
                                      <p:tavLst>
                                        <p:tav tm="0">
                                          <p:val>
                                            <p:fltVal val="90"/>
                                          </p:val>
                                        </p:tav>
                                        <p:tav tm="100000">
                                          <p:val>
                                            <p:fltVal val="0"/>
                                          </p:val>
                                        </p:tav>
                                      </p:tavLst>
                                    </p:anim>
                                    <p:animEffect transition="in" filter="fade">
                                      <p:cBhvr>
                                        <p:cTn id="16" dur="1250"/>
                                        <p:tgtEl>
                                          <p:spTgt spid="21"/>
                                        </p:tgtEl>
                                      </p:cBhvr>
                                    </p:animEffect>
                                  </p:childTnLst>
                                </p:cTn>
                              </p:par>
                              <p:par>
                                <p:cTn id="17" presetID="3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250" fill="hold"/>
                                        <p:tgtEl>
                                          <p:spTgt spid="22"/>
                                        </p:tgtEl>
                                        <p:attrNameLst>
                                          <p:attrName>ppt_w</p:attrName>
                                        </p:attrNameLst>
                                      </p:cBhvr>
                                      <p:tavLst>
                                        <p:tav tm="0">
                                          <p:val>
                                            <p:fltVal val="0"/>
                                          </p:val>
                                        </p:tav>
                                        <p:tav tm="100000">
                                          <p:val>
                                            <p:strVal val="#ppt_w"/>
                                          </p:val>
                                        </p:tav>
                                      </p:tavLst>
                                    </p:anim>
                                    <p:anim calcmode="lin" valueType="num">
                                      <p:cBhvr>
                                        <p:cTn id="20" dur="1250" fill="hold"/>
                                        <p:tgtEl>
                                          <p:spTgt spid="22"/>
                                        </p:tgtEl>
                                        <p:attrNameLst>
                                          <p:attrName>ppt_h</p:attrName>
                                        </p:attrNameLst>
                                      </p:cBhvr>
                                      <p:tavLst>
                                        <p:tav tm="0">
                                          <p:val>
                                            <p:fltVal val="0"/>
                                          </p:val>
                                        </p:tav>
                                        <p:tav tm="100000">
                                          <p:val>
                                            <p:strVal val="#ppt_h"/>
                                          </p:val>
                                        </p:tav>
                                      </p:tavLst>
                                    </p:anim>
                                    <p:anim calcmode="lin" valueType="num">
                                      <p:cBhvr>
                                        <p:cTn id="21" dur="1250" fill="hold"/>
                                        <p:tgtEl>
                                          <p:spTgt spid="22"/>
                                        </p:tgtEl>
                                        <p:attrNameLst>
                                          <p:attrName>style.rotation</p:attrName>
                                        </p:attrNameLst>
                                      </p:cBhvr>
                                      <p:tavLst>
                                        <p:tav tm="0">
                                          <p:val>
                                            <p:fltVal val="90"/>
                                          </p:val>
                                        </p:tav>
                                        <p:tav tm="100000">
                                          <p:val>
                                            <p:fltVal val="0"/>
                                          </p:val>
                                        </p:tav>
                                      </p:tavLst>
                                    </p:anim>
                                    <p:animEffect transition="in" filter="fade">
                                      <p:cBhvr>
                                        <p:cTn id="22" dur="125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1000" fill="hold"/>
                                        <p:tgtEl>
                                          <p:spTgt spid="14"/>
                                        </p:tgtEl>
                                        <p:attrNameLst>
                                          <p:attrName>ppt_w</p:attrName>
                                        </p:attrNameLst>
                                      </p:cBhvr>
                                      <p:tavLst>
                                        <p:tav tm="0">
                                          <p:val>
                                            <p:fltVal val="0"/>
                                          </p:val>
                                        </p:tav>
                                        <p:tav tm="100000">
                                          <p:val>
                                            <p:strVal val="#ppt_w"/>
                                          </p:val>
                                        </p:tav>
                                      </p:tavLst>
                                    </p:anim>
                                    <p:anim calcmode="lin" valueType="num">
                                      <p:cBhvr>
                                        <p:cTn id="28" dur="1000" fill="hold"/>
                                        <p:tgtEl>
                                          <p:spTgt spid="14"/>
                                        </p:tgtEl>
                                        <p:attrNameLst>
                                          <p:attrName>ppt_h</p:attrName>
                                        </p:attrNameLst>
                                      </p:cBhvr>
                                      <p:tavLst>
                                        <p:tav tm="0">
                                          <p:val>
                                            <p:fltVal val="0"/>
                                          </p:val>
                                        </p:tav>
                                        <p:tav tm="100000">
                                          <p:val>
                                            <p:strVal val="#ppt_h"/>
                                          </p:val>
                                        </p:tav>
                                      </p:tavLst>
                                    </p:anim>
                                    <p:anim calcmode="lin" valueType="num">
                                      <p:cBhvr>
                                        <p:cTn id="29" dur="1000" fill="hold"/>
                                        <p:tgtEl>
                                          <p:spTgt spid="14"/>
                                        </p:tgtEl>
                                        <p:attrNameLst>
                                          <p:attrName>style.rotation</p:attrName>
                                        </p:attrNameLst>
                                      </p:cBhvr>
                                      <p:tavLst>
                                        <p:tav tm="0">
                                          <p:val>
                                            <p:fltVal val="90"/>
                                          </p:val>
                                        </p:tav>
                                        <p:tav tm="100000">
                                          <p:val>
                                            <p:fltVal val="0"/>
                                          </p:val>
                                        </p:tav>
                                      </p:tavLst>
                                    </p:anim>
                                    <p:animEffect transition="in" filter="fade">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502367"/>
            <a:ext cx="9112077" cy="517064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هدف </a:t>
            </a:r>
            <a:r>
              <a:rPr lang="fa-IR" sz="2200" dirty="0" smtClean="0">
                <a:solidFill>
                  <a:srgbClr val="C00000"/>
                </a:solidFill>
                <a:cs typeface="B Titr" panose="00000700000000000000" pitchFamily="2" charset="-78"/>
              </a:rPr>
              <a:t>کلان</a:t>
            </a:r>
          </a:p>
          <a:p>
            <a:pPr algn="justLow" rtl="1">
              <a:lnSpc>
                <a:spcPct val="150000"/>
              </a:lnSpc>
            </a:pPr>
            <a:r>
              <a:rPr lang="fa-IR" sz="2200" b="1" dirty="0" smtClean="0">
                <a:solidFill>
                  <a:prstClr val="black"/>
                </a:solidFill>
                <a:cs typeface="B Nazanin" panose="00000400000000000000" pitchFamily="2" charset="-78"/>
              </a:rPr>
              <a:t>ساخت </a:t>
            </a:r>
            <a:r>
              <a:rPr lang="fa-IR" sz="2200" b="1" dirty="0">
                <a:solidFill>
                  <a:prstClr val="black"/>
                </a:solidFill>
                <a:cs typeface="B Nazanin" panose="00000400000000000000" pitchFamily="2" charset="-78"/>
              </a:rPr>
              <a:t>یک چارچوب تحلیلی مقاومتی و مبتنی بر قرآن برای تفسیر حوادث، به‌گونه‌ای که جامعه مؤمن در شرایط جنگ، تهدید، بحران و فتنه، به جای گرفتار شدن در دام تحلیل‌های هیجانی و کوتاه‌مدت دشمن، بتواند با نگاهی راهبردی، بلندمدت و مبتنی بر سنت‌های قطعی الهی، روندهای کلان تاریخ را فهمیده و موضع و اقدام خود را بر اساس آن تنظیم </a:t>
            </a:r>
            <a:r>
              <a:rPr lang="fa-IR" sz="2200" b="1" dirty="0" smtClean="0">
                <a:solidFill>
                  <a:prstClr val="black"/>
                </a:solidFill>
                <a:cs typeface="B Nazanin" panose="00000400000000000000" pitchFamily="2" charset="-78"/>
              </a:rPr>
              <a:t>نماید.</a:t>
            </a:r>
          </a:p>
          <a:p>
            <a:pPr algn="justLow" rtl="1">
              <a:lnSpc>
                <a:spcPct val="150000"/>
              </a:lnSpc>
            </a:pPr>
            <a:endParaRPr lang="fa-IR" sz="14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کارکرد </a:t>
            </a:r>
            <a:r>
              <a:rPr lang="fa-IR" sz="2200" dirty="0">
                <a:solidFill>
                  <a:srgbClr val="C00000"/>
                </a:solidFill>
                <a:cs typeface="B Titr" panose="00000700000000000000" pitchFamily="2" charset="-78"/>
              </a:rPr>
              <a:t>کلان </a:t>
            </a:r>
          </a:p>
          <a:p>
            <a:pPr algn="justLow" rtl="1">
              <a:lnSpc>
                <a:spcPct val="150000"/>
              </a:lnSpc>
            </a:pPr>
            <a:r>
              <a:rPr lang="fa-IR" sz="2200" b="1" dirty="0" smtClean="0">
                <a:solidFill>
                  <a:prstClr val="black"/>
                </a:solidFill>
                <a:cs typeface="B Nazanin" panose="00000400000000000000" pitchFamily="2" charset="-78"/>
              </a:rPr>
              <a:t>تنظیم </a:t>
            </a:r>
            <a:r>
              <a:rPr lang="fa-IR" sz="2200" b="1" dirty="0">
                <a:solidFill>
                  <a:prstClr val="black"/>
                </a:solidFill>
                <a:cs typeface="B Nazanin" panose="00000400000000000000" pitchFamily="2" charset="-78"/>
              </a:rPr>
              <a:t>روایت کلان حوادث، جلوگیری از تحلیل‌های هیجانی و تثبیت نگاه راهبردی در شرایط جنگ، بحران و </a:t>
            </a:r>
            <a:r>
              <a:rPr lang="fa-IR" sz="2200" b="1" dirty="0" smtClean="0">
                <a:solidFill>
                  <a:prstClr val="black"/>
                </a:solidFill>
                <a:cs typeface="B Nazanin" panose="00000400000000000000" pitchFamily="2" charset="-78"/>
              </a:rPr>
              <a:t>فتنه.</a:t>
            </a:r>
            <a:endParaRPr lang="fa-IR" sz="2200" b="1" dirty="0">
              <a:solidFill>
                <a:prstClr val="black"/>
              </a:solidFill>
              <a:cs typeface="B Nazanin" panose="00000400000000000000" pitchFamily="2" charset="-78"/>
            </a:endParaRPr>
          </a:p>
          <a:p>
            <a:pPr algn="justLow" rtl="1">
              <a:lnSpc>
                <a:spcPct val="150000"/>
              </a:lnSpc>
            </a:pPr>
            <a:r>
              <a:rPr lang="fa-IR" sz="2200"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38</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7073258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6186309"/>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 </a:t>
            </a:r>
            <a:r>
              <a:rPr lang="fa-IR" sz="2200" dirty="0">
                <a:solidFill>
                  <a:srgbClr val="C00000"/>
                </a:solidFill>
                <a:cs typeface="B Titr" panose="00000700000000000000" pitchFamily="2" charset="-78"/>
              </a:rPr>
              <a:t>تبیین محوری</a:t>
            </a:r>
          </a:p>
          <a:p>
            <a:pPr marL="342900" indent="-342900" algn="justLow" rtl="1">
              <a:lnSpc>
                <a:spcPct val="150000"/>
              </a:lnSpc>
              <a:buFont typeface="Wingdings" panose="05000000000000000000" pitchFamily="2" charset="2"/>
              <a:buChar char="§"/>
            </a:pPr>
            <a:r>
              <a:rPr lang="fa-IR" sz="2200" b="1" dirty="0" smtClean="0">
                <a:solidFill>
                  <a:prstClr val="black"/>
                </a:solidFill>
                <a:cs typeface="B Nazanin" panose="00000400000000000000" pitchFamily="2" charset="-78"/>
              </a:rPr>
              <a:t>یکی </a:t>
            </a:r>
            <a:r>
              <a:rPr lang="fa-IR" sz="2200" b="1" dirty="0">
                <a:solidFill>
                  <a:prstClr val="black"/>
                </a:solidFill>
                <a:cs typeface="B Nazanin" panose="00000400000000000000" pitchFamily="2" charset="-78"/>
              </a:rPr>
              <a:t>از مهم‌ترین میدان‌های نبرد در جنگ‌های ترکیبی، میدان روایت و تفسیر حوادث است. دشمن تلاش می‌کند با بزرگ‌نمایی شکست‌ها، پنهان‌سازی پیروزی‌ها و قطع ارتباط حوادث با منطق الهی، جامعه مؤمن را دچار سردرگمی، ناامیدی و بی‌اعتمادی کند. قرآن کریم، در برابر این جنگ روایی، یک چارچوب روشن ارائه می‌دهد: حوادث تاریخ، تابع «سنت‌های قطعی الهی» هستند؛ نه تصادفی‌اند، نه بی‌حساب، و نه خارج از حکمت خداوند. بنابراین در نگاه سیستمی، نصرت یک «پاسخ قانون‌مند» به یک وضعیت مشخص است.</a:t>
            </a:r>
          </a:p>
          <a:p>
            <a:pPr marL="342900" indent="-342900" algn="justLow" rtl="1">
              <a:lnSpc>
                <a:spcPct val="150000"/>
              </a:lnSpc>
              <a:buFont typeface="Wingdings" panose="05000000000000000000" pitchFamily="2" charset="2"/>
              <a:buChar char="§"/>
            </a:pPr>
            <a:r>
              <a:rPr lang="fa-IR" sz="2200" b="1" dirty="0" smtClean="0">
                <a:solidFill>
                  <a:prstClr val="black"/>
                </a:solidFill>
                <a:cs typeface="B Nazanin" panose="00000400000000000000" pitchFamily="2" charset="-78"/>
              </a:rPr>
              <a:t> </a:t>
            </a:r>
            <a:r>
              <a:rPr lang="fa-IR" sz="2200" b="1" dirty="0">
                <a:solidFill>
                  <a:prstClr val="black"/>
                </a:solidFill>
                <a:cs typeface="B Nazanin" panose="00000400000000000000" pitchFamily="2" charset="-78"/>
              </a:rPr>
              <a:t>دشمن در جنگ روایی، بر نقاط عطف منفی (یک شکست، یک تنش) تمرکز می‌کند تا «روند کلی» را مخدوش کند. سنت نصرت الهی به ما می‌آموزد که وقایع را نه به صورت تک‌حادثه‌ای، بلکه در یک روند طولانی‌مدت، که مشمول سنت‌های الهی است، تحلیل کنیم. یک عقب‌نشینی تاکتیکی در یک روند صعودیِ نهایی، معنای کاملاً متفاوتی دارد. مؤمن با این نگاه، در لحظه‌های سخت، «کلّ نقشه» را می‌بیند و دچار یأس </a:t>
            </a:r>
            <a:r>
              <a:rPr lang="fa-IR" sz="2200" b="1" dirty="0" smtClean="0">
                <a:solidFill>
                  <a:prstClr val="black"/>
                </a:solidFill>
                <a:cs typeface="B Nazanin" panose="00000400000000000000" pitchFamily="2" charset="-78"/>
              </a:rPr>
              <a:t>نمی‌شود.</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20454394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1000"/>
                                        <p:tgtEl>
                                          <p:spTgt spid="6">
                                            <p:txEl>
                                              <p:pRg st="1" end="1"/>
                                            </p:txEl>
                                          </p:spTgt>
                                        </p:tgtEl>
                                      </p:cBhvr>
                                    </p:animEffect>
                                    <p:anim calcmode="lin" valueType="num">
                                      <p:cBhvr>
                                        <p:cTn id="3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2" end="2"/>
                                            </p:txEl>
                                          </p:spTgt>
                                        </p:tgtEl>
                                        <p:attrNameLst>
                                          <p:attrName>style.visibility</p:attrName>
                                        </p:attrNameLst>
                                      </p:cBhvr>
                                      <p:to>
                                        <p:strVal val="visible"/>
                                      </p:to>
                                    </p:set>
                                    <p:animEffect transition="in" filter="fade">
                                      <p:cBhvr>
                                        <p:cTn id="44" dur="1000"/>
                                        <p:tgtEl>
                                          <p:spTgt spid="6">
                                            <p:txEl>
                                              <p:pRg st="2" end="2"/>
                                            </p:txEl>
                                          </p:spTgt>
                                        </p:tgtEl>
                                      </p:cBhvr>
                                    </p:animEffect>
                                    <p:anim calcmode="lin" valueType="num">
                                      <p:cBhvr>
                                        <p:cTn id="4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0"/>
            <a:ext cx="12192000" cy="6858000"/>
          </a:xfrm>
          <a:prstGeom prst="rect">
            <a:avLst/>
          </a:prstGeom>
        </p:spPr>
      </p:pic>
      <p:sp>
        <p:nvSpPr>
          <p:cNvPr id="8" name="Rectangle: Rounded Corners 2">
            <a:hlinkClick r:id="rId3" action="ppaction://hlinksldjump"/>
            <a:extLst>
              <a:ext uri="{FF2B5EF4-FFF2-40B4-BE49-F238E27FC236}">
                <a16:creationId xmlns:a16="http://schemas.microsoft.com/office/drawing/2014/main" xmlns="" id="{474EE265-6837-B671-B281-B2E358C10012}"/>
              </a:ext>
            </a:extLst>
          </p:cNvPr>
          <p:cNvSpPr/>
          <p:nvPr/>
        </p:nvSpPr>
        <p:spPr>
          <a:xfrm>
            <a:off x="443735" y="275074"/>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4</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298284014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1966952261"/>
              </p:ext>
            </p:extLst>
          </p:nvPr>
        </p:nvGraphicFramePr>
        <p:xfrm>
          <a:off x="409903" y="2071006"/>
          <a:ext cx="8951546" cy="45347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8165507" y="3049799"/>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2</a:t>
            </a:r>
            <a:endParaRPr lang="en-US" dirty="0">
              <a:solidFill>
                <a:prstClr val="black"/>
              </a:solidFill>
              <a:cs typeface="B Titr" panose="00000700000000000000" pitchFamily="2" charset="-78"/>
            </a:endParaRPr>
          </a:p>
        </p:txBody>
      </p:sp>
      <p:sp>
        <p:nvSpPr>
          <p:cNvPr id="18" name="Oval 17"/>
          <p:cNvSpPr/>
          <p:nvPr/>
        </p:nvSpPr>
        <p:spPr>
          <a:xfrm>
            <a:off x="8569618" y="2242976"/>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1</a:t>
            </a:r>
            <a:endParaRPr lang="en-US" dirty="0">
              <a:solidFill>
                <a:prstClr val="black"/>
              </a:solidFill>
              <a:cs typeface="B Titr" panose="00000700000000000000" pitchFamily="2" charset="-78"/>
            </a:endParaRPr>
          </a:p>
        </p:txBody>
      </p:sp>
      <p:sp>
        <p:nvSpPr>
          <p:cNvPr id="19" name="Oval 18"/>
          <p:cNvSpPr/>
          <p:nvPr/>
        </p:nvSpPr>
        <p:spPr>
          <a:xfrm>
            <a:off x="8008735" y="39490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3</a:t>
            </a:r>
            <a:endParaRPr lang="en-US" dirty="0">
              <a:solidFill>
                <a:prstClr val="black"/>
              </a:solidFill>
              <a:cs typeface="B Titr" panose="00000700000000000000" pitchFamily="2" charset="-78"/>
            </a:endParaRPr>
          </a:p>
        </p:txBody>
      </p:sp>
      <p:sp>
        <p:nvSpPr>
          <p:cNvPr id="20" name="Oval 19"/>
          <p:cNvSpPr/>
          <p:nvPr/>
        </p:nvSpPr>
        <p:spPr>
          <a:xfrm>
            <a:off x="8180628" y="47968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4</a:t>
            </a:r>
            <a:endParaRPr lang="en-US" dirty="0">
              <a:solidFill>
                <a:prstClr val="black"/>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40</a:t>
            </a:r>
            <a:endParaRPr lang="fa-IR" dirty="0">
              <a:solidFill>
                <a:prstClr val="black"/>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6236118" y="1356925"/>
            <a:ext cx="3119765" cy="507831"/>
          </a:xfrm>
          <a:prstGeom prst="rect">
            <a:avLst/>
          </a:prstGeom>
        </p:spPr>
        <p:txBody>
          <a:bodyPr wrap="none">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مؤلفه‌های </a:t>
            </a:r>
            <a:r>
              <a:rPr lang="fa-IR" dirty="0">
                <a:solidFill>
                  <a:srgbClr val="C00000"/>
                </a:solidFill>
                <a:cs typeface="B Titr" panose="00000700000000000000" pitchFamily="2" charset="-78"/>
              </a:rPr>
              <a:t>اساسی با استناد قرآنی</a:t>
            </a:r>
          </a:p>
        </p:txBody>
      </p:sp>
      <p:sp>
        <p:nvSpPr>
          <p:cNvPr id="21" name="Oval 20"/>
          <p:cNvSpPr/>
          <p:nvPr/>
        </p:nvSpPr>
        <p:spPr>
          <a:xfrm>
            <a:off x="8568214" y="5678941"/>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prstClr val="black"/>
                </a:solidFill>
                <a:cs typeface="B Titr" panose="00000700000000000000" pitchFamily="2" charset="-78"/>
              </a:rPr>
              <a:t>5</a:t>
            </a:r>
            <a:endParaRPr lang="en-US" dirty="0">
              <a:solidFill>
                <a:prstClr val="black"/>
              </a:solidFill>
              <a:cs typeface="B Titr" panose="00000700000000000000" pitchFamily="2" charset="-78"/>
            </a:endParaRPr>
          </a:p>
        </p:txBody>
      </p:sp>
      <p:sp>
        <p:nvSpPr>
          <p:cNvPr id="23" name="TextBox 22">
            <a:extLst>
              <a:ext uri="{FF2B5EF4-FFF2-40B4-BE49-F238E27FC236}">
                <a16:creationId xmlns:a16="http://schemas.microsoft.com/office/drawing/2014/main" xmlns="" id="{9F6F0F3F-0E25-84C7-8212-BE0B2481A4DD}"/>
              </a:ext>
            </a:extLst>
          </p:cNvPr>
          <p:cNvSpPr txBox="1"/>
          <p:nvPr/>
        </p:nvSpPr>
        <p:spPr>
          <a:xfrm>
            <a:off x="2269259" y="248833"/>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217821068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6">
                                            <p:graphicEl>
                                              <a:dgm id="{40C87744-42FC-4FE6-BDF5-53872D9BA09A}"/>
                                            </p:graphicEl>
                                          </p:spTgt>
                                        </p:tgtEl>
                                        <p:attrNameLst>
                                          <p:attrName>style.visibility</p:attrName>
                                        </p:attrNameLst>
                                      </p:cBhvr>
                                      <p:to>
                                        <p:strVal val="visible"/>
                                      </p:to>
                                    </p:set>
                                    <p:animEffect transition="in" filter="fade">
                                      <p:cBhvr>
                                        <p:cTn id="15" dur="1000"/>
                                        <p:tgtEl>
                                          <p:spTgt spid="16">
                                            <p:graphicEl>
                                              <a:dgm id="{40C87744-42FC-4FE6-BDF5-53872D9BA09A}"/>
                                            </p:graphicEl>
                                          </p:spTgt>
                                        </p:tgtEl>
                                      </p:cBhvr>
                                    </p:animEffect>
                                    <p:anim calcmode="lin" valueType="num">
                                      <p:cBhvr>
                                        <p:cTn id="16" dur="1000" fill="hold"/>
                                        <p:tgtEl>
                                          <p:spTgt spid="16">
                                            <p:graphicEl>
                                              <a:dgm id="{40C87744-42FC-4FE6-BDF5-53872D9BA09A}"/>
                                            </p:graphicEl>
                                          </p:spTgt>
                                        </p:tgtEl>
                                        <p:attrNameLst>
                                          <p:attrName>ppt_x</p:attrName>
                                        </p:attrNameLst>
                                      </p:cBhvr>
                                      <p:tavLst>
                                        <p:tav tm="0">
                                          <p:val>
                                            <p:strVal val="#ppt_x"/>
                                          </p:val>
                                        </p:tav>
                                        <p:tav tm="100000">
                                          <p:val>
                                            <p:strVal val="#ppt_x"/>
                                          </p:val>
                                        </p:tav>
                                      </p:tavLst>
                                    </p:anim>
                                    <p:anim calcmode="lin" valueType="num">
                                      <p:cBhvr>
                                        <p:cTn id="17" dur="1000" fill="hold"/>
                                        <p:tgtEl>
                                          <p:spTgt spid="16">
                                            <p:graphicEl>
                                              <a:dgm id="{40C87744-42FC-4FE6-BDF5-53872D9BA09A}"/>
                                            </p:graphic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graphicEl>
                                              <a:dgm id="{F95DCD4D-5DBC-4E05-84AC-0BC0E608F248}"/>
                                            </p:graphicEl>
                                          </p:spTgt>
                                        </p:tgtEl>
                                        <p:attrNameLst>
                                          <p:attrName>style.visibility</p:attrName>
                                        </p:attrNameLst>
                                      </p:cBhvr>
                                      <p:to>
                                        <p:strVal val="visible"/>
                                      </p:to>
                                    </p:set>
                                    <p:animEffect transition="in" filter="fade">
                                      <p:cBhvr>
                                        <p:cTn id="20" dur="1000"/>
                                        <p:tgtEl>
                                          <p:spTgt spid="16">
                                            <p:graphicEl>
                                              <a:dgm id="{F95DCD4D-5DBC-4E05-84AC-0BC0E608F248}"/>
                                            </p:graphicEl>
                                          </p:spTgt>
                                        </p:tgtEl>
                                      </p:cBhvr>
                                    </p:animEffect>
                                    <p:anim calcmode="lin" valueType="num">
                                      <p:cBhvr>
                                        <p:cTn id="21" dur="1000" fill="hold"/>
                                        <p:tgtEl>
                                          <p:spTgt spid="16">
                                            <p:graphicEl>
                                              <a:dgm id="{F95DCD4D-5DBC-4E05-84AC-0BC0E608F248}"/>
                                            </p:graphicEl>
                                          </p:spTgt>
                                        </p:tgtEl>
                                        <p:attrNameLst>
                                          <p:attrName>ppt_x</p:attrName>
                                        </p:attrNameLst>
                                      </p:cBhvr>
                                      <p:tavLst>
                                        <p:tav tm="0">
                                          <p:val>
                                            <p:strVal val="#ppt_x"/>
                                          </p:val>
                                        </p:tav>
                                        <p:tav tm="100000">
                                          <p:val>
                                            <p:strVal val="#ppt_x"/>
                                          </p:val>
                                        </p:tav>
                                      </p:tavLst>
                                    </p:anim>
                                    <p:anim calcmode="lin" valueType="num">
                                      <p:cBhvr>
                                        <p:cTn id="22" dur="1000" fill="hold"/>
                                        <p:tgtEl>
                                          <p:spTgt spid="16">
                                            <p:graphicEl>
                                              <a:dgm id="{F95DCD4D-5DBC-4E05-84AC-0BC0E608F248}"/>
                                            </p:graphic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graphicEl>
                                              <a:dgm id="{3510A347-D3AB-4E3C-84E3-1DC91A2A3149}"/>
                                            </p:graphicEl>
                                          </p:spTgt>
                                        </p:tgtEl>
                                        <p:attrNameLst>
                                          <p:attrName>style.visibility</p:attrName>
                                        </p:attrNameLst>
                                      </p:cBhvr>
                                      <p:to>
                                        <p:strVal val="visible"/>
                                      </p:to>
                                    </p:set>
                                    <p:animEffect transition="in" filter="fade">
                                      <p:cBhvr>
                                        <p:cTn id="25" dur="1000"/>
                                        <p:tgtEl>
                                          <p:spTgt spid="16">
                                            <p:graphicEl>
                                              <a:dgm id="{3510A347-D3AB-4E3C-84E3-1DC91A2A3149}"/>
                                            </p:graphicEl>
                                          </p:spTgt>
                                        </p:tgtEl>
                                      </p:cBhvr>
                                    </p:animEffect>
                                    <p:anim calcmode="lin" valueType="num">
                                      <p:cBhvr>
                                        <p:cTn id="26" dur="1000" fill="hold"/>
                                        <p:tgtEl>
                                          <p:spTgt spid="16">
                                            <p:graphicEl>
                                              <a:dgm id="{3510A347-D3AB-4E3C-84E3-1DC91A2A3149}"/>
                                            </p:graphicEl>
                                          </p:spTgt>
                                        </p:tgtEl>
                                        <p:attrNameLst>
                                          <p:attrName>ppt_x</p:attrName>
                                        </p:attrNameLst>
                                      </p:cBhvr>
                                      <p:tavLst>
                                        <p:tav tm="0">
                                          <p:val>
                                            <p:strVal val="#ppt_x"/>
                                          </p:val>
                                        </p:tav>
                                        <p:tav tm="100000">
                                          <p:val>
                                            <p:strVal val="#ppt_x"/>
                                          </p:val>
                                        </p:tav>
                                      </p:tavLst>
                                    </p:anim>
                                    <p:anim calcmode="lin" valueType="num">
                                      <p:cBhvr>
                                        <p:cTn id="27" dur="1000" fill="hold"/>
                                        <p:tgtEl>
                                          <p:spTgt spid="16">
                                            <p:graphicEl>
                                              <a:dgm id="{3510A347-D3AB-4E3C-84E3-1DC91A2A3149}"/>
                                            </p:graphic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graphicEl>
                                              <a:dgm id="{AF410E85-3E60-4D5C-A73A-3ED4F4F99C2A}"/>
                                            </p:graphicEl>
                                          </p:spTgt>
                                        </p:tgtEl>
                                        <p:attrNameLst>
                                          <p:attrName>style.visibility</p:attrName>
                                        </p:attrNameLst>
                                      </p:cBhvr>
                                      <p:to>
                                        <p:strVal val="visible"/>
                                      </p:to>
                                    </p:set>
                                    <p:animEffect transition="in" filter="fade">
                                      <p:cBhvr>
                                        <p:cTn id="32" dur="1000"/>
                                        <p:tgtEl>
                                          <p:spTgt spid="16">
                                            <p:graphicEl>
                                              <a:dgm id="{AF410E85-3E60-4D5C-A73A-3ED4F4F99C2A}"/>
                                            </p:graphicEl>
                                          </p:spTgt>
                                        </p:tgtEl>
                                      </p:cBhvr>
                                    </p:animEffect>
                                    <p:anim calcmode="lin" valueType="num">
                                      <p:cBhvr>
                                        <p:cTn id="33" dur="1000" fill="hold"/>
                                        <p:tgtEl>
                                          <p:spTgt spid="16">
                                            <p:graphicEl>
                                              <a:dgm id="{AF410E85-3E60-4D5C-A73A-3ED4F4F99C2A}"/>
                                            </p:graphicEl>
                                          </p:spTgt>
                                        </p:tgtEl>
                                        <p:attrNameLst>
                                          <p:attrName>ppt_x</p:attrName>
                                        </p:attrNameLst>
                                      </p:cBhvr>
                                      <p:tavLst>
                                        <p:tav tm="0">
                                          <p:val>
                                            <p:strVal val="#ppt_x"/>
                                          </p:val>
                                        </p:tav>
                                        <p:tav tm="100000">
                                          <p:val>
                                            <p:strVal val="#ppt_x"/>
                                          </p:val>
                                        </p:tav>
                                      </p:tavLst>
                                    </p:anim>
                                    <p:anim calcmode="lin" valueType="num">
                                      <p:cBhvr>
                                        <p:cTn id="34" dur="1000" fill="hold"/>
                                        <p:tgtEl>
                                          <p:spTgt spid="16">
                                            <p:graphicEl>
                                              <a:dgm id="{AF410E85-3E60-4D5C-A73A-3ED4F4F99C2A}"/>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graphicEl>
                                              <a:dgm id="{49D189AE-D119-416A-A087-386746343807}"/>
                                            </p:graphicEl>
                                          </p:spTgt>
                                        </p:tgtEl>
                                        <p:attrNameLst>
                                          <p:attrName>style.visibility</p:attrName>
                                        </p:attrNameLst>
                                      </p:cBhvr>
                                      <p:to>
                                        <p:strVal val="visible"/>
                                      </p:to>
                                    </p:set>
                                    <p:animEffect transition="in" filter="fade">
                                      <p:cBhvr>
                                        <p:cTn id="37" dur="1000"/>
                                        <p:tgtEl>
                                          <p:spTgt spid="16">
                                            <p:graphicEl>
                                              <a:dgm id="{49D189AE-D119-416A-A087-386746343807}"/>
                                            </p:graphicEl>
                                          </p:spTgt>
                                        </p:tgtEl>
                                      </p:cBhvr>
                                    </p:animEffect>
                                    <p:anim calcmode="lin" valueType="num">
                                      <p:cBhvr>
                                        <p:cTn id="38" dur="1000" fill="hold"/>
                                        <p:tgtEl>
                                          <p:spTgt spid="16">
                                            <p:graphicEl>
                                              <a:dgm id="{49D189AE-D119-416A-A087-386746343807}"/>
                                            </p:graphicEl>
                                          </p:spTgt>
                                        </p:tgtEl>
                                        <p:attrNameLst>
                                          <p:attrName>ppt_x</p:attrName>
                                        </p:attrNameLst>
                                      </p:cBhvr>
                                      <p:tavLst>
                                        <p:tav tm="0">
                                          <p:val>
                                            <p:strVal val="#ppt_x"/>
                                          </p:val>
                                        </p:tav>
                                        <p:tav tm="100000">
                                          <p:val>
                                            <p:strVal val="#ppt_x"/>
                                          </p:val>
                                        </p:tav>
                                      </p:tavLst>
                                    </p:anim>
                                    <p:anim calcmode="lin" valueType="num">
                                      <p:cBhvr>
                                        <p:cTn id="39" dur="1000" fill="hold"/>
                                        <p:tgtEl>
                                          <p:spTgt spid="16">
                                            <p:graphicEl>
                                              <a:dgm id="{49D189AE-D119-416A-A087-386746343807}"/>
                                            </p:graphic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6">
                                            <p:graphicEl>
                                              <a:dgm id="{DC8FE0A1-59FB-4D19-85DE-552A7983729A}"/>
                                            </p:graphicEl>
                                          </p:spTgt>
                                        </p:tgtEl>
                                        <p:attrNameLst>
                                          <p:attrName>style.visibility</p:attrName>
                                        </p:attrNameLst>
                                      </p:cBhvr>
                                      <p:to>
                                        <p:strVal val="visible"/>
                                      </p:to>
                                    </p:set>
                                    <p:animEffect transition="in" filter="fade">
                                      <p:cBhvr>
                                        <p:cTn id="44" dur="1000"/>
                                        <p:tgtEl>
                                          <p:spTgt spid="16">
                                            <p:graphicEl>
                                              <a:dgm id="{DC8FE0A1-59FB-4D19-85DE-552A7983729A}"/>
                                            </p:graphicEl>
                                          </p:spTgt>
                                        </p:tgtEl>
                                      </p:cBhvr>
                                    </p:animEffect>
                                    <p:anim calcmode="lin" valueType="num">
                                      <p:cBhvr>
                                        <p:cTn id="45" dur="1000" fill="hold"/>
                                        <p:tgtEl>
                                          <p:spTgt spid="16">
                                            <p:graphicEl>
                                              <a:dgm id="{DC8FE0A1-59FB-4D19-85DE-552A7983729A}"/>
                                            </p:graphicEl>
                                          </p:spTgt>
                                        </p:tgtEl>
                                        <p:attrNameLst>
                                          <p:attrName>ppt_x</p:attrName>
                                        </p:attrNameLst>
                                      </p:cBhvr>
                                      <p:tavLst>
                                        <p:tav tm="0">
                                          <p:val>
                                            <p:strVal val="#ppt_x"/>
                                          </p:val>
                                        </p:tav>
                                        <p:tav tm="100000">
                                          <p:val>
                                            <p:strVal val="#ppt_x"/>
                                          </p:val>
                                        </p:tav>
                                      </p:tavLst>
                                    </p:anim>
                                    <p:anim calcmode="lin" valueType="num">
                                      <p:cBhvr>
                                        <p:cTn id="46" dur="1000" fill="hold"/>
                                        <p:tgtEl>
                                          <p:spTgt spid="16">
                                            <p:graphicEl>
                                              <a:dgm id="{DC8FE0A1-59FB-4D19-85DE-552A7983729A}"/>
                                            </p:graphic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graphicEl>
                                              <a:dgm id="{41E9B5C6-6BB2-4D34-B386-8BFC79CCCA12}"/>
                                            </p:graphicEl>
                                          </p:spTgt>
                                        </p:tgtEl>
                                        <p:attrNameLst>
                                          <p:attrName>style.visibility</p:attrName>
                                        </p:attrNameLst>
                                      </p:cBhvr>
                                      <p:to>
                                        <p:strVal val="visible"/>
                                      </p:to>
                                    </p:set>
                                    <p:animEffect transition="in" filter="fade">
                                      <p:cBhvr>
                                        <p:cTn id="49" dur="1000"/>
                                        <p:tgtEl>
                                          <p:spTgt spid="16">
                                            <p:graphicEl>
                                              <a:dgm id="{41E9B5C6-6BB2-4D34-B386-8BFC79CCCA12}"/>
                                            </p:graphicEl>
                                          </p:spTgt>
                                        </p:tgtEl>
                                      </p:cBhvr>
                                    </p:animEffect>
                                    <p:anim calcmode="lin" valueType="num">
                                      <p:cBhvr>
                                        <p:cTn id="50" dur="1000" fill="hold"/>
                                        <p:tgtEl>
                                          <p:spTgt spid="16">
                                            <p:graphicEl>
                                              <a:dgm id="{41E9B5C6-6BB2-4D34-B386-8BFC79CCCA12}"/>
                                            </p:graphicEl>
                                          </p:spTgt>
                                        </p:tgtEl>
                                        <p:attrNameLst>
                                          <p:attrName>ppt_x</p:attrName>
                                        </p:attrNameLst>
                                      </p:cBhvr>
                                      <p:tavLst>
                                        <p:tav tm="0">
                                          <p:val>
                                            <p:strVal val="#ppt_x"/>
                                          </p:val>
                                        </p:tav>
                                        <p:tav tm="100000">
                                          <p:val>
                                            <p:strVal val="#ppt_x"/>
                                          </p:val>
                                        </p:tav>
                                      </p:tavLst>
                                    </p:anim>
                                    <p:anim calcmode="lin" valueType="num">
                                      <p:cBhvr>
                                        <p:cTn id="51" dur="1000" fill="hold"/>
                                        <p:tgtEl>
                                          <p:spTgt spid="16">
                                            <p:graphicEl>
                                              <a:dgm id="{41E9B5C6-6BB2-4D34-B386-8BFC79CCCA12}"/>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graphicEl>
                                              <a:dgm id="{A8C3C8DD-7CDC-4964-B0F5-C4D8CB4500F1}"/>
                                            </p:graphicEl>
                                          </p:spTgt>
                                        </p:tgtEl>
                                        <p:attrNameLst>
                                          <p:attrName>style.visibility</p:attrName>
                                        </p:attrNameLst>
                                      </p:cBhvr>
                                      <p:to>
                                        <p:strVal val="visible"/>
                                      </p:to>
                                    </p:set>
                                    <p:animEffect transition="in" filter="fade">
                                      <p:cBhvr>
                                        <p:cTn id="56" dur="1000"/>
                                        <p:tgtEl>
                                          <p:spTgt spid="16">
                                            <p:graphicEl>
                                              <a:dgm id="{A8C3C8DD-7CDC-4964-B0F5-C4D8CB4500F1}"/>
                                            </p:graphicEl>
                                          </p:spTgt>
                                        </p:tgtEl>
                                      </p:cBhvr>
                                    </p:animEffect>
                                    <p:anim calcmode="lin" valueType="num">
                                      <p:cBhvr>
                                        <p:cTn id="57" dur="1000" fill="hold"/>
                                        <p:tgtEl>
                                          <p:spTgt spid="16">
                                            <p:graphicEl>
                                              <a:dgm id="{A8C3C8DD-7CDC-4964-B0F5-C4D8CB4500F1}"/>
                                            </p:graphicEl>
                                          </p:spTgt>
                                        </p:tgtEl>
                                        <p:attrNameLst>
                                          <p:attrName>ppt_x</p:attrName>
                                        </p:attrNameLst>
                                      </p:cBhvr>
                                      <p:tavLst>
                                        <p:tav tm="0">
                                          <p:val>
                                            <p:strVal val="#ppt_x"/>
                                          </p:val>
                                        </p:tav>
                                        <p:tav tm="100000">
                                          <p:val>
                                            <p:strVal val="#ppt_x"/>
                                          </p:val>
                                        </p:tav>
                                      </p:tavLst>
                                    </p:anim>
                                    <p:anim calcmode="lin" valueType="num">
                                      <p:cBhvr>
                                        <p:cTn id="58" dur="1000" fill="hold"/>
                                        <p:tgtEl>
                                          <p:spTgt spid="16">
                                            <p:graphicEl>
                                              <a:dgm id="{A8C3C8DD-7CDC-4964-B0F5-C4D8CB4500F1}"/>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graphicEl>
                                              <a:dgm id="{F486C669-4D59-4782-9C63-01EE2E0463D7}"/>
                                            </p:graphicEl>
                                          </p:spTgt>
                                        </p:tgtEl>
                                        <p:attrNameLst>
                                          <p:attrName>style.visibility</p:attrName>
                                        </p:attrNameLst>
                                      </p:cBhvr>
                                      <p:to>
                                        <p:strVal val="visible"/>
                                      </p:to>
                                    </p:set>
                                    <p:animEffect transition="in" filter="fade">
                                      <p:cBhvr>
                                        <p:cTn id="61" dur="1000"/>
                                        <p:tgtEl>
                                          <p:spTgt spid="16">
                                            <p:graphicEl>
                                              <a:dgm id="{F486C669-4D59-4782-9C63-01EE2E0463D7}"/>
                                            </p:graphicEl>
                                          </p:spTgt>
                                        </p:tgtEl>
                                      </p:cBhvr>
                                    </p:animEffect>
                                    <p:anim calcmode="lin" valueType="num">
                                      <p:cBhvr>
                                        <p:cTn id="62" dur="1000" fill="hold"/>
                                        <p:tgtEl>
                                          <p:spTgt spid="16">
                                            <p:graphicEl>
                                              <a:dgm id="{F486C669-4D59-4782-9C63-01EE2E0463D7}"/>
                                            </p:graphicEl>
                                          </p:spTgt>
                                        </p:tgtEl>
                                        <p:attrNameLst>
                                          <p:attrName>ppt_x</p:attrName>
                                        </p:attrNameLst>
                                      </p:cBhvr>
                                      <p:tavLst>
                                        <p:tav tm="0">
                                          <p:val>
                                            <p:strVal val="#ppt_x"/>
                                          </p:val>
                                        </p:tav>
                                        <p:tav tm="100000">
                                          <p:val>
                                            <p:strVal val="#ppt_x"/>
                                          </p:val>
                                        </p:tav>
                                      </p:tavLst>
                                    </p:anim>
                                    <p:anim calcmode="lin" valueType="num">
                                      <p:cBhvr>
                                        <p:cTn id="63" dur="1000" fill="hold"/>
                                        <p:tgtEl>
                                          <p:spTgt spid="16">
                                            <p:graphicEl>
                                              <a:dgm id="{F486C669-4D59-4782-9C63-01EE2E0463D7}"/>
                                            </p:graphic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6">
                                            <p:graphicEl>
                                              <a:dgm id="{FB940DE9-F3AD-49AA-A525-E30950B71CB5}"/>
                                            </p:graphicEl>
                                          </p:spTgt>
                                        </p:tgtEl>
                                        <p:attrNameLst>
                                          <p:attrName>style.visibility</p:attrName>
                                        </p:attrNameLst>
                                      </p:cBhvr>
                                      <p:to>
                                        <p:strVal val="visible"/>
                                      </p:to>
                                    </p:set>
                                    <p:animEffect transition="in" filter="fade">
                                      <p:cBhvr>
                                        <p:cTn id="68" dur="1000"/>
                                        <p:tgtEl>
                                          <p:spTgt spid="16">
                                            <p:graphicEl>
                                              <a:dgm id="{FB940DE9-F3AD-49AA-A525-E30950B71CB5}"/>
                                            </p:graphicEl>
                                          </p:spTgt>
                                        </p:tgtEl>
                                      </p:cBhvr>
                                    </p:animEffect>
                                    <p:anim calcmode="lin" valueType="num">
                                      <p:cBhvr>
                                        <p:cTn id="69" dur="1000" fill="hold"/>
                                        <p:tgtEl>
                                          <p:spTgt spid="16">
                                            <p:graphicEl>
                                              <a:dgm id="{FB940DE9-F3AD-49AA-A525-E30950B71CB5}"/>
                                            </p:graphicEl>
                                          </p:spTgt>
                                        </p:tgtEl>
                                        <p:attrNameLst>
                                          <p:attrName>ppt_x</p:attrName>
                                        </p:attrNameLst>
                                      </p:cBhvr>
                                      <p:tavLst>
                                        <p:tav tm="0">
                                          <p:val>
                                            <p:strVal val="#ppt_x"/>
                                          </p:val>
                                        </p:tav>
                                        <p:tav tm="100000">
                                          <p:val>
                                            <p:strVal val="#ppt_x"/>
                                          </p:val>
                                        </p:tav>
                                      </p:tavLst>
                                    </p:anim>
                                    <p:anim calcmode="lin" valueType="num">
                                      <p:cBhvr>
                                        <p:cTn id="70" dur="1000" fill="hold"/>
                                        <p:tgtEl>
                                          <p:spTgt spid="16">
                                            <p:graphicEl>
                                              <a:dgm id="{FB940DE9-F3AD-49AA-A525-E30950B71CB5}"/>
                                            </p:graphic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graphicEl>
                                              <a:dgm id="{12BBDCEB-5A20-44F2-B515-88C8FD0538E5}"/>
                                            </p:graphicEl>
                                          </p:spTgt>
                                        </p:tgtEl>
                                        <p:attrNameLst>
                                          <p:attrName>style.visibility</p:attrName>
                                        </p:attrNameLst>
                                      </p:cBhvr>
                                      <p:to>
                                        <p:strVal val="visible"/>
                                      </p:to>
                                    </p:set>
                                    <p:animEffect transition="in" filter="fade">
                                      <p:cBhvr>
                                        <p:cTn id="73" dur="1000"/>
                                        <p:tgtEl>
                                          <p:spTgt spid="16">
                                            <p:graphicEl>
                                              <a:dgm id="{12BBDCEB-5A20-44F2-B515-88C8FD0538E5}"/>
                                            </p:graphicEl>
                                          </p:spTgt>
                                        </p:tgtEl>
                                      </p:cBhvr>
                                    </p:animEffect>
                                    <p:anim calcmode="lin" valueType="num">
                                      <p:cBhvr>
                                        <p:cTn id="74" dur="1000" fill="hold"/>
                                        <p:tgtEl>
                                          <p:spTgt spid="16">
                                            <p:graphicEl>
                                              <a:dgm id="{12BBDCEB-5A20-44F2-B515-88C8FD0538E5}"/>
                                            </p:graphicEl>
                                          </p:spTgt>
                                        </p:tgtEl>
                                        <p:attrNameLst>
                                          <p:attrName>ppt_x</p:attrName>
                                        </p:attrNameLst>
                                      </p:cBhvr>
                                      <p:tavLst>
                                        <p:tav tm="0">
                                          <p:val>
                                            <p:strVal val="#ppt_x"/>
                                          </p:val>
                                        </p:tav>
                                        <p:tav tm="100000">
                                          <p:val>
                                            <p:strVal val="#ppt_x"/>
                                          </p:val>
                                        </p:tav>
                                      </p:tavLst>
                                    </p:anim>
                                    <p:anim calcmode="lin" valueType="num">
                                      <p:cBhvr>
                                        <p:cTn id="75" dur="1000" fill="hold"/>
                                        <p:tgtEl>
                                          <p:spTgt spid="16">
                                            <p:graphicEl>
                                              <a:dgm id="{12BBDCEB-5A20-44F2-B515-88C8FD0538E5}"/>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32012" y="788827"/>
            <a:ext cx="9112077" cy="588622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smtClean="0">
                <a:solidFill>
                  <a:srgbClr val="0070C0"/>
                </a:solidFill>
                <a:cs typeface="B Nazanin" panose="00000400000000000000" pitchFamily="2" charset="-78"/>
              </a:rPr>
              <a:t>سنت </a:t>
            </a:r>
            <a:r>
              <a:rPr lang="fa-IR" sz="2200" b="1" dirty="0">
                <a:solidFill>
                  <a:srgbClr val="0070C0"/>
                </a:solidFill>
                <a:cs typeface="B Nazanin" panose="00000400000000000000" pitchFamily="2" charset="-78"/>
              </a:rPr>
              <a:t>نصرت الهی (یاری حتمیِ جبهه حق</a:t>
            </a:r>
            <a:r>
              <a:rPr lang="fa-IR" sz="2200" b="1" dirty="0" smtClean="0">
                <a:solidFill>
                  <a:srgbClr val="0070C0"/>
                </a:solidFill>
                <a:cs typeface="B Nazanin" panose="00000400000000000000" pitchFamily="2" charset="-78"/>
              </a:rPr>
              <a:t>)</a:t>
            </a:r>
            <a:endParaRPr lang="en-US" sz="2200" b="1" dirty="0" smtClean="0">
              <a:solidFill>
                <a:srgbClr val="0070C0"/>
              </a:solidFill>
              <a:cs typeface="B Nazanin" panose="00000400000000000000" pitchFamily="2" charset="-78"/>
            </a:endParaRPr>
          </a:p>
          <a:p>
            <a:pPr algn="justLow" rtl="1">
              <a:lnSpc>
                <a:spcPct val="150000"/>
              </a:lnSpc>
            </a:pPr>
            <a:r>
              <a:rPr lang="fa-IR" sz="2100" b="1" dirty="0">
                <a:solidFill>
                  <a:prstClr val="black"/>
                </a:solidFill>
                <a:cs typeface="B Nazanin" panose="00000400000000000000" pitchFamily="2" charset="-78"/>
              </a:rPr>
              <a:t>دشمن با هدف منفعل‌سازی جامعه مؤمن، تلاش می‌کند هر شکست موقتی یا تأخیر در پیروزی را به عنوان «نقصان قدرت خدا»، «ناکارآمدی جبهه حق» یا «غلبه نهایی باطل» معرفی کند. قرآن کریم، در برابر این تحریف، سنت نصرت را به عنوان یک قانون تخلف‌ناپذیر تاریخی مطرح می‌سازد:</a:t>
            </a:r>
          </a:p>
          <a:p>
            <a:pPr marL="342900" indent="-342900" algn="justLow" rtl="1">
              <a:lnSpc>
                <a:spcPct val="150000"/>
              </a:lnSpc>
              <a:buFont typeface="Wingdings" panose="05000000000000000000" pitchFamily="2" charset="2"/>
              <a:buChar char="v"/>
            </a:pPr>
            <a:endParaRPr lang="fa-IR" sz="1200" b="1" dirty="0" smtClean="0">
              <a:solidFill>
                <a:srgbClr val="FF0000"/>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00" b="1" dirty="0" smtClean="0">
                <a:solidFill>
                  <a:srgbClr val="FF0000"/>
                </a:solidFill>
                <a:cs typeface="B Nazanin" panose="00000400000000000000" pitchFamily="2" charset="-78"/>
              </a:rPr>
              <a:t>آیات </a:t>
            </a:r>
            <a:r>
              <a:rPr lang="fa-IR" sz="2200" b="1" dirty="0">
                <a:solidFill>
                  <a:srgbClr val="FF0000"/>
                </a:solidFill>
                <a:cs typeface="B Nazanin" panose="00000400000000000000" pitchFamily="2" charset="-78"/>
              </a:rPr>
              <a:t>و شواهد قرآنی</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وَلَینصُرَنَّ اللَّهُ مَن ینصُرُهُ إِنَّ اللَّهَ لَقَوِی عَزیزٌ (حج: 40)؛</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یا أَیُّهَا الَّذینَ آمَنُوا إِنْ تَنْصُرُوا اللَّهَ یَنْصُرْکُمْ وَ یُثَبِّتْ أَقْدامَکُمْ (محمد: 7)؛ </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إِنَّا لَنَنْصُرُ رُسُلَنا وَ الَّذِینَ آمَنُوا فِی الْحَیاةِ الدُّنْیا وَ یوْمَ یقُومُ الْأَشْهاد (غافر: 51)؛ </a:t>
            </a: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كانَ </a:t>
            </a:r>
            <a:r>
              <a:rPr lang="fa-IR" sz="2200" b="1" dirty="0">
                <a:solidFill>
                  <a:prstClr val="black"/>
                </a:solidFill>
                <a:cs typeface="B Nazanin" panose="00000400000000000000" pitchFamily="2" charset="-78"/>
              </a:rPr>
              <a:t>حَقًّا عَلَینا نَصْرُ الْمُؤْمِنِین (روم: 47)؛ </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إِنْ یَنْصُرْکُمُ اللَّهُ فَلا غالِبَ لَکُمْ وَ إِنْ یَخْذُلْکُمْ فَمَنْ ذَا الَّذی یَنْصُرُکُمْ مِنْ بَعْدِهِ وَ عَلَى اللَّهِ فَلْیَتَوَکَلِ الْمُؤْمِنُونَ (آل‌عمران: 160)؛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41</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8339374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 calcmode="lin" valueType="num">
                                      <p:cBhvr>
                                        <p:cTn id="23"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4"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5"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6" dur="1000"/>
                                        <p:tgtEl>
                                          <p:spTgt spid="6">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Effect transition="in" filter="fade">
                                      <p:cBhvr>
                                        <p:cTn id="31" dur="1000"/>
                                        <p:tgtEl>
                                          <p:spTgt spid="6">
                                            <p:txEl>
                                              <p:pRg st="4" end="4"/>
                                            </p:txEl>
                                          </p:spTgt>
                                        </p:tgtEl>
                                      </p:cBhvr>
                                    </p:animEffect>
                                    <p:anim calcmode="lin" valueType="num">
                                      <p:cBhvr>
                                        <p:cTn id="32"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5" end="5"/>
                                            </p:txEl>
                                          </p:spTgt>
                                        </p:tgtEl>
                                        <p:attrNameLst>
                                          <p:attrName>style.visibility</p:attrName>
                                        </p:attrNameLst>
                                      </p:cBhvr>
                                      <p:to>
                                        <p:strVal val="visible"/>
                                      </p:to>
                                    </p:set>
                                    <p:animEffect transition="in" filter="fade">
                                      <p:cBhvr>
                                        <p:cTn id="38" dur="1000"/>
                                        <p:tgtEl>
                                          <p:spTgt spid="6">
                                            <p:txEl>
                                              <p:pRg st="5" end="5"/>
                                            </p:txEl>
                                          </p:spTgt>
                                        </p:tgtEl>
                                      </p:cBhvr>
                                    </p:animEffect>
                                    <p:anim calcmode="lin" valueType="num">
                                      <p:cBhvr>
                                        <p:cTn id="39"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6" end="6"/>
                                            </p:txEl>
                                          </p:spTgt>
                                        </p:tgtEl>
                                        <p:attrNameLst>
                                          <p:attrName>style.visibility</p:attrName>
                                        </p:attrNameLst>
                                      </p:cBhvr>
                                      <p:to>
                                        <p:strVal val="visible"/>
                                      </p:to>
                                    </p:set>
                                    <p:animEffect transition="in" filter="fade">
                                      <p:cBhvr>
                                        <p:cTn id="45" dur="1000"/>
                                        <p:tgtEl>
                                          <p:spTgt spid="6">
                                            <p:txEl>
                                              <p:pRg st="6" end="6"/>
                                            </p:txEl>
                                          </p:spTgt>
                                        </p:tgtEl>
                                      </p:cBhvr>
                                    </p:animEffect>
                                    <p:anim calcmode="lin" valueType="num">
                                      <p:cBhvr>
                                        <p:cTn id="46"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7" end="7"/>
                                            </p:txEl>
                                          </p:spTgt>
                                        </p:tgtEl>
                                        <p:attrNameLst>
                                          <p:attrName>style.visibility</p:attrName>
                                        </p:attrNameLst>
                                      </p:cBhvr>
                                      <p:to>
                                        <p:strVal val="visible"/>
                                      </p:to>
                                    </p:set>
                                    <p:animEffect transition="in" filter="fade">
                                      <p:cBhvr>
                                        <p:cTn id="52" dur="1000"/>
                                        <p:tgtEl>
                                          <p:spTgt spid="6">
                                            <p:txEl>
                                              <p:pRg st="7" end="7"/>
                                            </p:txEl>
                                          </p:spTgt>
                                        </p:tgtEl>
                                      </p:cBhvr>
                                    </p:animEffect>
                                    <p:anim calcmode="lin" valueType="num">
                                      <p:cBhvr>
                                        <p:cTn id="53"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8" end="8"/>
                                            </p:txEl>
                                          </p:spTgt>
                                        </p:tgtEl>
                                        <p:attrNameLst>
                                          <p:attrName>style.visibility</p:attrName>
                                        </p:attrNameLst>
                                      </p:cBhvr>
                                      <p:to>
                                        <p:strVal val="visible"/>
                                      </p:to>
                                    </p:set>
                                    <p:animEffect transition="in" filter="fade">
                                      <p:cBhvr>
                                        <p:cTn id="59" dur="1000"/>
                                        <p:tgtEl>
                                          <p:spTgt spid="6">
                                            <p:txEl>
                                              <p:pRg st="8" end="8"/>
                                            </p:txEl>
                                          </p:spTgt>
                                        </p:tgtEl>
                                      </p:cBhvr>
                                    </p:animEffect>
                                    <p:anim calcmode="lin" valueType="num">
                                      <p:cBhvr>
                                        <p:cTn id="60"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32012" y="755000"/>
            <a:ext cx="9112077" cy="6186309"/>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a:solidFill>
                  <a:srgbClr val="0070C0"/>
                </a:solidFill>
                <a:cs typeface="B Nazanin" panose="00000400000000000000" pitchFamily="2" charset="-78"/>
              </a:rPr>
              <a:t>سنت معیت الهی (حضور خدا در میدان</a:t>
            </a:r>
            <a:r>
              <a:rPr lang="fa-IR" sz="2200" b="1" dirty="0" smtClean="0">
                <a:solidFill>
                  <a:srgbClr val="0070C0"/>
                </a:solidFill>
                <a:cs typeface="B Nazanin" panose="00000400000000000000" pitchFamily="2" charset="-78"/>
              </a:rPr>
              <a:t>)</a:t>
            </a:r>
          </a:p>
          <a:p>
            <a:pPr algn="justLow" rtl="1">
              <a:lnSpc>
                <a:spcPct val="150000"/>
              </a:lnSpc>
            </a:pPr>
            <a:r>
              <a:rPr lang="fa-IR" sz="2200" b="1" dirty="0" smtClean="0">
                <a:solidFill>
                  <a:prstClr val="black"/>
                </a:solidFill>
                <a:cs typeface="B Nazanin" panose="00000400000000000000" pitchFamily="2" charset="-78"/>
              </a:rPr>
              <a:t>دشمن </a:t>
            </a:r>
            <a:r>
              <a:rPr lang="fa-IR" sz="2200" b="1" dirty="0">
                <a:solidFill>
                  <a:prstClr val="black"/>
                </a:solidFill>
                <a:cs typeface="B Nazanin" panose="00000400000000000000" pitchFamily="2" charset="-78"/>
              </a:rPr>
              <a:t>در جنگ روایی، با القای حس «تنهایی»، «انزوای بین‌المللی» و «عدم تعادل قوا» سعی در تضعیف اراده و ایجاد ترس در جبهه مؤمنان دارد. قرآن کریم در برابر این حمله، سنت «معیت الهی» را مطرح می‌سازد؛ </a:t>
            </a:r>
            <a:endParaRPr lang="en-US" sz="22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00" b="1" dirty="0" smtClean="0">
                <a:solidFill>
                  <a:srgbClr val="C00000"/>
                </a:solidFill>
                <a:cs typeface="B Nazanin" panose="00000400000000000000" pitchFamily="2" charset="-78"/>
              </a:rPr>
              <a:t>آیات و شواهد قرآنی</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إِنَّ اللَّهَ مَعَ الَّذِينَ اتَّقَوا وَالَّذِينَ هُم مُّحْسِنُونَ (نحل:۱۲۸)؛ </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لَا تَحْزَنْ إِنَّ </a:t>
            </a:r>
            <a:r>
              <a:rPr lang="fa-IR" sz="2200" b="1" dirty="0" smtClean="0">
                <a:solidFill>
                  <a:prstClr val="black"/>
                </a:solidFill>
                <a:cs typeface="B Nazanin" panose="00000400000000000000" pitchFamily="2" charset="-78"/>
              </a:rPr>
              <a:t>اللَّهَ </a:t>
            </a:r>
            <a:r>
              <a:rPr lang="fa-IR" sz="2200" b="1" dirty="0">
                <a:solidFill>
                  <a:prstClr val="black"/>
                </a:solidFill>
                <a:cs typeface="B Nazanin" panose="00000400000000000000" pitchFamily="2" charset="-78"/>
              </a:rPr>
              <a:t>مَعَنَا (توبه:۴۰)؛</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وَ الَّذِينَ </a:t>
            </a:r>
            <a:r>
              <a:rPr lang="fa-IR" sz="2200" b="1" dirty="0" smtClean="0">
                <a:solidFill>
                  <a:prstClr val="black"/>
                </a:solidFill>
                <a:cs typeface="B Nazanin" panose="00000400000000000000" pitchFamily="2" charset="-78"/>
              </a:rPr>
              <a:t>جاهَدُوا فِينا </a:t>
            </a:r>
            <a:r>
              <a:rPr lang="fa-IR" sz="2200" b="1" dirty="0">
                <a:solidFill>
                  <a:prstClr val="black"/>
                </a:solidFill>
                <a:cs typeface="B Nazanin" panose="00000400000000000000" pitchFamily="2" charset="-78"/>
              </a:rPr>
              <a:t>لَنَهْدِيَنَّهُمْ سُبُلَنا وَ إِنَّ اللَّهَ لَمَعَ الْمُحْسِنِين( عنکبوت:69)؛ </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فَلَا تَهِنُوا وَتَدْعُوا إِلَى السَّلْمِ وَأَنْتُمُ الْأَعْلَوْنَ وَاللَّهُ مَعَکُمْ وَلَنْ یَتِرَکُمْ أَعْمَالَکُمْ (محمد: 35)؛</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قالَ لا تَخافا إِنَّني مَعَكُما أَسمَعُ وَأَرى (طه: 46)؛ </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فَلَمّا تَراءَى الجَمعانِ قالَ أَصحابُ موسى إِنّا لَمُدرَكونَ قالَ كَلّا إِنَّ مَعِيَ رَبّي سَيَهدينِ(شعرا: 61-62)؛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42</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9898037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8" end="8"/>
                                            </p:txEl>
                                          </p:spTgt>
                                        </p:tgtEl>
                                        <p:attrNameLst>
                                          <p:attrName>style.visibility</p:attrName>
                                        </p:attrNameLst>
                                      </p:cBhvr>
                                      <p:to>
                                        <p:strVal val="visible"/>
                                      </p:to>
                                    </p:set>
                                    <p:animEffect transition="in" filter="fade">
                                      <p:cBhvr>
                                        <p:cTn id="64" dur="1000"/>
                                        <p:tgtEl>
                                          <p:spTgt spid="6">
                                            <p:txEl>
                                              <p:pRg st="8" end="8"/>
                                            </p:txEl>
                                          </p:spTgt>
                                        </p:tgtEl>
                                      </p:cBhvr>
                                    </p:animEffect>
                                    <p:anim calcmode="lin" valueType="num">
                                      <p:cBhvr>
                                        <p:cTn id="6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32012" y="643935"/>
            <a:ext cx="9090149"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a:solidFill>
                  <a:srgbClr val="0070C0"/>
                </a:solidFill>
                <a:cs typeface="B Nazanin" panose="00000400000000000000" pitchFamily="2" charset="-78"/>
              </a:rPr>
              <a:t>سنت امتحان و غربال </a:t>
            </a:r>
            <a:r>
              <a:rPr lang="fa-IR" sz="2200" b="1" dirty="0" smtClean="0">
                <a:solidFill>
                  <a:srgbClr val="0070C0"/>
                </a:solidFill>
                <a:cs typeface="B Nazanin" panose="00000400000000000000" pitchFamily="2" charset="-78"/>
              </a:rPr>
              <a:t>مؤمنان</a:t>
            </a:r>
          </a:p>
          <a:p>
            <a:pPr algn="justLow" rtl="1">
              <a:lnSpc>
                <a:spcPct val="150000"/>
              </a:lnSpc>
            </a:pPr>
            <a:r>
              <a:rPr lang="fa-IR" sz="2000" b="1" dirty="0" smtClean="0">
                <a:solidFill>
                  <a:prstClr val="black"/>
                </a:solidFill>
                <a:cs typeface="B Nazanin" panose="00000400000000000000" pitchFamily="2" charset="-78"/>
              </a:rPr>
              <a:t>دشمن </a:t>
            </a:r>
            <a:r>
              <a:rPr lang="fa-IR" sz="2000" b="1" dirty="0">
                <a:solidFill>
                  <a:prstClr val="black"/>
                </a:solidFill>
                <a:cs typeface="B Nazanin" panose="00000400000000000000" pitchFamily="2" charset="-78"/>
              </a:rPr>
              <a:t>(اعم از شیطان داخلی یا خارجی) تلاش می‌کند هر سختی و بلایی را نشانه «خشم خدا» یا «عقب‌ماندگی جبهه حق» جلوه دهد تا موجی از یأس، سرزنش و انفعال ایجاد کند. قرآن کریم در برابر این تحریف، سنت ابتلاء را به عنوان یک قانون تخلف‌ناپذیر و </a:t>
            </a:r>
            <a:r>
              <a:rPr lang="fa-IR" sz="2000" b="1" dirty="0" smtClean="0">
                <a:solidFill>
                  <a:prstClr val="black"/>
                </a:solidFill>
                <a:cs typeface="B Nazanin" panose="00000400000000000000" pitchFamily="2" charset="-78"/>
              </a:rPr>
              <a:t>تربیتی </a:t>
            </a:r>
            <a:r>
              <a:rPr lang="fa-IR" sz="2000" b="1" dirty="0">
                <a:solidFill>
                  <a:prstClr val="black"/>
                </a:solidFill>
                <a:cs typeface="B Nazanin" panose="00000400000000000000" pitchFamily="2" charset="-78"/>
              </a:rPr>
              <a:t>مطرح می‌سازد</a:t>
            </a:r>
            <a:r>
              <a:rPr lang="fa-IR" sz="20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000" b="1" dirty="0" smtClean="0">
                <a:solidFill>
                  <a:srgbClr val="C00000"/>
                </a:solidFill>
                <a:cs typeface="B Nazanin" panose="00000400000000000000" pitchFamily="2" charset="-78"/>
              </a:rPr>
              <a:t>آیات </a:t>
            </a:r>
            <a:r>
              <a:rPr lang="fa-IR" sz="2000" b="1" dirty="0">
                <a:solidFill>
                  <a:srgbClr val="C00000"/>
                </a:solidFill>
                <a:cs typeface="B Nazanin" panose="00000400000000000000" pitchFamily="2" charset="-78"/>
              </a:rPr>
              <a:t>و شواهد قرآنی</a:t>
            </a: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وَبَلَوناهُم بِالحَسَناتِ وَالسَّيِّئَاتِ لَعَلَّهُم يَرجِعونَ﴿اعراف: 168)؛ </a:t>
            </a: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أَ حَسِبَ النَّاسُ أَنْ یتْرَكُوا أَنْ یقُولُوا آمَنَّا وَ هُمْ لایفْتَنُونَ وَ لَقَدْ فَتَنَّا الَّذینَ مِنْ قَبْلِهِمْ فَلَیعْلَمَنَّ اللَّهُ الَّذینَ صَدَقُوا وَ لَیعْلَمَنَّ الْكاذِبینَ (عنکبوت: 2-3)؛</a:t>
            </a: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وَلَنَبْلُوَنَّكُمْ بِشَیءٍ مِنَ الْخَوْفِ وَالْجُوعِ وَنَقْصٍ مِنَ الأَمْوالِ وَالأَنْفُسِ وَالثَّمَراتِ (بقره: 155)؛ </a:t>
            </a:r>
            <a:endParaRPr lang="fa-IR" sz="20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أَمْ </a:t>
            </a:r>
            <a:r>
              <a:rPr lang="fa-IR" sz="2000" b="1" dirty="0">
                <a:solidFill>
                  <a:prstClr val="black"/>
                </a:solidFill>
                <a:cs typeface="B Nazanin" panose="00000400000000000000" pitchFamily="2" charset="-78"/>
              </a:rPr>
              <a:t>حَسِبْتُمْ أَنْ تُتْرَكُوا وَ لَمَّا یعْلَمِ اللَّهُ الَّذینَ جاهَدُوا مِنْكُمْ وَ لَمْ یتَّخِذُوا مِنْ دُونِ اللَّهِ وَ لا رَسُولِهِ وَ لاَ الْمُؤْمِنینَ وَلیجَةً وَ اللَّهُ خَبیرٌ بِما تَعْمَلُونَ (توبه: 16)؛</a:t>
            </a: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أَوَلَا یَرَوْنَ أَنَّهُمْ یُفْتَنُونَ فِی کُلِّ عَامٍ مَرَّةً أَوْ مَرَّتَیْنِ ثُمَّ لَا یَتُوبُونَ وَلَا هُمْ یَذَّکَرُونَ (توبه: 126)؛ </a:t>
            </a:r>
          </a:p>
          <a:p>
            <a:pPr algn="justLow" rtl="1">
              <a:lnSpc>
                <a:spcPct val="150000"/>
              </a:lnSpc>
            </a:pPr>
            <a:endParaRPr lang="fa-IR" sz="2000" b="1" dirty="0">
              <a:solidFill>
                <a:prstClr val="black"/>
              </a:solidFill>
              <a:cs typeface="B Nazanin" panose="00000400000000000000" pitchFamily="2" charset="-78"/>
            </a:endParaRP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6443" y="-160800"/>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43</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26550460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53940" y="836441"/>
            <a:ext cx="9090149" cy="549381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1900" b="1" dirty="0">
                <a:solidFill>
                  <a:srgbClr val="0070C0"/>
                </a:solidFill>
                <a:cs typeface="B Nazanin" panose="00000400000000000000" pitchFamily="2" charset="-78"/>
              </a:rPr>
              <a:t>سنت غلبه نهایی حق بر </a:t>
            </a:r>
            <a:r>
              <a:rPr lang="fa-IR" sz="1900" b="1" dirty="0" smtClean="0">
                <a:solidFill>
                  <a:srgbClr val="0070C0"/>
                </a:solidFill>
                <a:cs typeface="B Nazanin" panose="00000400000000000000" pitchFamily="2" charset="-78"/>
              </a:rPr>
              <a:t>باطل</a:t>
            </a:r>
            <a:endParaRPr lang="fa-IR" sz="1900" b="1" dirty="0">
              <a:solidFill>
                <a:srgbClr val="ED7D31">
                  <a:lumMod val="75000"/>
                </a:srgbClr>
              </a:solidFill>
              <a:cs typeface="B Nazanin" panose="00000400000000000000" pitchFamily="2" charset="-78"/>
            </a:endParaRPr>
          </a:p>
          <a:p>
            <a:pPr algn="justLow" rtl="1">
              <a:lnSpc>
                <a:spcPct val="150000"/>
              </a:lnSpc>
            </a:pPr>
            <a:r>
              <a:rPr lang="fa-IR" sz="1900" b="1" dirty="0">
                <a:solidFill>
                  <a:prstClr val="black"/>
                </a:solidFill>
                <a:cs typeface="B Nazanin" panose="00000400000000000000" pitchFamily="2" charset="-78"/>
              </a:rPr>
              <a:t>نظام باطل همواره این روایت را ترویج می‌کند که کارآمدی و بقا تنها از آنِ قدرتمندانِ صاحبِ امکانات مادی است و حقِ فقیر و محکوم به شکست و حذف است. قرآن به‌صراحت اعلام می‌کند که اگرچه باطل ممکن است در مقاطعی جلوه‌گر شود، اما فرجام تاریخ به نفع حق است</a:t>
            </a:r>
            <a:r>
              <a:rPr lang="fa-IR" sz="1900" b="1" dirty="0" smtClean="0">
                <a:solidFill>
                  <a:prstClr val="black"/>
                </a:solidFill>
                <a:cs typeface="B Nazanin" panose="00000400000000000000" pitchFamily="2" charset="-78"/>
              </a:rPr>
              <a:t>.</a:t>
            </a:r>
          </a:p>
          <a:p>
            <a:pPr algn="justLow" rtl="1">
              <a:lnSpc>
                <a:spcPct val="150000"/>
              </a:lnSpc>
            </a:pPr>
            <a:endParaRPr lang="fa-IR" sz="1900" b="1" dirty="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1900" b="1" dirty="0">
                <a:solidFill>
                  <a:srgbClr val="C00000"/>
                </a:solidFill>
                <a:cs typeface="B Nazanin" panose="00000400000000000000" pitchFamily="2" charset="-78"/>
              </a:rPr>
              <a:t>آیات و شواهد قرآنی</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و</a:t>
            </a:r>
            <a:r>
              <a:rPr lang="fa-IR" sz="2000" b="1" dirty="0">
                <a:solidFill>
                  <a:prstClr val="black"/>
                </a:solidFill>
                <a:cs typeface="B Nazanin" panose="00000400000000000000" pitchFamily="2" charset="-78"/>
              </a:rPr>
              <a:t>َقُلْ جَاءَ الْحَقُّ وَزَهَقَ الْبَاطِلُ إِنَّ الْبَاطِلَ كَانَ زَهُوقًا (اسراء: 81)؛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بَلْ نَقْذِفُ بِالْحَقِّ عَلَى الْبَاطِلِ فَیدْمَغُهُ فَإِذَا هُوَ زَاهِقٌ (انبیاء: 18)؛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هُوَ الَّذي أَرسَلَ رَسولَهُ بِالهُدى وَدينِ الحَقِّ لِيُظهِرَهُ عَلَى الدّينِ كُلِّهِ وَلَو كَرِهَ المُشرِكونَ (صف: 9)؛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وَمَن يَتَوَلَّ اللَّهَ وَرَسُولَهُ وَالَّذِينَ آمَنُوا فَإِنَّ حِزْبَ اللَّهِ هُمُ الْغَالِبُونَ (مائده: ۵۶)؛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وَلَقَدْ سَبَقَتْ كَلِمَتُنَا لِعِبَادِنَا الْمُرْسَلِينَ إِنَّهُمْ لَهُمُ الْمَنْصُورُونَ وَإِنَّ جُنْدَنَا لَهُمُ الْغَالِبُونَ (صافات: 171-173)؛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كَتَبَ اللَّهُ لَأَغْلِبَنَّ أَنَا وَ رُسُلِي إِنَّ اللَّهَ قَوِيٌّ عَزيزٌ(مجادله:21)؛ </a:t>
            </a:r>
            <a:endParaRPr lang="fa-IR" sz="1900" b="1" dirty="0">
              <a:solidFill>
                <a:prstClr val="black"/>
              </a:solidFill>
              <a:cs typeface="B Nazanin" panose="00000400000000000000" pitchFamily="2" charset="-78"/>
            </a:endParaRP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44</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12971055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1000"/>
                                        <p:tgtEl>
                                          <p:spTgt spid="6">
                                            <p:txEl>
                                              <p:pRg st="3" end="3"/>
                                            </p:txEl>
                                          </p:spTgt>
                                        </p:tgtEl>
                                      </p:cBhvr>
                                    </p:animEffect>
                                    <p:anim calcmode="lin" valueType="num">
                                      <p:cBhvr>
                                        <p:cTn id="23"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Effect transition="in" filter="fade">
                                      <p:cBhvr>
                                        <p:cTn id="29" dur="1000"/>
                                        <p:tgtEl>
                                          <p:spTgt spid="6">
                                            <p:txEl>
                                              <p:pRg st="4" end="4"/>
                                            </p:txEl>
                                          </p:spTgt>
                                        </p:tgtEl>
                                      </p:cBhvr>
                                    </p:animEffect>
                                    <p:anim calcmode="lin" valueType="num">
                                      <p:cBhvr>
                                        <p:cTn id="30"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5" end="5"/>
                                            </p:txEl>
                                          </p:spTgt>
                                        </p:tgtEl>
                                        <p:attrNameLst>
                                          <p:attrName>style.visibility</p:attrName>
                                        </p:attrNameLst>
                                      </p:cBhvr>
                                      <p:to>
                                        <p:strVal val="visible"/>
                                      </p:to>
                                    </p:set>
                                    <p:animEffect transition="in" filter="fade">
                                      <p:cBhvr>
                                        <p:cTn id="36" dur="1000"/>
                                        <p:tgtEl>
                                          <p:spTgt spid="6">
                                            <p:txEl>
                                              <p:pRg st="5" end="5"/>
                                            </p:txEl>
                                          </p:spTgt>
                                        </p:tgtEl>
                                      </p:cBhvr>
                                    </p:animEffect>
                                    <p:anim calcmode="lin" valueType="num">
                                      <p:cBhvr>
                                        <p:cTn id="37"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Effect transition="in" filter="fade">
                                      <p:cBhvr>
                                        <p:cTn id="43" dur="1000"/>
                                        <p:tgtEl>
                                          <p:spTgt spid="6">
                                            <p:txEl>
                                              <p:pRg st="6" end="6"/>
                                            </p:txEl>
                                          </p:spTgt>
                                        </p:tgtEl>
                                      </p:cBhvr>
                                    </p:animEffect>
                                    <p:anim calcmode="lin" valueType="num">
                                      <p:cBhvr>
                                        <p:cTn id="44"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7" end="7"/>
                                            </p:txEl>
                                          </p:spTgt>
                                        </p:tgtEl>
                                        <p:attrNameLst>
                                          <p:attrName>style.visibility</p:attrName>
                                        </p:attrNameLst>
                                      </p:cBhvr>
                                      <p:to>
                                        <p:strVal val="visible"/>
                                      </p:to>
                                    </p:set>
                                    <p:animEffect transition="in" filter="fade">
                                      <p:cBhvr>
                                        <p:cTn id="50" dur="1000"/>
                                        <p:tgtEl>
                                          <p:spTgt spid="6">
                                            <p:txEl>
                                              <p:pRg st="7" end="7"/>
                                            </p:txEl>
                                          </p:spTgt>
                                        </p:tgtEl>
                                      </p:cBhvr>
                                    </p:animEffect>
                                    <p:anim calcmode="lin" valueType="num">
                                      <p:cBhvr>
                                        <p:cTn id="51"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8" end="8"/>
                                            </p:txEl>
                                          </p:spTgt>
                                        </p:tgtEl>
                                        <p:attrNameLst>
                                          <p:attrName>style.visibility</p:attrName>
                                        </p:attrNameLst>
                                      </p:cBhvr>
                                      <p:to>
                                        <p:strVal val="visible"/>
                                      </p:to>
                                    </p:set>
                                    <p:animEffect transition="in" filter="fade">
                                      <p:cBhvr>
                                        <p:cTn id="57" dur="1000"/>
                                        <p:tgtEl>
                                          <p:spTgt spid="6">
                                            <p:txEl>
                                              <p:pRg st="8" end="8"/>
                                            </p:txEl>
                                          </p:spTgt>
                                        </p:tgtEl>
                                      </p:cBhvr>
                                    </p:animEffect>
                                    <p:anim calcmode="lin" valueType="num">
                                      <p:cBhvr>
                                        <p:cTn id="58"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9" end="9"/>
                                            </p:txEl>
                                          </p:spTgt>
                                        </p:tgtEl>
                                        <p:attrNameLst>
                                          <p:attrName>style.visibility</p:attrName>
                                        </p:attrNameLst>
                                      </p:cBhvr>
                                      <p:to>
                                        <p:strVal val="visible"/>
                                      </p:to>
                                    </p:set>
                                    <p:animEffect transition="in" filter="fade">
                                      <p:cBhvr>
                                        <p:cTn id="64" dur="1000"/>
                                        <p:tgtEl>
                                          <p:spTgt spid="6">
                                            <p:txEl>
                                              <p:pRg st="9" end="9"/>
                                            </p:txEl>
                                          </p:spTgt>
                                        </p:tgtEl>
                                      </p:cBhvr>
                                    </p:animEffect>
                                    <p:anim calcmode="lin" valueType="num">
                                      <p:cBhvr>
                                        <p:cTn id="65"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14775" y="921675"/>
            <a:ext cx="9090149" cy="517064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000" b="1" dirty="0">
                <a:solidFill>
                  <a:srgbClr val="0070C0"/>
                </a:solidFill>
                <a:cs typeface="B Nazanin" panose="00000400000000000000" pitchFamily="2" charset="-78"/>
              </a:rPr>
              <a:t>روایت الهی شکست و پیروزی (در برابر روایت دشمن</a:t>
            </a:r>
            <a:r>
              <a:rPr lang="fa-IR" sz="2000" b="1" dirty="0" smtClean="0">
                <a:solidFill>
                  <a:srgbClr val="0070C0"/>
                </a:solidFill>
                <a:cs typeface="B Nazanin" panose="00000400000000000000" pitchFamily="2" charset="-78"/>
              </a:rPr>
              <a:t>)</a:t>
            </a:r>
          </a:p>
          <a:p>
            <a:pPr algn="justLow" rtl="1">
              <a:lnSpc>
                <a:spcPct val="150000"/>
              </a:lnSpc>
            </a:pPr>
            <a:r>
              <a:rPr lang="fa-IR" sz="2000" b="1" dirty="0" smtClean="0">
                <a:solidFill>
                  <a:prstClr val="black"/>
                </a:solidFill>
                <a:cs typeface="B Nazanin" panose="00000400000000000000" pitchFamily="2" charset="-78"/>
              </a:rPr>
              <a:t>نظام </a:t>
            </a:r>
            <a:r>
              <a:rPr lang="fa-IR" sz="2000" b="1" dirty="0">
                <a:solidFill>
                  <a:prstClr val="black"/>
                </a:solidFill>
                <a:cs typeface="B Nazanin" panose="00000400000000000000" pitchFamily="2" charset="-78"/>
              </a:rPr>
              <a:t>باطل همواره این روایت را ترویج می‌کند که «شکست، نشانه بطلان یک راه است و پیروزی، سند قطعی حقانیت.» قرآن کریم با ارائه «روایت الهی تاریخ»، این ادعا را درهم می‌شکند و اعلام می‌دارد که شکست و پیروزی، هر دو ابزارهایی در خدمت فرآیند هدایت، تربیت و تحقق وعده نهاییِ غلبه حق هستند. بنابراین مومن، رویدادها را نه با عینک خبرگزاری دشمن، بلکه با نقشه راه الهی می‌سنجد</a:t>
            </a:r>
            <a:r>
              <a:rPr lang="fa-IR" sz="20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000" b="1" dirty="0" smtClean="0">
                <a:solidFill>
                  <a:srgbClr val="C00000"/>
                </a:solidFill>
                <a:cs typeface="B Nazanin" panose="00000400000000000000" pitchFamily="2" charset="-78"/>
              </a:rPr>
              <a:t>آیات </a:t>
            </a:r>
            <a:r>
              <a:rPr lang="fa-IR" sz="2000" b="1" dirty="0">
                <a:solidFill>
                  <a:srgbClr val="C00000"/>
                </a:solidFill>
                <a:cs typeface="B Nazanin" panose="00000400000000000000" pitchFamily="2" charset="-78"/>
              </a:rPr>
              <a:t>و شواهد قرآنی</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قُل هَل تَرَبَّصونَ بِنا إِلّا إِحدَى الحُسنَيَينِ وَنَحنُ نَتَرَبَّصُ بِكُم أَن يُصيبَكُمُ اللَّهُ بِعَذابٍ مِن عِندِهِ أَو بِأَيدينا فَتَرَبَّصوا إِنّا مَعَكُم مُتَرَبِّصونَ(توبه: 52)؛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إِن يَنصُرْكُمُ اللَّهُ فَلَا غَالِبَ لَكُمْ (آل‌عمران/۱۶۰)؛</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وَلَا تَهِنُوا وَلَا تَحْزَنُوا وَأَنتُمُ الْأَعْلَوْنَ إِن كُنتُم مُّؤْمِنِينَ (آل عمران: ۱۳۹)؛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وَلَقَدْ كَتَبْنَا فِي الزَّبُورِ… أَنَّ الْأَرْضَ يَرِثُهَا عِبَادِيَ الصَّالِحُونَ(انبیاء/۱۰۵</a:t>
            </a:r>
            <a:r>
              <a:rPr lang="fa-IR" sz="2000" b="1" dirty="0" smtClean="0">
                <a:solidFill>
                  <a:prstClr val="black"/>
                </a:solidFill>
                <a:cs typeface="B Nazanin" panose="00000400000000000000" pitchFamily="2" charset="-78"/>
              </a:rPr>
              <a:t>)؛</a:t>
            </a:r>
            <a:endParaRPr lang="fa-IR" sz="2000" b="1" dirty="0">
              <a:solidFill>
                <a:prstClr val="black"/>
              </a:solidFill>
              <a:cs typeface="B Nazanin" panose="00000400000000000000" pitchFamily="2" charset="-78"/>
            </a:endParaRP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45</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2141083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09168"/>
            <a:ext cx="9112077"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نتیجه </a:t>
            </a:r>
            <a:r>
              <a:rPr lang="fa-IR" sz="2200" dirty="0">
                <a:solidFill>
                  <a:srgbClr val="C00000"/>
                </a:solidFill>
                <a:cs typeface="B Titr" panose="00000700000000000000" pitchFamily="2" charset="-78"/>
              </a:rPr>
              <a:t>راهبردی نهایی</a:t>
            </a:r>
          </a:p>
          <a:p>
            <a:pPr algn="justLow" rtl="1">
              <a:lnSpc>
                <a:spcPct val="200000"/>
              </a:lnSpc>
            </a:pPr>
            <a:r>
              <a:rPr lang="fa-IR" sz="2000" b="1" dirty="0" smtClean="0">
                <a:solidFill>
                  <a:prstClr val="black"/>
                </a:solidFill>
                <a:cs typeface="B Nazanin" panose="00000400000000000000" pitchFamily="2" charset="-78"/>
              </a:rPr>
              <a:t>این </a:t>
            </a:r>
            <a:r>
              <a:rPr lang="fa-IR" sz="2000" b="1" dirty="0">
                <a:solidFill>
                  <a:prstClr val="black"/>
                </a:solidFill>
                <a:cs typeface="B Nazanin" panose="00000400000000000000" pitchFamily="2" charset="-78"/>
              </a:rPr>
              <a:t>محور، تنها یک «عینک برای دیدن» نیست، بلکه یک «نقشه عملیاتی برای حرکت»ارائه می‌دهد. </a:t>
            </a:r>
            <a:r>
              <a:rPr lang="fa-IR" sz="2000" b="1" dirty="0">
                <a:solidFill>
                  <a:prstClr val="black"/>
                </a:solidFill>
                <a:cs typeface="B Nazanin" panose="00000400000000000000" pitchFamily="2" charset="-78"/>
              </a:rPr>
              <a:t>جامعه‌ای که بتواند وقایع را در چارچوب سنت‌ها تشخیص دهد و اقدام متناسب با هر مرحله را طراحی کند، از یک مردم منفعل به یک جبهه هوشمند و پیش‌ران تبدیل می‌شود که نه تنها در برابر جنگ روانی دشمن مصون می‌ماند، بلکه فعالانه و ابتکاری، فرآیند تاریخ را بر اساس قوانین الهی آن، به پیش می‌برد</a:t>
            </a:r>
            <a:r>
              <a:rPr lang="fa-IR" sz="2000" b="1" dirty="0" smtClean="0">
                <a:solidFill>
                  <a:prstClr val="black"/>
                </a:solidFill>
                <a:cs typeface="B Nazanin" panose="00000400000000000000" pitchFamily="2" charset="-78"/>
              </a:rPr>
              <a:t>.</a:t>
            </a:r>
          </a:p>
          <a:p>
            <a:pPr algn="justLow" rtl="1">
              <a:lnSpc>
                <a:spcPct val="200000"/>
              </a:lnSpc>
            </a:pPr>
            <a:r>
              <a:rPr lang="fa-IR" sz="2000" b="1" dirty="0">
                <a:solidFill>
                  <a:prstClr val="black"/>
                </a:solidFill>
                <a:cs typeface="B Nazanin" panose="00000400000000000000" pitchFamily="2" charset="-78"/>
              </a:rPr>
              <a:t>جامعه‌ای که سنت‌های الهی را بشناسد و به آن‌ها تکیه کند:</a:t>
            </a:r>
          </a:p>
          <a:p>
            <a:pPr algn="justLow" rtl="1">
              <a:lnSpc>
                <a:spcPct val="200000"/>
              </a:lnSpc>
            </a:pPr>
            <a:r>
              <a:rPr lang="fa-IR" sz="2000" b="1" dirty="0">
                <a:solidFill>
                  <a:prstClr val="black"/>
                </a:solidFill>
                <a:cs typeface="B Nazanin" panose="00000400000000000000" pitchFamily="2" charset="-78"/>
              </a:rPr>
              <a:t>•	از شکست‌ها نه فقط عبور، که برای آینده درس استخراج می‌کند.</a:t>
            </a:r>
          </a:p>
          <a:p>
            <a:pPr algn="justLow" rtl="1">
              <a:lnSpc>
                <a:spcPct val="200000"/>
              </a:lnSpc>
            </a:pPr>
            <a:r>
              <a:rPr lang="fa-IR" sz="2000" b="1" dirty="0">
                <a:solidFill>
                  <a:prstClr val="black"/>
                </a:solidFill>
                <a:cs typeface="B Nazanin" panose="00000400000000000000" pitchFamily="2" charset="-78"/>
              </a:rPr>
              <a:t>•	از پیروزی‌ها نه فقط عدم غرور، که آن را به پایه‌ای برای مسئولیت‌پذیری بزرگتر تبدیل می‌نماید.</a:t>
            </a:r>
          </a:p>
          <a:p>
            <a:pPr algn="justLow" rtl="1">
              <a:lnSpc>
                <a:spcPct val="200000"/>
              </a:lnSpc>
            </a:pPr>
            <a:r>
              <a:rPr lang="fa-IR" sz="2000" b="1" dirty="0">
                <a:solidFill>
                  <a:prstClr val="black"/>
                </a:solidFill>
                <a:cs typeface="B Nazanin" panose="00000400000000000000" pitchFamily="2" charset="-78"/>
              </a:rPr>
              <a:t>•	 در مسیر حق، نه تنها مداومت، که توان «پیش‌بینی روندها» و «طراحی آینده» بر مبنای قوانین الهی تاریخ را پیدا می‌کند</a:t>
            </a:r>
            <a:r>
              <a:rPr lang="fa-IR" sz="2000"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14396796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469524" y="1456788"/>
            <a:ext cx="8629975" cy="443198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چگونگی </a:t>
            </a:r>
            <a:r>
              <a:rPr lang="fa-IR" sz="2400" dirty="0">
                <a:solidFill>
                  <a:srgbClr val="C00000"/>
                </a:solidFill>
                <a:cs typeface="B Titr" panose="00000700000000000000" pitchFamily="2" charset="-78"/>
              </a:rPr>
              <a:t>تحقق ایمان نصرت‌ساز و </a:t>
            </a:r>
            <a:r>
              <a:rPr lang="fa-IR" sz="2400" dirty="0" smtClean="0">
                <a:solidFill>
                  <a:srgbClr val="C00000"/>
                </a:solidFill>
                <a:cs typeface="B Titr" panose="00000700000000000000" pitchFamily="2" charset="-78"/>
              </a:rPr>
              <a:t>یقین‌آفرین </a:t>
            </a:r>
          </a:p>
          <a:p>
            <a:pPr marL="342900" indent="-342900" algn="justLow" rtl="1">
              <a:lnSpc>
                <a:spcPct val="200000"/>
              </a:lnSpc>
              <a:buFont typeface="Wingdings" panose="05000000000000000000" pitchFamily="2" charset="2"/>
              <a:buChar char="§"/>
            </a:pPr>
            <a:r>
              <a:rPr lang="fa-IR" sz="2400" b="1" dirty="0" smtClean="0">
                <a:cs typeface="B Nazanin" panose="00000400000000000000" pitchFamily="2" charset="-78"/>
              </a:rPr>
              <a:t>عبور </a:t>
            </a:r>
            <a:r>
              <a:rPr lang="fa-IR" sz="2400" b="1" dirty="0">
                <a:cs typeface="B Nazanin" panose="00000400000000000000" pitchFamily="2" charset="-78"/>
              </a:rPr>
              <a:t>از تحلیل‌های مقطعی به تحلیل </a:t>
            </a:r>
            <a:r>
              <a:rPr lang="fa-IR" sz="2400" b="1" dirty="0" smtClean="0">
                <a:cs typeface="B Nazanin" panose="00000400000000000000" pitchFamily="2" charset="-78"/>
              </a:rPr>
              <a:t>سنت‌محور</a:t>
            </a:r>
          </a:p>
          <a:p>
            <a:pPr marL="342900" indent="-342900" algn="justLow" rtl="1">
              <a:lnSpc>
                <a:spcPct val="200000"/>
              </a:lnSpc>
              <a:buFont typeface="Wingdings" panose="05000000000000000000" pitchFamily="2" charset="2"/>
              <a:buChar char="§"/>
            </a:pPr>
            <a:r>
              <a:rPr lang="fa-IR" sz="2400" b="1" dirty="0" smtClean="0">
                <a:cs typeface="B Nazanin" panose="00000400000000000000" pitchFamily="2" charset="-78"/>
              </a:rPr>
              <a:t>بازتعریف </a:t>
            </a:r>
            <a:r>
              <a:rPr lang="fa-IR" sz="2400" b="1" dirty="0">
                <a:cs typeface="B Nazanin" panose="00000400000000000000" pitchFamily="2" charset="-78"/>
              </a:rPr>
              <a:t>مفهوم شکست و </a:t>
            </a:r>
            <a:r>
              <a:rPr lang="fa-IR" sz="2400" b="1" dirty="0" smtClean="0">
                <a:cs typeface="B Nazanin" panose="00000400000000000000" pitchFamily="2" charset="-78"/>
              </a:rPr>
              <a:t>پیروزی</a:t>
            </a:r>
          </a:p>
          <a:p>
            <a:pPr marL="342900" indent="-342900" algn="justLow" rtl="1">
              <a:lnSpc>
                <a:spcPct val="200000"/>
              </a:lnSpc>
              <a:buFont typeface="Wingdings" panose="05000000000000000000" pitchFamily="2" charset="2"/>
              <a:buChar char="§"/>
            </a:pPr>
            <a:r>
              <a:rPr lang="fa-IR" sz="2400" b="1" dirty="0">
                <a:cs typeface="B Nazanin" panose="00000400000000000000" pitchFamily="2" charset="-78"/>
              </a:rPr>
              <a:t>تبدیل سنت‌های الهی به معیار تحلیل اخبار و </a:t>
            </a:r>
            <a:r>
              <a:rPr lang="fa-IR" sz="2400" b="1" dirty="0" smtClean="0">
                <a:cs typeface="B Nazanin" panose="00000400000000000000" pitchFamily="2" charset="-78"/>
              </a:rPr>
              <a:t>حوادث</a:t>
            </a:r>
          </a:p>
          <a:p>
            <a:pPr marL="342900" indent="-342900" algn="justLow" rtl="1">
              <a:lnSpc>
                <a:spcPct val="200000"/>
              </a:lnSpc>
              <a:buFont typeface="Wingdings" panose="05000000000000000000" pitchFamily="2" charset="2"/>
              <a:buChar char="§"/>
            </a:pPr>
            <a:r>
              <a:rPr lang="fa-IR" sz="2400" b="1" dirty="0">
                <a:cs typeface="B Nazanin" panose="00000400000000000000" pitchFamily="2" charset="-78"/>
              </a:rPr>
              <a:t>طراحی اقدام متناسب </a:t>
            </a:r>
          </a:p>
          <a:p>
            <a:pPr marL="342900" indent="-342900" algn="justLow" rtl="1">
              <a:lnSpc>
                <a:spcPct val="150000"/>
              </a:lnSpc>
              <a:buFont typeface="Wingdings" panose="05000000000000000000" pitchFamily="2" charset="2"/>
              <a:buChar char="q"/>
            </a:pPr>
            <a:endParaRPr lang="fa-IR" b="1" dirty="0">
              <a:solidFill>
                <a:srgbClr val="0070C0"/>
              </a:solidFill>
              <a:cs typeface="B Nazanin" panose="00000400000000000000" pitchFamily="2" charset="-78"/>
            </a:endParaRPr>
          </a:p>
          <a:p>
            <a:pPr marL="342900" indent="-342900" algn="justLow" rtl="1">
              <a:lnSpc>
                <a:spcPct val="150000"/>
              </a:lnSpc>
              <a:buFont typeface="Wingdings" panose="05000000000000000000" pitchFamily="2" charset="2"/>
              <a:buChar char="q"/>
            </a:pPr>
            <a:endParaRPr lang="fa-IR" b="1" dirty="0" smtClean="0">
              <a:solidFill>
                <a:srgbClr val="0070C0"/>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41912560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p:cTn id="23"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6">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p:cTn id="31"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6">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 calcmode="lin" valueType="num">
                                      <p:cBhvr>
                                        <p:cTn id="39"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91938" y="921675"/>
            <a:ext cx="8952151" cy="5262979"/>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راهبردی </a:t>
            </a:r>
            <a:r>
              <a:rPr lang="fa-IR" sz="2000" dirty="0">
                <a:solidFill>
                  <a:srgbClr val="C00000"/>
                </a:solidFill>
                <a:cs typeface="B Titr" panose="00000700000000000000" pitchFamily="2" charset="-78"/>
              </a:rPr>
              <a:t>پاسداران انقلاب </a:t>
            </a:r>
            <a:r>
              <a:rPr lang="fa-IR" sz="2000" dirty="0" smtClean="0">
                <a:solidFill>
                  <a:srgbClr val="C00000"/>
                </a:solidFill>
                <a:cs typeface="B Titr" panose="00000700000000000000" pitchFamily="2" charset="-78"/>
              </a:rPr>
              <a:t>اسلامی</a:t>
            </a:r>
            <a:endParaRPr lang="fa-IR" sz="1400" dirty="0">
              <a:solidFill>
                <a:srgbClr val="C00000"/>
              </a:solidFill>
              <a:cs typeface="B Titr" panose="00000700000000000000" pitchFamily="2" charset="-78"/>
            </a:endParaRPr>
          </a:p>
          <a:p>
            <a:pPr marL="285750" indent="-285750" algn="justLow" rtl="1">
              <a:lnSpc>
                <a:spcPct val="150000"/>
              </a:lnSpc>
              <a:buFont typeface="Arial" panose="020B0604020202020204" pitchFamily="34" charset="0"/>
              <a:buChar char="•"/>
            </a:pPr>
            <a:r>
              <a:rPr lang="fa-IR" b="1" dirty="0" smtClean="0">
                <a:cs typeface="B Nazanin" panose="00000400000000000000" pitchFamily="2" charset="-78"/>
              </a:rPr>
              <a:t>پاسداران </a:t>
            </a:r>
            <a:r>
              <a:rPr lang="fa-IR" b="1" dirty="0">
                <a:cs typeface="B Nazanin" panose="00000400000000000000" pitchFamily="2" charset="-78"/>
              </a:rPr>
              <a:t>مدیران میدان نبرد و راویان معنای جهاد هستند که پیکار ظاهری را با منطق غیبی پیوند می‌زنند</a:t>
            </a:r>
            <a:r>
              <a:rPr lang="fa-IR" b="1" dirty="0" smtClean="0">
                <a:cs typeface="B Nazanin" panose="00000400000000000000" pitchFamily="2" charset="-78"/>
              </a:rPr>
              <a:t>.</a:t>
            </a:r>
          </a:p>
          <a:p>
            <a:pPr marL="285750" indent="-285750" algn="justLow" rtl="1">
              <a:lnSpc>
                <a:spcPct val="150000"/>
              </a:lnSpc>
              <a:buFont typeface="Wingdings" panose="05000000000000000000" pitchFamily="2" charset="2"/>
              <a:buChar char="q"/>
            </a:pPr>
            <a:r>
              <a:rPr lang="fa-IR" sz="2000" b="1" dirty="0">
                <a:cs typeface="B Nazanin" panose="00000400000000000000" pitchFamily="2" charset="-78"/>
              </a:rPr>
              <a:t> </a:t>
            </a:r>
            <a:r>
              <a:rPr lang="fa-IR" sz="2000" dirty="0" smtClean="0">
                <a:solidFill>
                  <a:srgbClr val="C00000"/>
                </a:solidFill>
                <a:cs typeface="B Titr" panose="00000700000000000000" pitchFamily="2" charset="-78"/>
              </a:rPr>
              <a:t>نقش راهبردی </a:t>
            </a:r>
            <a:r>
              <a:rPr lang="fa-IR" sz="2000" dirty="0">
                <a:solidFill>
                  <a:srgbClr val="C00000"/>
                </a:solidFill>
                <a:cs typeface="B Titr" panose="00000700000000000000" pitchFamily="2" charset="-78"/>
              </a:rPr>
              <a:t>بسیجیان</a:t>
            </a:r>
          </a:p>
          <a:p>
            <a:pPr marL="285750" indent="-285750" algn="justLow" rtl="1">
              <a:lnSpc>
                <a:spcPct val="150000"/>
              </a:lnSpc>
              <a:buFont typeface="Arial" panose="020B0604020202020204" pitchFamily="34" charset="0"/>
              <a:buChar char="•"/>
            </a:pPr>
            <a:r>
              <a:rPr lang="fa-IR" b="1" dirty="0">
                <a:cs typeface="B Nazanin" panose="00000400000000000000" pitchFamily="2" charset="-78"/>
              </a:rPr>
              <a:t>بسیج، پیونددهنده سنت‌های الهی با بدنه مردمی است</a:t>
            </a:r>
            <a:r>
              <a:rPr lang="fa-IR" b="1" dirty="0" smtClean="0">
                <a:cs typeface="B Nazanin" panose="00000400000000000000" pitchFamily="2" charset="-78"/>
              </a:rPr>
              <a:t>. بسیجی </a:t>
            </a:r>
            <a:r>
              <a:rPr lang="fa-IR" b="1" dirty="0">
                <a:cs typeface="B Nazanin" panose="00000400000000000000" pitchFamily="2" charset="-78"/>
              </a:rPr>
              <a:t>«حافظ روحیه عمومی و توزیع‌کننده روایت الهی در متن جامعه است</a:t>
            </a:r>
            <a:r>
              <a:rPr lang="fa-IR" b="1" dirty="0" smtClean="0">
                <a:cs typeface="B Nazanin" panose="00000400000000000000" pitchFamily="2" charset="-78"/>
              </a:rPr>
              <a:t>.</a:t>
            </a:r>
          </a:p>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راهبردی فرماندهان و مدیران</a:t>
            </a:r>
            <a:endParaRPr lang="fa-IR" sz="2000" dirty="0">
              <a:solidFill>
                <a:srgbClr val="C00000"/>
              </a:solidFill>
              <a:cs typeface="B Titr" panose="00000700000000000000" pitchFamily="2" charset="-78"/>
            </a:endParaRPr>
          </a:p>
          <a:p>
            <a:pPr marL="285750" indent="-285750" algn="justLow" rtl="1">
              <a:lnSpc>
                <a:spcPct val="150000"/>
              </a:lnSpc>
              <a:buFont typeface="Arial" panose="020B0604020202020204" pitchFamily="34" charset="0"/>
              <a:buChar char="•"/>
            </a:pPr>
            <a:r>
              <a:rPr lang="fa-IR" b="1" dirty="0" smtClean="0">
                <a:cs typeface="B Nazanin" panose="00000400000000000000" pitchFamily="2" charset="-78"/>
              </a:rPr>
              <a:t>فرماندهان</a:t>
            </a:r>
            <a:r>
              <a:rPr lang="fa-IR" b="1" dirty="0">
                <a:cs typeface="B Nazanin" panose="00000400000000000000" pitchFamily="2" charset="-78"/>
              </a:rPr>
              <a:t>، نقطه اتصال سنت‌های الهی با تصمیم‌سازی هستند. فرمانده سنت‌شناس، مدیر صبور میدان‌های سخت و تنظیم‌گر توازن میان اقدام فوری و افق نهایی است</a:t>
            </a:r>
            <a:r>
              <a:rPr lang="fa-IR" b="1" dirty="0" smtClean="0">
                <a:cs typeface="B Nazanin" panose="00000400000000000000" pitchFamily="2" charset="-78"/>
              </a:rPr>
              <a:t>.</a:t>
            </a:r>
          </a:p>
          <a:p>
            <a:pPr marL="285750" indent="-28575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راهبردی روحانیون و مربیان</a:t>
            </a:r>
          </a:p>
          <a:p>
            <a:pPr marL="285750" indent="-285750" algn="justLow" rtl="1">
              <a:lnSpc>
                <a:spcPct val="150000"/>
              </a:lnSpc>
              <a:buFont typeface="Arial" panose="020B0604020202020204" pitchFamily="34" charset="0"/>
              <a:buChar char="•"/>
            </a:pPr>
            <a:r>
              <a:rPr lang="fa-IR" b="1" dirty="0" smtClean="0">
                <a:cs typeface="B Nazanin" panose="00000400000000000000" pitchFamily="2" charset="-78"/>
              </a:rPr>
              <a:t> </a:t>
            </a:r>
            <a:r>
              <a:rPr lang="fa-IR" b="1" dirty="0">
                <a:cs typeface="B Nazanin" panose="00000400000000000000" pitchFamily="2" charset="-78"/>
              </a:rPr>
              <a:t>مهندسی معنای الهی‌حوادث و واکسینه‌سازی ذهن جامعه در برابر جنگ روانی دشمن</a:t>
            </a:r>
            <a:r>
              <a:rPr lang="fa-IR" b="1" dirty="0" smtClean="0">
                <a:cs typeface="B Nazanin" panose="00000400000000000000" pitchFamily="2" charset="-78"/>
              </a:rPr>
              <a:t>.</a:t>
            </a:r>
          </a:p>
          <a:p>
            <a:pPr marL="285750" indent="-28575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راهبردی آحاد مردم جامعه اسلامی</a:t>
            </a:r>
          </a:p>
          <a:p>
            <a:pPr marL="285750" indent="-285750" algn="justLow" rtl="1">
              <a:lnSpc>
                <a:spcPct val="150000"/>
              </a:lnSpc>
              <a:buFont typeface="Arial" panose="020B0604020202020204" pitchFamily="34" charset="0"/>
              <a:buChar char="•"/>
            </a:pPr>
            <a:r>
              <a:rPr lang="fa-IR" b="1" dirty="0" smtClean="0">
                <a:cs typeface="B Nazanin" panose="00000400000000000000" pitchFamily="2" charset="-78"/>
              </a:rPr>
              <a:t>آحاد </a:t>
            </a:r>
            <a:r>
              <a:rPr lang="fa-IR" b="1" dirty="0">
                <a:cs typeface="B Nazanin" panose="00000400000000000000" pitchFamily="2" charset="-78"/>
              </a:rPr>
              <a:t>مردم، مؤمنان پیشران تاریخ و اجرای زنده سنت‌های الهی در متن زندگی روزمره هستند</a:t>
            </a:r>
            <a:r>
              <a:rPr lang="fa-IR" b="1" dirty="0" smtClean="0">
                <a:cs typeface="B Nazanin" panose="00000400000000000000" pitchFamily="2" charset="-78"/>
              </a:rPr>
              <a:t>.</a:t>
            </a:r>
            <a:endParaRPr lang="fa-IR" sz="2400" b="1" dirty="0" smtClean="0">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9702334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8" end="8"/>
                                            </p:txEl>
                                          </p:spTgt>
                                        </p:tgtEl>
                                        <p:attrNameLst>
                                          <p:attrName>style.visibility</p:attrName>
                                        </p:attrNameLst>
                                      </p:cBhvr>
                                      <p:to>
                                        <p:strVal val="visible"/>
                                      </p:to>
                                    </p:set>
                                    <p:animEffect transition="in" filter="fade">
                                      <p:cBhvr>
                                        <p:cTn id="64" dur="1000"/>
                                        <p:tgtEl>
                                          <p:spTgt spid="6">
                                            <p:txEl>
                                              <p:pRg st="8" end="8"/>
                                            </p:txEl>
                                          </p:spTgt>
                                        </p:tgtEl>
                                      </p:cBhvr>
                                    </p:animEffect>
                                    <p:anim calcmode="lin" valueType="num">
                                      <p:cBhvr>
                                        <p:cTn id="6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6">
                                            <p:txEl>
                                              <p:pRg st="9" end="9"/>
                                            </p:txEl>
                                          </p:spTgt>
                                        </p:tgtEl>
                                        <p:attrNameLst>
                                          <p:attrName>style.visibility</p:attrName>
                                        </p:attrNameLst>
                                      </p:cBhvr>
                                      <p:to>
                                        <p:strVal val="visible"/>
                                      </p:to>
                                    </p:set>
                                    <p:animEffect transition="in" filter="fade">
                                      <p:cBhvr>
                                        <p:cTn id="71" dur="1000"/>
                                        <p:tgtEl>
                                          <p:spTgt spid="6">
                                            <p:txEl>
                                              <p:pRg st="9" end="9"/>
                                            </p:txEl>
                                          </p:spTgt>
                                        </p:tgtEl>
                                      </p:cBhvr>
                                    </p:animEffect>
                                    <p:anim calcmode="lin" valueType="num">
                                      <p:cBhvr>
                                        <p:cTn id="72"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3"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566008"/>
            <a:ext cx="9232594" cy="6186309"/>
          </a:xfrm>
          <a:prstGeom prst="rect">
            <a:avLst/>
          </a:prstGeom>
          <a:noFill/>
        </p:spPr>
        <p:txBody>
          <a:bodyPr wrap="square" rtlCol="1">
            <a:spAutoFit/>
          </a:bodyPr>
          <a:lstStyle/>
          <a:p>
            <a:pPr marL="342900" indent="-342900" algn="justLow" rtl="1">
              <a:lnSpc>
                <a:spcPct val="200000"/>
              </a:lnSpc>
              <a:buFont typeface="Wingdings" panose="05000000000000000000" pitchFamily="2" charset="2"/>
              <a:buChar char="q"/>
            </a:pPr>
            <a:r>
              <a:rPr lang="fa-IR" sz="2200" dirty="0" smtClean="0">
                <a:solidFill>
                  <a:srgbClr val="C00000"/>
                </a:solidFill>
                <a:cs typeface="B Titr" panose="00000700000000000000" pitchFamily="2" charset="-78"/>
              </a:rPr>
              <a:t>شبهات </a:t>
            </a:r>
            <a:r>
              <a:rPr lang="fa-IR" sz="2200" dirty="0" smtClean="0">
                <a:solidFill>
                  <a:srgbClr val="C00000"/>
                </a:solidFill>
                <a:cs typeface="B Titr" panose="00000700000000000000" pitchFamily="2" charset="-78"/>
              </a:rPr>
              <a:t>مطرح</a:t>
            </a:r>
            <a:endParaRPr lang="fa-IR" sz="2200" dirty="0">
              <a:solidFill>
                <a:srgbClr val="C00000"/>
              </a:solidFill>
              <a:cs typeface="B Titr" panose="00000700000000000000" pitchFamily="2" charset="-78"/>
            </a:endParaRPr>
          </a:p>
          <a:p>
            <a:pPr marL="342900" indent="-342900" algn="just" rtl="1">
              <a:lnSpc>
                <a:spcPct val="200000"/>
              </a:lnSpc>
              <a:buFont typeface="Wingdings" panose="05000000000000000000" pitchFamily="2" charset="2"/>
              <a:buChar char="§"/>
            </a:pPr>
            <a:r>
              <a:rPr lang="fa-IR" sz="2200" b="1" dirty="0">
                <a:solidFill>
                  <a:prstClr val="black"/>
                </a:solidFill>
                <a:cs typeface="B Nazanin" panose="00000400000000000000" pitchFamily="2" charset="-78"/>
              </a:rPr>
              <a:t>اگر سنت‌های الهی قطعی است، پس چرا مؤمنان شکست می‌خورند؟ </a:t>
            </a:r>
            <a:endParaRPr lang="fa-IR" sz="2200" b="1" dirty="0" smtClean="0">
              <a:solidFill>
                <a:prstClr val="black"/>
              </a:solidFill>
              <a:cs typeface="B Nazanin" panose="00000400000000000000" pitchFamily="2" charset="-78"/>
            </a:endParaRPr>
          </a:p>
          <a:p>
            <a:pPr marL="342900" indent="-342900" algn="just" rtl="1">
              <a:lnSpc>
                <a:spcPct val="200000"/>
              </a:lnSpc>
              <a:buFont typeface="Wingdings" panose="05000000000000000000" pitchFamily="2" charset="2"/>
              <a:buChar char="§"/>
            </a:pPr>
            <a:r>
              <a:rPr lang="fa-IR" sz="2200" b="1" dirty="0">
                <a:solidFill>
                  <a:prstClr val="black"/>
                </a:solidFill>
                <a:cs typeface="B Nazanin" panose="00000400000000000000" pitchFamily="2" charset="-78"/>
              </a:rPr>
              <a:t>چرا خدا شکست و پیروزی را به سنت‌های الهی گره زده است؟ مگر نباید همه چیز مستقیم به لطف الهی باشد؟</a:t>
            </a:r>
          </a:p>
          <a:p>
            <a:pPr marL="342900" indent="-342900" algn="just" rtl="1">
              <a:lnSpc>
                <a:spcPct val="200000"/>
              </a:lnSpc>
              <a:buFont typeface="Wingdings" panose="05000000000000000000" pitchFamily="2" charset="2"/>
              <a:buChar char="§"/>
            </a:pPr>
            <a:r>
              <a:rPr lang="fa-IR" sz="2200" b="1" dirty="0" smtClean="0">
                <a:solidFill>
                  <a:prstClr val="black"/>
                </a:solidFill>
                <a:cs typeface="B Nazanin" panose="00000400000000000000" pitchFamily="2" charset="-78"/>
              </a:rPr>
              <a:t> </a:t>
            </a:r>
            <a:r>
              <a:rPr lang="fa-IR" sz="2200" b="1" dirty="0">
                <a:solidFill>
                  <a:prstClr val="black"/>
                </a:solidFill>
                <a:cs typeface="B Nazanin" panose="00000400000000000000" pitchFamily="2" charset="-78"/>
              </a:rPr>
              <a:t>اگر همه چیز بر اساس سنن الهی است، پس تحلیل و تصمیم‌گیری انسانی چه جایگاهی دارد؟</a:t>
            </a:r>
          </a:p>
          <a:p>
            <a:pPr marL="342900" indent="-342900" algn="just" rtl="1">
              <a:lnSpc>
                <a:spcPct val="200000"/>
              </a:lnSpc>
              <a:buFont typeface="Wingdings" panose="05000000000000000000" pitchFamily="2" charset="2"/>
              <a:buChar char="§"/>
            </a:pPr>
            <a:r>
              <a:rPr lang="fa-IR" sz="2200" b="1" dirty="0">
                <a:solidFill>
                  <a:prstClr val="black"/>
                </a:solidFill>
                <a:cs typeface="B Nazanin" panose="00000400000000000000" pitchFamily="2" charset="-78"/>
              </a:rPr>
              <a:t>روایت دشمن با روایت الهی متفاوت است؛ چگونه می‌توان به سنت‌های الهی اعتماد کرد؟</a:t>
            </a:r>
          </a:p>
          <a:p>
            <a:pPr marL="342900" indent="-342900" algn="just" rtl="1">
              <a:lnSpc>
                <a:spcPct val="200000"/>
              </a:lnSpc>
              <a:buFont typeface="Wingdings" panose="05000000000000000000" pitchFamily="2" charset="2"/>
              <a:buChar char="§"/>
            </a:pPr>
            <a:r>
              <a:rPr lang="fa-IR" sz="2200" b="1" dirty="0">
                <a:solidFill>
                  <a:prstClr val="black"/>
                </a:solidFill>
                <a:cs typeface="B Nazanin" panose="00000400000000000000" pitchFamily="2" charset="-78"/>
              </a:rPr>
              <a:t>سنت غلبه حق بر باطل ممکن است دیر تحقق یابد؛ آیا این به معنای تأخیر بی‌پایان است؟</a:t>
            </a:r>
          </a:p>
          <a:p>
            <a:pPr marL="342900" indent="-342900" algn="just" rtl="1">
              <a:lnSpc>
                <a:spcPct val="200000"/>
              </a:lnSpc>
              <a:buFont typeface="Wingdings" panose="05000000000000000000" pitchFamily="2" charset="2"/>
              <a:buChar char="§"/>
            </a:pPr>
            <a:r>
              <a:rPr lang="fa-IR" sz="2200" b="1" dirty="0">
                <a:solidFill>
                  <a:prstClr val="black"/>
                </a:solidFill>
                <a:cs typeface="B Nazanin" panose="00000400000000000000" pitchFamily="2" charset="-78"/>
              </a:rPr>
              <a:t>در طول تاریخ جمعى از پیامبران و مؤمنان شكست خوردند و گروهى نیز به شهادت رسیدند. بنابراین وعده نصرت الهى درباره آنان چه شده </a:t>
            </a:r>
            <a:r>
              <a:rPr lang="fa-IR" sz="2200" b="1" dirty="0" smtClean="0">
                <a:solidFill>
                  <a:prstClr val="black"/>
                </a:solidFill>
                <a:cs typeface="B Nazanin" panose="00000400000000000000" pitchFamily="2" charset="-78"/>
              </a:rPr>
              <a:t>است؟</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4088199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D73F13C2-898D-D55E-F113-C522679F627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sp>
        <p:nvSpPr>
          <p:cNvPr id="2" name="Rectangle 1"/>
          <p:cNvSpPr/>
          <p:nvPr/>
        </p:nvSpPr>
        <p:spPr>
          <a:xfrm>
            <a:off x="533749" y="1201892"/>
            <a:ext cx="6400799" cy="4939814"/>
          </a:xfrm>
          <a:prstGeom prst="rect">
            <a:avLst/>
          </a:prstGeom>
        </p:spPr>
        <p:txBody>
          <a:bodyPr wrap="square">
            <a:spAutoFit/>
          </a:bodyPr>
          <a:lstStyle/>
          <a:p>
            <a:pPr algn="just" rtl="1">
              <a:lnSpc>
                <a:spcPct val="250000"/>
              </a:lnSpc>
            </a:pPr>
            <a:r>
              <a:rPr lang="fa-IR" dirty="0">
                <a:cs typeface="B Titr" panose="00000700000000000000" pitchFamily="2" charset="-78"/>
              </a:rPr>
              <a:t>ما فراتر از درگیری‌های نظامی در کانون یک درگیری تبلیغاتی و رسانه‌ای با یک جبهه‌ وسیع، </a:t>
            </a:r>
            <a:r>
              <a:rPr lang="fa-IR" dirty="0" smtClean="0">
                <a:cs typeface="B Titr" panose="00000700000000000000" pitchFamily="2" charset="-78"/>
              </a:rPr>
              <a:t>هستیم</a:t>
            </a:r>
            <a:r>
              <a:rPr lang="fa-IR" dirty="0">
                <a:cs typeface="B Titr" panose="00000700000000000000" pitchFamily="2" charset="-78"/>
              </a:rPr>
              <a:t>. ما در جنگ تبلیغاتی قرار داریم، در جنگ معنوی قرار داریم. دشمن فهمید که تصرف این مُلک و این خاک و این سرزمین الهی و معنوی با ابزار فشار و ابزار نظامی امکان ندارد. فهمید که اگر </a:t>
            </a:r>
            <a:r>
              <a:rPr lang="fa-IR" dirty="0" smtClean="0">
                <a:cs typeface="B Titr" panose="00000700000000000000" pitchFamily="2" charset="-78"/>
              </a:rPr>
              <a:t>بخواهد تصرفی </a:t>
            </a:r>
            <a:r>
              <a:rPr lang="fa-IR" dirty="0">
                <a:cs typeface="B Titr" panose="00000700000000000000" pitchFamily="2" charset="-78"/>
              </a:rPr>
              <a:t>بکند، دخالتی بکند، موفقیتی پیدا کند </a:t>
            </a:r>
            <a:r>
              <a:rPr lang="fa-IR" dirty="0">
                <a:solidFill>
                  <a:srgbClr val="C00000"/>
                </a:solidFill>
                <a:cs typeface="B Titr" panose="00000700000000000000" pitchFamily="2" charset="-78"/>
              </a:rPr>
              <a:t>باید دل‌ها را تغییر بدهد، باید مغزها و فکرها را عوض کند.</a:t>
            </a:r>
            <a:r>
              <a:rPr lang="fa-IR" dirty="0">
                <a:cs typeface="B Titr" panose="00000700000000000000" pitchFamily="2" charset="-78"/>
              </a:rPr>
              <a:t> رفتند توی این خط. ما البتّه ایستادیم در مقابلشان، محکم، اما خطر این است، خط این </a:t>
            </a:r>
            <a:r>
              <a:rPr lang="fa-IR" dirty="0" smtClean="0">
                <a:cs typeface="B Titr" panose="00000700000000000000" pitchFamily="2" charset="-78"/>
              </a:rPr>
              <a:t>است، دشمن </a:t>
            </a:r>
            <a:r>
              <a:rPr lang="fa-IR" dirty="0">
                <a:cs typeface="B Titr" panose="00000700000000000000" pitchFamily="2" charset="-78"/>
              </a:rPr>
              <a:t>هدفش این است امروز. </a:t>
            </a:r>
            <a:endParaRPr lang="en-US" dirty="0">
              <a:cs typeface="B Titr" panose="00000700000000000000" pitchFamily="2" charset="-78"/>
            </a:endParaRPr>
          </a:p>
        </p:txBody>
      </p:sp>
      <p:sp>
        <p:nvSpPr>
          <p:cNvPr id="9" name="Rectangle: Rounded Corners 2">
            <a:hlinkClick r:id="rId3" action="ppaction://hlinksldjump"/>
            <a:extLst>
              <a:ext uri="{FF2B5EF4-FFF2-40B4-BE49-F238E27FC236}">
                <a16:creationId xmlns:a16="http://schemas.microsoft.com/office/drawing/2014/main" xmlns="" id="{474EE265-6837-B671-B281-B2E358C10012}"/>
              </a:ext>
            </a:extLst>
          </p:cNvPr>
          <p:cNvSpPr/>
          <p:nvPr/>
        </p:nvSpPr>
        <p:spPr>
          <a:xfrm>
            <a:off x="175720" y="259307"/>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5</a:t>
            </a:r>
            <a:endParaRPr lang="fa-IR" dirty="0">
              <a:solidFill>
                <a:schemeClr val="tx1"/>
              </a:solidFill>
              <a:cs typeface="B Titr" panose="00000700000000000000" pitchFamily="2" charset="-78"/>
            </a:endParaRPr>
          </a:p>
        </p:txBody>
      </p:sp>
      <p:sp>
        <p:nvSpPr>
          <p:cNvPr id="14" name="TextBox 13">
            <a:extLst>
              <a:ext uri="{FF2B5EF4-FFF2-40B4-BE49-F238E27FC236}">
                <a16:creationId xmlns:a16="http://schemas.microsoft.com/office/drawing/2014/main" xmlns="" id="{93DF2D1C-CAFA-84A3-B8C7-3C545DE11061}"/>
              </a:ext>
            </a:extLst>
          </p:cNvPr>
          <p:cNvSpPr txBox="1"/>
          <p:nvPr/>
        </p:nvSpPr>
        <p:spPr>
          <a:xfrm>
            <a:off x="891779" y="326338"/>
            <a:ext cx="7131906" cy="684803"/>
          </a:xfrm>
          <a:prstGeom prst="rect">
            <a:avLst/>
          </a:prstGeom>
          <a:noFill/>
        </p:spPr>
        <p:txBody>
          <a:bodyPr wrap="square" rtlCol="1">
            <a:spAutoFit/>
          </a:bodyPr>
          <a:lstStyle/>
          <a:p>
            <a:pPr algn="ctr">
              <a:lnSpc>
                <a:spcPct val="150000"/>
              </a:lnSpc>
            </a:pPr>
            <a:r>
              <a:rPr lang="fa-IR" sz="28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373262213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384737"/>
            <a:ext cx="9232594" cy="577081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نتیجه </a:t>
            </a:r>
            <a:r>
              <a:rPr lang="fa-IR" sz="2200" dirty="0" smtClean="0">
                <a:solidFill>
                  <a:srgbClr val="C00000"/>
                </a:solidFill>
                <a:cs typeface="B Titr" panose="00000700000000000000" pitchFamily="2" charset="-78"/>
              </a:rPr>
              <a:t>نهایی محور</a:t>
            </a:r>
          </a:p>
          <a:p>
            <a:pPr algn="justLow" rtl="1">
              <a:lnSpc>
                <a:spcPct val="200000"/>
              </a:lnSpc>
            </a:pPr>
            <a:r>
              <a:rPr lang="fa-IR" sz="2400" b="1" dirty="0" smtClean="0">
                <a:solidFill>
                  <a:prstClr val="black"/>
                </a:solidFill>
                <a:cs typeface="B Nazanin" panose="00000400000000000000" pitchFamily="2" charset="-78"/>
              </a:rPr>
              <a:t>در </a:t>
            </a:r>
            <a:r>
              <a:rPr lang="fa-IR" sz="2400" b="1" dirty="0">
                <a:solidFill>
                  <a:prstClr val="black"/>
                </a:solidFill>
                <a:cs typeface="B Nazanin" panose="00000400000000000000" pitchFamily="2" charset="-78"/>
              </a:rPr>
              <a:t>منطق قرآنی، سنت‌های قطعی الهی در شکست و پیروزی، ستون تنظیم روایت صحیح، تحلیل راهبردی و آرامش روانی در بحران‌هاست. این سنت‌ها، با ایجاد چارچوبی حکیمانه برای فهم حوادث و تبدیل تهدیدها به مراحل تکامل، جامعه را در برابر جنگ روانی، جنگ رسانه‌ای، تحریف واقعیت‌ها و تهدیدات فرسایشی دشمن واکسینه می‌کند. موفقیت نهایی در گرو تبدیل شناخت این سنت‌ها از یک دانش نظری به یک چراغ راه عملی و منبع آرامش راهبردی در تمام سطوح فردی و اجتماعی است</a:t>
            </a: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a:p>
            <a:pPr algn="justLow" rtl="1">
              <a:lnSpc>
                <a:spcPct val="200000"/>
              </a:lnSpc>
            </a:pP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21860568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0"/>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2028137" y="1598354"/>
            <a:ext cx="8097645" cy="1692771"/>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محور سوم:</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4000" b="1" dirty="0">
                <a:solidFill>
                  <a:prstClr val="white"/>
                </a:solidFill>
                <a:latin typeface="IRBadr" panose="02000506000000020002" pitchFamily="2" charset="-78"/>
                <a:ea typeface="Lotus" panose="00000400000000000000" pitchFamily="2" charset="-78"/>
                <a:cs typeface="B Titr" panose="00000700000000000000" pitchFamily="2" charset="-78"/>
              </a:rPr>
              <a:t>مقاومت سازمان‌یافته و الگوی </a:t>
            </a:r>
            <a:r>
              <a:rPr lang="fa-IR" sz="4000" b="1" dirty="0" smtClean="0">
                <a:solidFill>
                  <a:prstClr val="white"/>
                </a:solidFill>
                <a:latin typeface="IRBadr" panose="02000506000000020002" pitchFamily="2" charset="-78"/>
                <a:ea typeface="Lotus" panose="00000400000000000000" pitchFamily="2" charset="-78"/>
                <a:cs typeface="B Titr" panose="00000700000000000000" pitchFamily="2" charset="-78"/>
              </a:rPr>
              <a:t>«رِبّیّون»</a:t>
            </a:r>
            <a:endParaRPr lang="fa-IR" sz="36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291169" y="616500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51</a:t>
            </a:r>
            <a:endParaRPr lang="fa-IR" dirty="0">
              <a:solidFill>
                <a:prstClr val="black"/>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2082738" y="3506526"/>
            <a:ext cx="7867529" cy="1592744"/>
          </a:xfrm>
          <a:prstGeom prst="rect">
            <a:avLst/>
          </a:prstGeom>
          <a:noFill/>
        </p:spPr>
        <p:txBody>
          <a:bodyPr wrap="square" rtlCol="1">
            <a:spAutoFit/>
          </a:bodyPr>
          <a:lstStyle/>
          <a:p>
            <a:pPr algn="ctr" rtl="1">
              <a:lnSpc>
                <a:spcPct val="200000"/>
              </a:lnSpc>
            </a:pPr>
            <a:r>
              <a:rPr lang="fa-IR" sz="2600" b="1" dirty="0" smtClean="0">
                <a:solidFill>
                  <a:srgbClr val="FFC000">
                    <a:lumMod val="60000"/>
                    <a:lumOff val="40000"/>
                  </a:srgbClr>
                </a:solidFill>
                <a:cs typeface="B Nazanin" panose="00000400000000000000" pitchFamily="2" charset="-78"/>
              </a:rPr>
              <a:t>وَكَأَيِّنْ </a:t>
            </a:r>
            <a:r>
              <a:rPr lang="fa-IR" sz="2600" b="1" dirty="0">
                <a:solidFill>
                  <a:srgbClr val="FFC000">
                    <a:lumMod val="60000"/>
                    <a:lumOff val="40000"/>
                  </a:srgbClr>
                </a:solidFill>
                <a:cs typeface="B Nazanin" panose="00000400000000000000" pitchFamily="2" charset="-78"/>
              </a:rPr>
              <a:t>مِنْ نَبِيٍّ قَاتَلَ مَعَهُ رِبِّيُّونَ كَثِيرٌ فَمَا وَهَنُوا لِمَا أَصَابَهُمْ فِي سَبِيلِ اللَّهِ وَمَا ضَعُفُوا وَمَا اسْتَكَانُوا وَاللَّهُ يُحِبُّ الصَّابِرِينَ (آل‌عمران: 146). </a:t>
            </a:r>
          </a:p>
        </p:txBody>
      </p:sp>
    </p:spTree>
    <p:extLst>
      <p:ext uri="{BB962C8B-B14F-4D97-AF65-F5344CB8AC3E}">
        <p14:creationId xmlns:p14="http://schemas.microsoft.com/office/powerpoint/2010/main" val="25670560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250" fill="hold"/>
                                        <p:tgtEl>
                                          <p:spTgt spid="6"/>
                                        </p:tgtEl>
                                        <p:attrNameLst>
                                          <p:attrName>ppt_w</p:attrName>
                                        </p:attrNameLst>
                                      </p:cBhvr>
                                      <p:tavLst>
                                        <p:tav tm="0">
                                          <p:val>
                                            <p:fltVal val="0"/>
                                          </p:val>
                                        </p:tav>
                                        <p:tav tm="100000">
                                          <p:val>
                                            <p:strVal val="#ppt_w"/>
                                          </p:val>
                                        </p:tav>
                                      </p:tavLst>
                                    </p:anim>
                                    <p:anim calcmode="lin" valueType="num">
                                      <p:cBhvr>
                                        <p:cTn id="8" dur="1250" fill="hold"/>
                                        <p:tgtEl>
                                          <p:spTgt spid="6"/>
                                        </p:tgtEl>
                                        <p:attrNameLst>
                                          <p:attrName>ppt_h</p:attrName>
                                        </p:attrNameLst>
                                      </p:cBhvr>
                                      <p:tavLst>
                                        <p:tav tm="0">
                                          <p:val>
                                            <p:fltVal val="0"/>
                                          </p:val>
                                        </p:tav>
                                        <p:tav tm="100000">
                                          <p:val>
                                            <p:strVal val="#ppt_h"/>
                                          </p:val>
                                        </p:tav>
                                      </p:tavLst>
                                    </p:anim>
                                    <p:anim calcmode="lin" valueType="num">
                                      <p:cBhvr>
                                        <p:cTn id="9" dur="1250" fill="hold"/>
                                        <p:tgtEl>
                                          <p:spTgt spid="6"/>
                                        </p:tgtEl>
                                        <p:attrNameLst>
                                          <p:attrName>style.rotation</p:attrName>
                                        </p:attrNameLst>
                                      </p:cBhvr>
                                      <p:tavLst>
                                        <p:tav tm="0">
                                          <p:val>
                                            <p:fltVal val="90"/>
                                          </p:val>
                                        </p:tav>
                                        <p:tav tm="100000">
                                          <p:val>
                                            <p:fltVal val="0"/>
                                          </p:val>
                                        </p:tav>
                                      </p:tavLst>
                                    </p:anim>
                                    <p:animEffect transition="in" filter="fade">
                                      <p:cBhvr>
                                        <p:cTn id="10" dur="125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style.rotation</p:attrName>
                                        </p:attrNameLst>
                                      </p:cBhvr>
                                      <p:tavLst>
                                        <p:tav tm="0">
                                          <p:val>
                                            <p:fltVal val="90"/>
                                          </p:val>
                                        </p:tav>
                                        <p:tav tm="100000">
                                          <p:val>
                                            <p:fltVal val="0"/>
                                          </p:val>
                                        </p:tav>
                                      </p:tavLst>
                                    </p:anim>
                                    <p:animEffect transition="in" filter="fade">
                                      <p:cBhvr>
                                        <p:cTn id="16" dur="1250"/>
                                        <p:tgtEl>
                                          <p:spTgt spid="7"/>
                                        </p:tgtEl>
                                      </p:cBhvr>
                                    </p:animEffect>
                                  </p:childTnLst>
                                </p:cTn>
                              </p:par>
                              <p:par>
                                <p:cTn id="17" presetID="3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250" fill="hold"/>
                                        <p:tgtEl>
                                          <p:spTgt spid="12"/>
                                        </p:tgtEl>
                                        <p:attrNameLst>
                                          <p:attrName>ppt_w</p:attrName>
                                        </p:attrNameLst>
                                      </p:cBhvr>
                                      <p:tavLst>
                                        <p:tav tm="0">
                                          <p:val>
                                            <p:fltVal val="0"/>
                                          </p:val>
                                        </p:tav>
                                        <p:tav tm="100000">
                                          <p:val>
                                            <p:strVal val="#ppt_w"/>
                                          </p:val>
                                        </p:tav>
                                      </p:tavLst>
                                    </p:anim>
                                    <p:anim calcmode="lin" valueType="num">
                                      <p:cBhvr>
                                        <p:cTn id="20" dur="1250" fill="hold"/>
                                        <p:tgtEl>
                                          <p:spTgt spid="12"/>
                                        </p:tgtEl>
                                        <p:attrNameLst>
                                          <p:attrName>ppt_h</p:attrName>
                                        </p:attrNameLst>
                                      </p:cBhvr>
                                      <p:tavLst>
                                        <p:tav tm="0">
                                          <p:val>
                                            <p:fltVal val="0"/>
                                          </p:val>
                                        </p:tav>
                                        <p:tav tm="100000">
                                          <p:val>
                                            <p:strVal val="#ppt_h"/>
                                          </p:val>
                                        </p:tav>
                                      </p:tavLst>
                                    </p:anim>
                                    <p:anim calcmode="lin" valueType="num">
                                      <p:cBhvr>
                                        <p:cTn id="21" dur="1250" fill="hold"/>
                                        <p:tgtEl>
                                          <p:spTgt spid="12"/>
                                        </p:tgtEl>
                                        <p:attrNameLst>
                                          <p:attrName>style.rotation</p:attrName>
                                        </p:attrNameLst>
                                      </p:cBhvr>
                                      <p:tavLst>
                                        <p:tav tm="0">
                                          <p:val>
                                            <p:fltVal val="90"/>
                                          </p:val>
                                        </p:tav>
                                        <p:tav tm="100000">
                                          <p:val>
                                            <p:fltVal val="0"/>
                                          </p:val>
                                        </p:tav>
                                      </p:tavLst>
                                    </p:anim>
                                    <p:animEffect transition="in" filter="fade">
                                      <p:cBhvr>
                                        <p:cTn id="22" dur="1250"/>
                                        <p:tgtEl>
                                          <p:spTgt spid="12"/>
                                        </p:tgtEl>
                                      </p:cBhvr>
                                    </p:animEffect>
                                  </p:childTnLst>
                                </p:cTn>
                              </p:par>
                              <p:par>
                                <p:cTn id="23" presetID="3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250" fill="hold"/>
                                        <p:tgtEl>
                                          <p:spTgt spid="13"/>
                                        </p:tgtEl>
                                        <p:attrNameLst>
                                          <p:attrName>ppt_w</p:attrName>
                                        </p:attrNameLst>
                                      </p:cBhvr>
                                      <p:tavLst>
                                        <p:tav tm="0">
                                          <p:val>
                                            <p:fltVal val="0"/>
                                          </p:val>
                                        </p:tav>
                                        <p:tav tm="100000">
                                          <p:val>
                                            <p:strVal val="#ppt_w"/>
                                          </p:val>
                                        </p:tav>
                                      </p:tavLst>
                                    </p:anim>
                                    <p:anim calcmode="lin" valueType="num">
                                      <p:cBhvr>
                                        <p:cTn id="26" dur="1250" fill="hold"/>
                                        <p:tgtEl>
                                          <p:spTgt spid="13"/>
                                        </p:tgtEl>
                                        <p:attrNameLst>
                                          <p:attrName>ppt_h</p:attrName>
                                        </p:attrNameLst>
                                      </p:cBhvr>
                                      <p:tavLst>
                                        <p:tav tm="0">
                                          <p:val>
                                            <p:fltVal val="0"/>
                                          </p:val>
                                        </p:tav>
                                        <p:tav tm="100000">
                                          <p:val>
                                            <p:strVal val="#ppt_h"/>
                                          </p:val>
                                        </p:tav>
                                      </p:tavLst>
                                    </p:anim>
                                    <p:anim calcmode="lin" valueType="num">
                                      <p:cBhvr>
                                        <p:cTn id="27" dur="1250" fill="hold"/>
                                        <p:tgtEl>
                                          <p:spTgt spid="13"/>
                                        </p:tgtEl>
                                        <p:attrNameLst>
                                          <p:attrName>style.rotation</p:attrName>
                                        </p:attrNameLst>
                                      </p:cBhvr>
                                      <p:tavLst>
                                        <p:tav tm="0">
                                          <p:val>
                                            <p:fltVal val="90"/>
                                          </p:val>
                                        </p:tav>
                                        <p:tav tm="100000">
                                          <p:val>
                                            <p:fltVal val="0"/>
                                          </p:val>
                                        </p:tav>
                                      </p:tavLst>
                                    </p:anim>
                                    <p:animEffect transition="in" filter="fade">
                                      <p:cBhvr>
                                        <p:cTn id="28" dur="1250"/>
                                        <p:tgtEl>
                                          <p:spTgt spid="13"/>
                                        </p:tgtEl>
                                      </p:cBhvr>
                                    </p:animEffect>
                                  </p:childTnLst>
                                </p:cTn>
                              </p:par>
                            </p:childTnLst>
                          </p:cTn>
                        </p:par>
                        <p:par>
                          <p:cTn id="29" fill="hold">
                            <p:stCondLst>
                              <p:cond delay="1250"/>
                            </p:stCondLst>
                            <p:childTnLst>
                              <p:par>
                                <p:cTn id="30" presetID="10"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1000" fill="hold"/>
                                        <p:tgtEl>
                                          <p:spTgt spid="5"/>
                                        </p:tgtEl>
                                        <p:attrNameLst>
                                          <p:attrName>ppt_w</p:attrName>
                                        </p:attrNameLst>
                                      </p:cBhvr>
                                      <p:tavLst>
                                        <p:tav tm="0">
                                          <p:val>
                                            <p:fltVal val="0"/>
                                          </p:val>
                                        </p:tav>
                                        <p:tav tm="100000">
                                          <p:val>
                                            <p:strVal val="#ppt_w"/>
                                          </p:val>
                                        </p:tav>
                                      </p:tavLst>
                                    </p:anim>
                                    <p:anim calcmode="lin" valueType="num">
                                      <p:cBhvr>
                                        <p:cTn id="38" dur="1000" fill="hold"/>
                                        <p:tgtEl>
                                          <p:spTgt spid="5"/>
                                        </p:tgtEl>
                                        <p:attrNameLst>
                                          <p:attrName>ppt_h</p:attrName>
                                        </p:attrNameLst>
                                      </p:cBhvr>
                                      <p:tavLst>
                                        <p:tav tm="0">
                                          <p:val>
                                            <p:fltVal val="0"/>
                                          </p:val>
                                        </p:tav>
                                        <p:tav tm="100000">
                                          <p:val>
                                            <p:strVal val="#ppt_h"/>
                                          </p:val>
                                        </p:tav>
                                      </p:tavLst>
                                    </p:anim>
                                    <p:anim calcmode="lin" valueType="num">
                                      <p:cBhvr>
                                        <p:cTn id="39" dur="1000" fill="hold"/>
                                        <p:tgtEl>
                                          <p:spTgt spid="5"/>
                                        </p:tgtEl>
                                        <p:attrNameLst>
                                          <p:attrName>style.rotation</p:attrName>
                                        </p:attrNameLst>
                                      </p:cBhvr>
                                      <p:tavLst>
                                        <p:tav tm="0">
                                          <p:val>
                                            <p:fltVal val="90"/>
                                          </p:val>
                                        </p:tav>
                                        <p:tav tm="100000">
                                          <p:val>
                                            <p:fltVal val="0"/>
                                          </p:val>
                                        </p:tav>
                                      </p:tavLst>
                                    </p:anim>
                                    <p:animEffect transition="in" filter="fade">
                                      <p:cBhvr>
                                        <p:cTn id="40" dur="10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17">
                                            <p:txEl>
                                              <p:pRg st="0" end="0"/>
                                            </p:txEl>
                                          </p:spTgt>
                                        </p:tgtEl>
                                        <p:attrNameLst>
                                          <p:attrName>style.visibility</p:attrName>
                                        </p:attrNameLst>
                                      </p:cBhvr>
                                      <p:to>
                                        <p:strVal val="visible"/>
                                      </p:to>
                                    </p:set>
                                    <p:animEffect transition="in" filter="fade">
                                      <p:cBhvr>
                                        <p:cTn id="45" dur="1000"/>
                                        <p:tgtEl>
                                          <p:spTgt spid="17">
                                            <p:txEl>
                                              <p:pRg st="0" end="0"/>
                                            </p:txEl>
                                          </p:spTgt>
                                        </p:tgtEl>
                                      </p:cBhvr>
                                    </p:animEffect>
                                    <p:anim calcmode="lin" valueType="num">
                                      <p:cBhvr>
                                        <p:cTn id="46"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47"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8928" y="-6394"/>
            <a:ext cx="6870948" cy="86558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74762" y="1415012"/>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pic>
        <p:nvPicPr>
          <p:cNvPr id="18" name="Picture 17">
            <a:extLst>
              <a:ext uri="{FF2B5EF4-FFF2-40B4-BE49-F238E27FC236}">
                <a16:creationId xmlns:a16="http://schemas.microsoft.com/office/drawing/2014/main" xmlns="" id="{0FE4655C-EDE1-7DC0-CF01-E3E7CB3B1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8927" y="5830901"/>
            <a:ext cx="6887263" cy="882933"/>
          </a:xfrm>
          <a:prstGeom prst="rect">
            <a:avLst/>
          </a:prstGeom>
        </p:spPr>
      </p:pic>
      <p:pic>
        <p:nvPicPr>
          <p:cNvPr id="19" name="Picture 18">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33" y="5395015"/>
            <a:ext cx="1331294" cy="1379017"/>
          </a:xfrm>
          <a:prstGeom prst="rect">
            <a:avLst/>
          </a:prstGeom>
        </p:spPr>
      </p:pic>
      <p:pic>
        <p:nvPicPr>
          <p:cNvPr id="20" name="Picture 19">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29875" y="5522210"/>
            <a:ext cx="1331294" cy="1379017"/>
          </a:xfrm>
          <a:prstGeom prst="rect">
            <a:avLst/>
          </a:prstGeom>
        </p:spPr>
      </p:pic>
      <p:pic>
        <p:nvPicPr>
          <p:cNvPr id="21" name="Picture 20">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651" y="-6394"/>
            <a:ext cx="1331294" cy="1379017"/>
          </a:xfrm>
          <a:prstGeom prst="rect">
            <a:avLst/>
          </a:prstGeom>
        </p:spPr>
      </p:pic>
      <p:pic>
        <p:nvPicPr>
          <p:cNvPr id="22" name="Picture 2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7722" y="-165342"/>
            <a:ext cx="1331294" cy="1379017"/>
          </a:xfrm>
          <a:prstGeom prst="rect">
            <a:avLst/>
          </a:prstGeom>
        </p:spPr>
      </p:pic>
      <p:sp>
        <p:nvSpPr>
          <p:cNvPr id="24" name="TextBox 23">
            <a:extLst>
              <a:ext uri="{FF2B5EF4-FFF2-40B4-BE49-F238E27FC236}">
                <a16:creationId xmlns:a16="http://schemas.microsoft.com/office/drawing/2014/main" xmlns="" id="{9F6F0F3F-0E25-84C7-8212-BE0B2481A4DD}"/>
              </a:ext>
            </a:extLst>
          </p:cNvPr>
          <p:cNvSpPr txBox="1"/>
          <p:nvPr/>
        </p:nvSpPr>
        <p:spPr>
          <a:xfrm rot="16200000">
            <a:off x="-1480268" y="3009883"/>
            <a:ext cx="3938749" cy="400110"/>
          </a:xfrm>
          <a:prstGeom prst="rect">
            <a:avLst/>
          </a:prstGeom>
          <a:noFill/>
        </p:spPr>
        <p:txBody>
          <a:bodyPr wrap="square" rtlCol="1">
            <a:spAutoFit/>
          </a:bodyPr>
          <a:lstStyle/>
          <a:p>
            <a:pPr algn="ctr" rtl="1"/>
            <a:r>
              <a:rPr lang="fa-IR" sz="2000" dirty="0" smtClean="0">
                <a:solidFill>
                  <a:srgbClr val="C00000"/>
                </a:solidFill>
                <a:cs typeface="B Titr" panose="00000700000000000000" pitchFamily="2" charset="-78"/>
              </a:rPr>
              <a:t>مقاومت سازمان یافته و الگوی ربیون</a:t>
            </a: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2652" y="1093502"/>
            <a:ext cx="7797296" cy="4435217"/>
          </a:xfrm>
          <a:prstGeom prst="rect">
            <a:avLst/>
          </a:prstGeom>
        </p:spPr>
      </p:pic>
      <p:sp>
        <p:nvSpPr>
          <p:cNvPr id="14" name="TextBox 13">
            <a:extLst>
              <a:ext uri="{FF2B5EF4-FFF2-40B4-BE49-F238E27FC236}">
                <a16:creationId xmlns:a16="http://schemas.microsoft.com/office/drawing/2014/main" xmlns="" id="{9F6F0F3F-0E25-84C7-8212-BE0B2481A4DD}"/>
              </a:ext>
            </a:extLst>
          </p:cNvPr>
          <p:cNvSpPr txBox="1"/>
          <p:nvPr/>
        </p:nvSpPr>
        <p:spPr>
          <a:xfrm>
            <a:off x="1858982" y="146803"/>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43948" y="6454962"/>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52</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26773749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250" fill="hold"/>
                                        <p:tgtEl>
                                          <p:spTgt spid="20"/>
                                        </p:tgtEl>
                                        <p:attrNameLst>
                                          <p:attrName>ppt_w</p:attrName>
                                        </p:attrNameLst>
                                      </p:cBhvr>
                                      <p:tavLst>
                                        <p:tav tm="0">
                                          <p:val>
                                            <p:fltVal val="0"/>
                                          </p:val>
                                        </p:tav>
                                        <p:tav tm="100000">
                                          <p:val>
                                            <p:strVal val="#ppt_w"/>
                                          </p:val>
                                        </p:tav>
                                      </p:tavLst>
                                    </p:anim>
                                    <p:anim calcmode="lin" valueType="num">
                                      <p:cBhvr>
                                        <p:cTn id="8" dur="1250" fill="hold"/>
                                        <p:tgtEl>
                                          <p:spTgt spid="20"/>
                                        </p:tgtEl>
                                        <p:attrNameLst>
                                          <p:attrName>ppt_h</p:attrName>
                                        </p:attrNameLst>
                                      </p:cBhvr>
                                      <p:tavLst>
                                        <p:tav tm="0">
                                          <p:val>
                                            <p:fltVal val="0"/>
                                          </p:val>
                                        </p:tav>
                                        <p:tav tm="100000">
                                          <p:val>
                                            <p:strVal val="#ppt_h"/>
                                          </p:val>
                                        </p:tav>
                                      </p:tavLst>
                                    </p:anim>
                                    <p:anim calcmode="lin" valueType="num">
                                      <p:cBhvr>
                                        <p:cTn id="9" dur="1250" fill="hold"/>
                                        <p:tgtEl>
                                          <p:spTgt spid="20"/>
                                        </p:tgtEl>
                                        <p:attrNameLst>
                                          <p:attrName>style.rotation</p:attrName>
                                        </p:attrNameLst>
                                      </p:cBhvr>
                                      <p:tavLst>
                                        <p:tav tm="0">
                                          <p:val>
                                            <p:fltVal val="90"/>
                                          </p:val>
                                        </p:tav>
                                        <p:tav tm="100000">
                                          <p:val>
                                            <p:fltVal val="0"/>
                                          </p:val>
                                        </p:tav>
                                      </p:tavLst>
                                    </p:anim>
                                    <p:animEffect transition="in" filter="fade">
                                      <p:cBhvr>
                                        <p:cTn id="10" dur="125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250" fill="hold"/>
                                        <p:tgtEl>
                                          <p:spTgt spid="21"/>
                                        </p:tgtEl>
                                        <p:attrNameLst>
                                          <p:attrName>ppt_w</p:attrName>
                                        </p:attrNameLst>
                                      </p:cBhvr>
                                      <p:tavLst>
                                        <p:tav tm="0">
                                          <p:val>
                                            <p:fltVal val="0"/>
                                          </p:val>
                                        </p:tav>
                                        <p:tav tm="100000">
                                          <p:val>
                                            <p:strVal val="#ppt_w"/>
                                          </p:val>
                                        </p:tav>
                                      </p:tavLst>
                                    </p:anim>
                                    <p:anim calcmode="lin" valueType="num">
                                      <p:cBhvr>
                                        <p:cTn id="14" dur="1250" fill="hold"/>
                                        <p:tgtEl>
                                          <p:spTgt spid="21"/>
                                        </p:tgtEl>
                                        <p:attrNameLst>
                                          <p:attrName>ppt_h</p:attrName>
                                        </p:attrNameLst>
                                      </p:cBhvr>
                                      <p:tavLst>
                                        <p:tav tm="0">
                                          <p:val>
                                            <p:fltVal val="0"/>
                                          </p:val>
                                        </p:tav>
                                        <p:tav tm="100000">
                                          <p:val>
                                            <p:strVal val="#ppt_h"/>
                                          </p:val>
                                        </p:tav>
                                      </p:tavLst>
                                    </p:anim>
                                    <p:anim calcmode="lin" valueType="num">
                                      <p:cBhvr>
                                        <p:cTn id="15" dur="1250" fill="hold"/>
                                        <p:tgtEl>
                                          <p:spTgt spid="21"/>
                                        </p:tgtEl>
                                        <p:attrNameLst>
                                          <p:attrName>style.rotation</p:attrName>
                                        </p:attrNameLst>
                                      </p:cBhvr>
                                      <p:tavLst>
                                        <p:tav tm="0">
                                          <p:val>
                                            <p:fltVal val="90"/>
                                          </p:val>
                                        </p:tav>
                                        <p:tav tm="100000">
                                          <p:val>
                                            <p:fltVal val="0"/>
                                          </p:val>
                                        </p:tav>
                                      </p:tavLst>
                                    </p:anim>
                                    <p:animEffect transition="in" filter="fade">
                                      <p:cBhvr>
                                        <p:cTn id="16" dur="1250"/>
                                        <p:tgtEl>
                                          <p:spTgt spid="21"/>
                                        </p:tgtEl>
                                      </p:cBhvr>
                                    </p:animEffect>
                                  </p:childTnLst>
                                </p:cTn>
                              </p:par>
                              <p:par>
                                <p:cTn id="17" presetID="3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250" fill="hold"/>
                                        <p:tgtEl>
                                          <p:spTgt spid="22"/>
                                        </p:tgtEl>
                                        <p:attrNameLst>
                                          <p:attrName>ppt_w</p:attrName>
                                        </p:attrNameLst>
                                      </p:cBhvr>
                                      <p:tavLst>
                                        <p:tav tm="0">
                                          <p:val>
                                            <p:fltVal val="0"/>
                                          </p:val>
                                        </p:tav>
                                        <p:tav tm="100000">
                                          <p:val>
                                            <p:strVal val="#ppt_w"/>
                                          </p:val>
                                        </p:tav>
                                      </p:tavLst>
                                    </p:anim>
                                    <p:anim calcmode="lin" valueType="num">
                                      <p:cBhvr>
                                        <p:cTn id="20" dur="1250" fill="hold"/>
                                        <p:tgtEl>
                                          <p:spTgt spid="22"/>
                                        </p:tgtEl>
                                        <p:attrNameLst>
                                          <p:attrName>ppt_h</p:attrName>
                                        </p:attrNameLst>
                                      </p:cBhvr>
                                      <p:tavLst>
                                        <p:tav tm="0">
                                          <p:val>
                                            <p:fltVal val="0"/>
                                          </p:val>
                                        </p:tav>
                                        <p:tav tm="100000">
                                          <p:val>
                                            <p:strVal val="#ppt_h"/>
                                          </p:val>
                                        </p:tav>
                                      </p:tavLst>
                                    </p:anim>
                                    <p:anim calcmode="lin" valueType="num">
                                      <p:cBhvr>
                                        <p:cTn id="21" dur="1250" fill="hold"/>
                                        <p:tgtEl>
                                          <p:spTgt spid="22"/>
                                        </p:tgtEl>
                                        <p:attrNameLst>
                                          <p:attrName>style.rotation</p:attrName>
                                        </p:attrNameLst>
                                      </p:cBhvr>
                                      <p:tavLst>
                                        <p:tav tm="0">
                                          <p:val>
                                            <p:fltVal val="90"/>
                                          </p:val>
                                        </p:tav>
                                        <p:tav tm="100000">
                                          <p:val>
                                            <p:fltVal val="0"/>
                                          </p:val>
                                        </p:tav>
                                      </p:tavLst>
                                    </p:anim>
                                    <p:animEffect transition="in" filter="fade">
                                      <p:cBhvr>
                                        <p:cTn id="22" dur="1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341372"/>
            <a:ext cx="9112077" cy="466281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هدف </a:t>
            </a:r>
            <a:r>
              <a:rPr lang="fa-IR" sz="2200" dirty="0" smtClean="0">
                <a:solidFill>
                  <a:srgbClr val="C00000"/>
                </a:solidFill>
                <a:cs typeface="B Titr" panose="00000700000000000000" pitchFamily="2" charset="-78"/>
              </a:rPr>
              <a:t>کلان</a:t>
            </a:r>
          </a:p>
          <a:p>
            <a:pPr algn="justLow" rtl="1">
              <a:lnSpc>
                <a:spcPct val="150000"/>
              </a:lnSpc>
            </a:pPr>
            <a:r>
              <a:rPr lang="fa-IR" sz="2200" b="1" dirty="0">
                <a:solidFill>
                  <a:prstClr val="black"/>
                </a:solidFill>
                <a:cs typeface="B Nazanin" panose="00000400000000000000" pitchFamily="2" charset="-78"/>
              </a:rPr>
              <a:t>ایجاد و استقرار مدل سازمانی «رِبّیّون» در تمام سطوح جبهۀ حق، به‌گونه‌ای که در مواجهه با فشارها، شکست‌های مقطعی و جنگ فرسایشی دشمن، واکنش جمعی نه به «سستی (وَهْن)»، نه به «ضعف عملیاتی» و نه به «تسلیم (اسْتِکَانَهُ)» بینجامد؛ بلکه منجر به حفظ کامل انسجام، تقویت تاب‌آوری و افزایش ظرفیت عملیاتی برای تداوم مأموریت تا حصول پیروزی نهایی گردد</a:t>
            </a:r>
            <a:r>
              <a:rPr lang="fa-IR" sz="2200" b="1" dirty="0" smtClean="0">
                <a:solidFill>
                  <a:prstClr val="black"/>
                </a:solidFill>
                <a:cs typeface="B Nazanin" panose="00000400000000000000" pitchFamily="2" charset="-78"/>
              </a:rPr>
              <a:t>.</a:t>
            </a:r>
          </a:p>
          <a:p>
            <a:pPr algn="justLow" rtl="1">
              <a:lnSpc>
                <a:spcPct val="150000"/>
              </a:lnSpc>
            </a:pPr>
            <a:endParaRPr lang="fa-IR" sz="22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کارکرد </a:t>
            </a:r>
            <a:r>
              <a:rPr lang="fa-IR" sz="2200" dirty="0">
                <a:solidFill>
                  <a:srgbClr val="C00000"/>
                </a:solidFill>
                <a:cs typeface="B Titr" panose="00000700000000000000" pitchFamily="2" charset="-78"/>
              </a:rPr>
              <a:t>کلان </a:t>
            </a:r>
          </a:p>
          <a:p>
            <a:pPr algn="justLow" rtl="1">
              <a:lnSpc>
                <a:spcPct val="150000"/>
              </a:lnSpc>
            </a:pPr>
            <a:r>
              <a:rPr lang="fa-IR" sz="2200" b="1" dirty="0">
                <a:solidFill>
                  <a:prstClr val="black"/>
                </a:solidFill>
                <a:cs typeface="B Nazanin" panose="00000400000000000000" pitchFamily="2" charset="-78"/>
              </a:rPr>
              <a:t>تثبیت ایستادگی بلندمدت، جلوگیری از فرسایش نیروی انسانی و تبدیل مقاومت به یک ساختار ماندگار..</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34693267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567847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 </a:t>
            </a:r>
            <a:r>
              <a:rPr lang="fa-IR" sz="2200" dirty="0">
                <a:solidFill>
                  <a:srgbClr val="C00000"/>
                </a:solidFill>
                <a:cs typeface="B Titr" panose="00000700000000000000" pitchFamily="2" charset="-78"/>
              </a:rPr>
              <a:t>تبیین </a:t>
            </a:r>
            <a:r>
              <a:rPr lang="fa-IR" sz="2200" dirty="0" smtClean="0">
                <a:solidFill>
                  <a:srgbClr val="C00000"/>
                </a:solidFill>
                <a:cs typeface="B Titr" panose="00000700000000000000" pitchFamily="2" charset="-78"/>
              </a:rPr>
              <a:t>محوری</a:t>
            </a:r>
          </a:p>
          <a:p>
            <a:pPr algn="justLow" rtl="1">
              <a:lnSpc>
                <a:spcPct val="150000"/>
              </a:lnSpc>
            </a:pPr>
            <a:r>
              <a:rPr lang="fa-IR" sz="2200" b="1" dirty="0">
                <a:solidFill>
                  <a:prstClr val="black"/>
                </a:solidFill>
                <a:cs typeface="B Nazanin" panose="00000400000000000000" pitchFamily="2" charset="-78"/>
              </a:rPr>
              <a:t>در جنگ شناختی که دشمن با هدف فرسایش درونی و شکستن اراده ملی، به دنبال ایجاد سستی، ناتوانی و ذلت در پیکره جامعه است، راهبرد مهندسی قرآن برای خنثی‌سازی این حربه، ارائه الگوی «مقاومت سازمان‌یافته و الگوی رِبّیّون» است. این محور، پاسخ قرآنی به یک نیاز راهبردی است: تبدیل مقاومت از یک واکنش هیجانی و تک‌نسلی، به یک ساختار نهادی، تاب‌آور و تربیت‌محور</a:t>
            </a:r>
            <a:r>
              <a:rPr lang="fa-IR" sz="2200" b="1" dirty="0" smtClean="0">
                <a:solidFill>
                  <a:prstClr val="black"/>
                </a:solidFill>
                <a:cs typeface="B Nazanin" panose="00000400000000000000" pitchFamily="2" charset="-78"/>
              </a:rPr>
              <a:t>.</a:t>
            </a:r>
          </a:p>
          <a:p>
            <a:pPr algn="justLow" rtl="1">
              <a:lnSpc>
                <a:spcPct val="150000"/>
              </a:lnSpc>
            </a:pPr>
            <a:r>
              <a:rPr lang="fa-IR" sz="2200" b="1" dirty="0">
                <a:solidFill>
                  <a:prstClr val="black"/>
                </a:solidFill>
                <a:cs typeface="B Nazanin" panose="00000400000000000000" pitchFamily="2" charset="-78"/>
              </a:rPr>
              <a:t>در منطق قرآن، مقاومتِ پیروزمند، صرفاً یک عکس‌العمل دفاعی یا یک دوره هیجان جمعی گذرا نیست. مقاومت واقعی، یک پدیدۀ سازمان‌یافته، عمیقاً تربیتی و مبتنی‌بر ساختارهای ریشه‌دار است. آیۀ ۱۴۶ آل‌عمران با اشاره به «رِبّیّون» (مردان الهی) که در کنار پیامبران می‌جنگیدند، بر این نکته تأکید دارد که نیروی انسانیِ هماهنگ، تربیت‌شده و پایدار، کلید عبور از بحران‌های طولانی است.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5994276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1000"/>
                                        <p:tgtEl>
                                          <p:spTgt spid="6">
                                            <p:txEl>
                                              <p:pRg st="1" end="1"/>
                                            </p:txEl>
                                          </p:spTgt>
                                        </p:tgtEl>
                                      </p:cBhvr>
                                    </p:animEffect>
                                    <p:anim calcmode="lin" valueType="num">
                                      <p:cBhvr>
                                        <p:cTn id="3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6">
                                            <p:txEl>
                                              <p:pRg st="2" end="2"/>
                                            </p:txEl>
                                          </p:spTgt>
                                        </p:tgtEl>
                                        <p:attrNameLst>
                                          <p:attrName>style.visibility</p:attrName>
                                        </p:attrNameLst>
                                      </p:cBhvr>
                                      <p:to>
                                        <p:strVal val="visible"/>
                                      </p:to>
                                    </p:set>
                                    <p:anim calcmode="lin" valueType="num">
                                      <p:cBhvr additive="base">
                                        <p:cTn id="44"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1128416975"/>
              </p:ext>
            </p:extLst>
          </p:nvPr>
        </p:nvGraphicFramePr>
        <p:xfrm>
          <a:off x="409903" y="2071006"/>
          <a:ext cx="8951546" cy="45347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8165507" y="3049799"/>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2</a:t>
            </a:r>
            <a:endParaRPr lang="en-US" dirty="0">
              <a:solidFill>
                <a:prstClr val="black"/>
              </a:solidFill>
              <a:cs typeface="B Titr" panose="00000700000000000000" pitchFamily="2" charset="-78"/>
            </a:endParaRPr>
          </a:p>
        </p:txBody>
      </p:sp>
      <p:sp>
        <p:nvSpPr>
          <p:cNvPr id="18" name="Oval 17"/>
          <p:cNvSpPr/>
          <p:nvPr/>
        </p:nvSpPr>
        <p:spPr>
          <a:xfrm>
            <a:off x="8569618" y="2242976"/>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1</a:t>
            </a:r>
            <a:endParaRPr lang="en-US" dirty="0">
              <a:solidFill>
                <a:prstClr val="black"/>
              </a:solidFill>
              <a:cs typeface="B Titr" panose="00000700000000000000" pitchFamily="2" charset="-78"/>
            </a:endParaRPr>
          </a:p>
        </p:txBody>
      </p:sp>
      <p:sp>
        <p:nvSpPr>
          <p:cNvPr id="19" name="Oval 18"/>
          <p:cNvSpPr/>
          <p:nvPr/>
        </p:nvSpPr>
        <p:spPr>
          <a:xfrm>
            <a:off x="8008735" y="39490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3</a:t>
            </a:r>
            <a:endParaRPr lang="en-US" dirty="0">
              <a:solidFill>
                <a:prstClr val="black"/>
              </a:solidFill>
              <a:cs typeface="B Titr" panose="00000700000000000000" pitchFamily="2" charset="-78"/>
            </a:endParaRPr>
          </a:p>
        </p:txBody>
      </p:sp>
      <p:sp>
        <p:nvSpPr>
          <p:cNvPr id="20" name="Oval 19"/>
          <p:cNvSpPr/>
          <p:nvPr/>
        </p:nvSpPr>
        <p:spPr>
          <a:xfrm>
            <a:off x="8180628" y="47968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4</a:t>
            </a:r>
            <a:endParaRPr lang="en-US" dirty="0">
              <a:solidFill>
                <a:prstClr val="black"/>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55</a:t>
            </a:r>
            <a:endParaRPr lang="fa-IR" dirty="0">
              <a:solidFill>
                <a:prstClr val="black"/>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6186425" y="1356925"/>
            <a:ext cx="3219151" cy="507831"/>
          </a:xfrm>
          <a:prstGeom prst="rect">
            <a:avLst/>
          </a:prstGeom>
        </p:spPr>
        <p:txBody>
          <a:bodyPr wrap="none">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م</a:t>
            </a:r>
            <a:r>
              <a:rPr lang="fa-IR" dirty="0" smtClean="0">
                <a:solidFill>
                  <a:srgbClr val="C00000"/>
                </a:solidFill>
                <a:cs typeface="B Titr" panose="00000700000000000000" pitchFamily="2" charset="-78"/>
              </a:rPr>
              <a:t>ؤلفه‌های </a:t>
            </a:r>
            <a:r>
              <a:rPr lang="fa-IR" dirty="0">
                <a:solidFill>
                  <a:srgbClr val="C00000"/>
                </a:solidFill>
                <a:cs typeface="B Titr" panose="00000700000000000000" pitchFamily="2" charset="-78"/>
              </a:rPr>
              <a:t>اساسی با استناد قرآنی</a:t>
            </a:r>
          </a:p>
        </p:txBody>
      </p:sp>
      <p:sp>
        <p:nvSpPr>
          <p:cNvPr id="21" name="Oval 20"/>
          <p:cNvSpPr/>
          <p:nvPr/>
        </p:nvSpPr>
        <p:spPr>
          <a:xfrm>
            <a:off x="8568214" y="5678941"/>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prstClr val="black"/>
                </a:solidFill>
                <a:cs typeface="B Titr" panose="00000700000000000000" pitchFamily="2" charset="-78"/>
              </a:rPr>
              <a:t>5</a:t>
            </a:r>
            <a:endParaRPr lang="en-US" dirty="0">
              <a:solidFill>
                <a:prstClr val="black"/>
              </a:solidFill>
              <a:cs typeface="B Titr" panose="00000700000000000000" pitchFamily="2" charset="-78"/>
            </a:endParaRPr>
          </a:p>
        </p:txBody>
      </p:sp>
      <p:sp>
        <p:nvSpPr>
          <p:cNvPr id="24" name="TextBox 23">
            <a:extLst>
              <a:ext uri="{FF2B5EF4-FFF2-40B4-BE49-F238E27FC236}">
                <a16:creationId xmlns:a16="http://schemas.microsoft.com/office/drawing/2014/main" xmlns="" id="{9F6F0F3F-0E25-84C7-8212-BE0B2481A4DD}"/>
              </a:ext>
            </a:extLst>
          </p:cNvPr>
          <p:cNvSpPr txBox="1"/>
          <p:nvPr/>
        </p:nvSpPr>
        <p:spPr>
          <a:xfrm>
            <a:off x="2269259" y="278486"/>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سوم: مقاومت </a:t>
            </a:r>
            <a:r>
              <a:rPr lang="fa-IR" sz="24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338789795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6">
                                            <p:graphicEl>
                                              <a:dgm id="{40C87744-42FC-4FE6-BDF5-53872D9BA09A}"/>
                                            </p:graphicEl>
                                          </p:spTgt>
                                        </p:tgtEl>
                                        <p:attrNameLst>
                                          <p:attrName>style.visibility</p:attrName>
                                        </p:attrNameLst>
                                      </p:cBhvr>
                                      <p:to>
                                        <p:strVal val="visible"/>
                                      </p:to>
                                    </p:set>
                                    <p:animEffect transition="in" filter="fade">
                                      <p:cBhvr>
                                        <p:cTn id="15" dur="1000"/>
                                        <p:tgtEl>
                                          <p:spTgt spid="16">
                                            <p:graphicEl>
                                              <a:dgm id="{40C87744-42FC-4FE6-BDF5-53872D9BA09A}"/>
                                            </p:graphicEl>
                                          </p:spTgt>
                                        </p:tgtEl>
                                      </p:cBhvr>
                                    </p:animEffect>
                                    <p:anim calcmode="lin" valueType="num">
                                      <p:cBhvr>
                                        <p:cTn id="16" dur="1000" fill="hold"/>
                                        <p:tgtEl>
                                          <p:spTgt spid="16">
                                            <p:graphicEl>
                                              <a:dgm id="{40C87744-42FC-4FE6-BDF5-53872D9BA09A}"/>
                                            </p:graphicEl>
                                          </p:spTgt>
                                        </p:tgtEl>
                                        <p:attrNameLst>
                                          <p:attrName>ppt_x</p:attrName>
                                        </p:attrNameLst>
                                      </p:cBhvr>
                                      <p:tavLst>
                                        <p:tav tm="0">
                                          <p:val>
                                            <p:strVal val="#ppt_x"/>
                                          </p:val>
                                        </p:tav>
                                        <p:tav tm="100000">
                                          <p:val>
                                            <p:strVal val="#ppt_x"/>
                                          </p:val>
                                        </p:tav>
                                      </p:tavLst>
                                    </p:anim>
                                    <p:anim calcmode="lin" valueType="num">
                                      <p:cBhvr>
                                        <p:cTn id="17" dur="1000" fill="hold"/>
                                        <p:tgtEl>
                                          <p:spTgt spid="16">
                                            <p:graphicEl>
                                              <a:dgm id="{40C87744-42FC-4FE6-BDF5-53872D9BA09A}"/>
                                            </p:graphic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graphicEl>
                                              <a:dgm id="{F95DCD4D-5DBC-4E05-84AC-0BC0E608F248}"/>
                                            </p:graphicEl>
                                          </p:spTgt>
                                        </p:tgtEl>
                                        <p:attrNameLst>
                                          <p:attrName>style.visibility</p:attrName>
                                        </p:attrNameLst>
                                      </p:cBhvr>
                                      <p:to>
                                        <p:strVal val="visible"/>
                                      </p:to>
                                    </p:set>
                                    <p:animEffect transition="in" filter="fade">
                                      <p:cBhvr>
                                        <p:cTn id="20" dur="1000"/>
                                        <p:tgtEl>
                                          <p:spTgt spid="16">
                                            <p:graphicEl>
                                              <a:dgm id="{F95DCD4D-5DBC-4E05-84AC-0BC0E608F248}"/>
                                            </p:graphicEl>
                                          </p:spTgt>
                                        </p:tgtEl>
                                      </p:cBhvr>
                                    </p:animEffect>
                                    <p:anim calcmode="lin" valueType="num">
                                      <p:cBhvr>
                                        <p:cTn id="21" dur="1000" fill="hold"/>
                                        <p:tgtEl>
                                          <p:spTgt spid="16">
                                            <p:graphicEl>
                                              <a:dgm id="{F95DCD4D-5DBC-4E05-84AC-0BC0E608F248}"/>
                                            </p:graphicEl>
                                          </p:spTgt>
                                        </p:tgtEl>
                                        <p:attrNameLst>
                                          <p:attrName>ppt_x</p:attrName>
                                        </p:attrNameLst>
                                      </p:cBhvr>
                                      <p:tavLst>
                                        <p:tav tm="0">
                                          <p:val>
                                            <p:strVal val="#ppt_x"/>
                                          </p:val>
                                        </p:tav>
                                        <p:tav tm="100000">
                                          <p:val>
                                            <p:strVal val="#ppt_x"/>
                                          </p:val>
                                        </p:tav>
                                      </p:tavLst>
                                    </p:anim>
                                    <p:anim calcmode="lin" valueType="num">
                                      <p:cBhvr>
                                        <p:cTn id="22" dur="1000" fill="hold"/>
                                        <p:tgtEl>
                                          <p:spTgt spid="16">
                                            <p:graphicEl>
                                              <a:dgm id="{F95DCD4D-5DBC-4E05-84AC-0BC0E608F248}"/>
                                            </p:graphic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graphicEl>
                                              <a:dgm id="{3510A347-D3AB-4E3C-84E3-1DC91A2A3149}"/>
                                            </p:graphicEl>
                                          </p:spTgt>
                                        </p:tgtEl>
                                        <p:attrNameLst>
                                          <p:attrName>style.visibility</p:attrName>
                                        </p:attrNameLst>
                                      </p:cBhvr>
                                      <p:to>
                                        <p:strVal val="visible"/>
                                      </p:to>
                                    </p:set>
                                    <p:animEffect transition="in" filter="fade">
                                      <p:cBhvr>
                                        <p:cTn id="25" dur="1000"/>
                                        <p:tgtEl>
                                          <p:spTgt spid="16">
                                            <p:graphicEl>
                                              <a:dgm id="{3510A347-D3AB-4E3C-84E3-1DC91A2A3149}"/>
                                            </p:graphicEl>
                                          </p:spTgt>
                                        </p:tgtEl>
                                      </p:cBhvr>
                                    </p:animEffect>
                                    <p:anim calcmode="lin" valueType="num">
                                      <p:cBhvr>
                                        <p:cTn id="26" dur="1000" fill="hold"/>
                                        <p:tgtEl>
                                          <p:spTgt spid="16">
                                            <p:graphicEl>
                                              <a:dgm id="{3510A347-D3AB-4E3C-84E3-1DC91A2A3149}"/>
                                            </p:graphicEl>
                                          </p:spTgt>
                                        </p:tgtEl>
                                        <p:attrNameLst>
                                          <p:attrName>ppt_x</p:attrName>
                                        </p:attrNameLst>
                                      </p:cBhvr>
                                      <p:tavLst>
                                        <p:tav tm="0">
                                          <p:val>
                                            <p:strVal val="#ppt_x"/>
                                          </p:val>
                                        </p:tav>
                                        <p:tav tm="100000">
                                          <p:val>
                                            <p:strVal val="#ppt_x"/>
                                          </p:val>
                                        </p:tav>
                                      </p:tavLst>
                                    </p:anim>
                                    <p:anim calcmode="lin" valueType="num">
                                      <p:cBhvr>
                                        <p:cTn id="27" dur="1000" fill="hold"/>
                                        <p:tgtEl>
                                          <p:spTgt spid="16">
                                            <p:graphicEl>
                                              <a:dgm id="{3510A347-D3AB-4E3C-84E3-1DC91A2A3149}"/>
                                            </p:graphic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graphicEl>
                                              <a:dgm id="{AF410E85-3E60-4D5C-A73A-3ED4F4F99C2A}"/>
                                            </p:graphicEl>
                                          </p:spTgt>
                                        </p:tgtEl>
                                        <p:attrNameLst>
                                          <p:attrName>style.visibility</p:attrName>
                                        </p:attrNameLst>
                                      </p:cBhvr>
                                      <p:to>
                                        <p:strVal val="visible"/>
                                      </p:to>
                                    </p:set>
                                    <p:animEffect transition="in" filter="fade">
                                      <p:cBhvr>
                                        <p:cTn id="32" dur="1000"/>
                                        <p:tgtEl>
                                          <p:spTgt spid="16">
                                            <p:graphicEl>
                                              <a:dgm id="{AF410E85-3E60-4D5C-A73A-3ED4F4F99C2A}"/>
                                            </p:graphicEl>
                                          </p:spTgt>
                                        </p:tgtEl>
                                      </p:cBhvr>
                                    </p:animEffect>
                                    <p:anim calcmode="lin" valueType="num">
                                      <p:cBhvr>
                                        <p:cTn id="33" dur="1000" fill="hold"/>
                                        <p:tgtEl>
                                          <p:spTgt spid="16">
                                            <p:graphicEl>
                                              <a:dgm id="{AF410E85-3E60-4D5C-A73A-3ED4F4F99C2A}"/>
                                            </p:graphicEl>
                                          </p:spTgt>
                                        </p:tgtEl>
                                        <p:attrNameLst>
                                          <p:attrName>ppt_x</p:attrName>
                                        </p:attrNameLst>
                                      </p:cBhvr>
                                      <p:tavLst>
                                        <p:tav tm="0">
                                          <p:val>
                                            <p:strVal val="#ppt_x"/>
                                          </p:val>
                                        </p:tav>
                                        <p:tav tm="100000">
                                          <p:val>
                                            <p:strVal val="#ppt_x"/>
                                          </p:val>
                                        </p:tav>
                                      </p:tavLst>
                                    </p:anim>
                                    <p:anim calcmode="lin" valueType="num">
                                      <p:cBhvr>
                                        <p:cTn id="34" dur="1000" fill="hold"/>
                                        <p:tgtEl>
                                          <p:spTgt spid="16">
                                            <p:graphicEl>
                                              <a:dgm id="{AF410E85-3E60-4D5C-A73A-3ED4F4F99C2A}"/>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graphicEl>
                                              <a:dgm id="{49D189AE-D119-416A-A087-386746343807}"/>
                                            </p:graphicEl>
                                          </p:spTgt>
                                        </p:tgtEl>
                                        <p:attrNameLst>
                                          <p:attrName>style.visibility</p:attrName>
                                        </p:attrNameLst>
                                      </p:cBhvr>
                                      <p:to>
                                        <p:strVal val="visible"/>
                                      </p:to>
                                    </p:set>
                                    <p:animEffect transition="in" filter="fade">
                                      <p:cBhvr>
                                        <p:cTn id="37" dur="1000"/>
                                        <p:tgtEl>
                                          <p:spTgt spid="16">
                                            <p:graphicEl>
                                              <a:dgm id="{49D189AE-D119-416A-A087-386746343807}"/>
                                            </p:graphicEl>
                                          </p:spTgt>
                                        </p:tgtEl>
                                      </p:cBhvr>
                                    </p:animEffect>
                                    <p:anim calcmode="lin" valueType="num">
                                      <p:cBhvr>
                                        <p:cTn id="38" dur="1000" fill="hold"/>
                                        <p:tgtEl>
                                          <p:spTgt spid="16">
                                            <p:graphicEl>
                                              <a:dgm id="{49D189AE-D119-416A-A087-386746343807}"/>
                                            </p:graphicEl>
                                          </p:spTgt>
                                        </p:tgtEl>
                                        <p:attrNameLst>
                                          <p:attrName>ppt_x</p:attrName>
                                        </p:attrNameLst>
                                      </p:cBhvr>
                                      <p:tavLst>
                                        <p:tav tm="0">
                                          <p:val>
                                            <p:strVal val="#ppt_x"/>
                                          </p:val>
                                        </p:tav>
                                        <p:tav tm="100000">
                                          <p:val>
                                            <p:strVal val="#ppt_x"/>
                                          </p:val>
                                        </p:tav>
                                      </p:tavLst>
                                    </p:anim>
                                    <p:anim calcmode="lin" valueType="num">
                                      <p:cBhvr>
                                        <p:cTn id="39" dur="1000" fill="hold"/>
                                        <p:tgtEl>
                                          <p:spTgt spid="16">
                                            <p:graphicEl>
                                              <a:dgm id="{49D189AE-D119-416A-A087-386746343807}"/>
                                            </p:graphic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6">
                                            <p:graphicEl>
                                              <a:dgm id="{DC8FE0A1-59FB-4D19-85DE-552A7983729A}"/>
                                            </p:graphicEl>
                                          </p:spTgt>
                                        </p:tgtEl>
                                        <p:attrNameLst>
                                          <p:attrName>style.visibility</p:attrName>
                                        </p:attrNameLst>
                                      </p:cBhvr>
                                      <p:to>
                                        <p:strVal val="visible"/>
                                      </p:to>
                                    </p:set>
                                    <p:animEffect transition="in" filter="fade">
                                      <p:cBhvr>
                                        <p:cTn id="44" dur="1000"/>
                                        <p:tgtEl>
                                          <p:spTgt spid="16">
                                            <p:graphicEl>
                                              <a:dgm id="{DC8FE0A1-59FB-4D19-85DE-552A7983729A}"/>
                                            </p:graphicEl>
                                          </p:spTgt>
                                        </p:tgtEl>
                                      </p:cBhvr>
                                    </p:animEffect>
                                    <p:anim calcmode="lin" valueType="num">
                                      <p:cBhvr>
                                        <p:cTn id="45" dur="1000" fill="hold"/>
                                        <p:tgtEl>
                                          <p:spTgt spid="16">
                                            <p:graphicEl>
                                              <a:dgm id="{DC8FE0A1-59FB-4D19-85DE-552A7983729A}"/>
                                            </p:graphicEl>
                                          </p:spTgt>
                                        </p:tgtEl>
                                        <p:attrNameLst>
                                          <p:attrName>ppt_x</p:attrName>
                                        </p:attrNameLst>
                                      </p:cBhvr>
                                      <p:tavLst>
                                        <p:tav tm="0">
                                          <p:val>
                                            <p:strVal val="#ppt_x"/>
                                          </p:val>
                                        </p:tav>
                                        <p:tav tm="100000">
                                          <p:val>
                                            <p:strVal val="#ppt_x"/>
                                          </p:val>
                                        </p:tav>
                                      </p:tavLst>
                                    </p:anim>
                                    <p:anim calcmode="lin" valueType="num">
                                      <p:cBhvr>
                                        <p:cTn id="46" dur="1000" fill="hold"/>
                                        <p:tgtEl>
                                          <p:spTgt spid="16">
                                            <p:graphicEl>
                                              <a:dgm id="{DC8FE0A1-59FB-4D19-85DE-552A7983729A}"/>
                                            </p:graphic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graphicEl>
                                              <a:dgm id="{41E9B5C6-6BB2-4D34-B386-8BFC79CCCA12}"/>
                                            </p:graphicEl>
                                          </p:spTgt>
                                        </p:tgtEl>
                                        <p:attrNameLst>
                                          <p:attrName>style.visibility</p:attrName>
                                        </p:attrNameLst>
                                      </p:cBhvr>
                                      <p:to>
                                        <p:strVal val="visible"/>
                                      </p:to>
                                    </p:set>
                                    <p:animEffect transition="in" filter="fade">
                                      <p:cBhvr>
                                        <p:cTn id="49" dur="1000"/>
                                        <p:tgtEl>
                                          <p:spTgt spid="16">
                                            <p:graphicEl>
                                              <a:dgm id="{41E9B5C6-6BB2-4D34-B386-8BFC79CCCA12}"/>
                                            </p:graphicEl>
                                          </p:spTgt>
                                        </p:tgtEl>
                                      </p:cBhvr>
                                    </p:animEffect>
                                    <p:anim calcmode="lin" valueType="num">
                                      <p:cBhvr>
                                        <p:cTn id="50" dur="1000" fill="hold"/>
                                        <p:tgtEl>
                                          <p:spTgt spid="16">
                                            <p:graphicEl>
                                              <a:dgm id="{41E9B5C6-6BB2-4D34-B386-8BFC79CCCA12}"/>
                                            </p:graphicEl>
                                          </p:spTgt>
                                        </p:tgtEl>
                                        <p:attrNameLst>
                                          <p:attrName>ppt_x</p:attrName>
                                        </p:attrNameLst>
                                      </p:cBhvr>
                                      <p:tavLst>
                                        <p:tav tm="0">
                                          <p:val>
                                            <p:strVal val="#ppt_x"/>
                                          </p:val>
                                        </p:tav>
                                        <p:tav tm="100000">
                                          <p:val>
                                            <p:strVal val="#ppt_x"/>
                                          </p:val>
                                        </p:tav>
                                      </p:tavLst>
                                    </p:anim>
                                    <p:anim calcmode="lin" valueType="num">
                                      <p:cBhvr>
                                        <p:cTn id="51" dur="1000" fill="hold"/>
                                        <p:tgtEl>
                                          <p:spTgt spid="16">
                                            <p:graphicEl>
                                              <a:dgm id="{41E9B5C6-6BB2-4D34-B386-8BFC79CCCA12}"/>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graphicEl>
                                              <a:dgm id="{A8C3C8DD-7CDC-4964-B0F5-C4D8CB4500F1}"/>
                                            </p:graphicEl>
                                          </p:spTgt>
                                        </p:tgtEl>
                                        <p:attrNameLst>
                                          <p:attrName>style.visibility</p:attrName>
                                        </p:attrNameLst>
                                      </p:cBhvr>
                                      <p:to>
                                        <p:strVal val="visible"/>
                                      </p:to>
                                    </p:set>
                                    <p:animEffect transition="in" filter="fade">
                                      <p:cBhvr>
                                        <p:cTn id="56" dur="1000"/>
                                        <p:tgtEl>
                                          <p:spTgt spid="16">
                                            <p:graphicEl>
                                              <a:dgm id="{A8C3C8DD-7CDC-4964-B0F5-C4D8CB4500F1}"/>
                                            </p:graphicEl>
                                          </p:spTgt>
                                        </p:tgtEl>
                                      </p:cBhvr>
                                    </p:animEffect>
                                    <p:anim calcmode="lin" valueType="num">
                                      <p:cBhvr>
                                        <p:cTn id="57" dur="1000" fill="hold"/>
                                        <p:tgtEl>
                                          <p:spTgt spid="16">
                                            <p:graphicEl>
                                              <a:dgm id="{A8C3C8DD-7CDC-4964-B0F5-C4D8CB4500F1}"/>
                                            </p:graphicEl>
                                          </p:spTgt>
                                        </p:tgtEl>
                                        <p:attrNameLst>
                                          <p:attrName>ppt_x</p:attrName>
                                        </p:attrNameLst>
                                      </p:cBhvr>
                                      <p:tavLst>
                                        <p:tav tm="0">
                                          <p:val>
                                            <p:strVal val="#ppt_x"/>
                                          </p:val>
                                        </p:tav>
                                        <p:tav tm="100000">
                                          <p:val>
                                            <p:strVal val="#ppt_x"/>
                                          </p:val>
                                        </p:tav>
                                      </p:tavLst>
                                    </p:anim>
                                    <p:anim calcmode="lin" valueType="num">
                                      <p:cBhvr>
                                        <p:cTn id="58" dur="1000" fill="hold"/>
                                        <p:tgtEl>
                                          <p:spTgt spid="16">
                                            <p:graphicEl>
                                              <a:dgm id="{A8C3C8DD-7CDC-4964-B0F5-C4D8CB4500F1}"/>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graphicEl>
                                              <a:dgm id="{F486C669-4D59-4782-9C63-01EE2E0463D7}"/>
                                            </p:graphicEl>
                                          </p:spTgt>
                                        </p:tgtEl>
                                        <p:attrNameLst>
                                          <p:attrName>style.visibility</p:attrName>
                                        </p:attrNameLst>
                                      </p:cBhvr>
                                      <p:to>
                                        <p:strVal val="visible"/>
                                      </p:to>
                                    </p:set>
                                    <p:animEffect transition="in" filter="fade">
                                      <p:cBhvr>
                                        <p:cTn id="61" dur="1000"/>
                                        <p:tgtEl>
                                          <p:spTgt spid="16">
                                            <p:graphicEl>
                                              <a:dgm id="{F486C669-4D59-4782-9C63-01EE2E0463D7}"/>
                                            </p:graphicEl>
                                          </p:spTgt>
                                        </p:tgtEl>
                                      </p:cBhvr>
                                    </p:animEffect>
                                    <p:anim calcmode="lin" valueType="num">
                                      <p:cBhvr>
                                        <p:cTn id="62" dur="1000" fill="hold"/>
                                        <p:tgtEl>
                                          <p:spTgt spid="16">
                                            <p:graphicEl>
                                              <a:dgm id="{F486C669-4D59-4782-9C63-01EE2E0463D7}"/>
                                            </p:graphicEl>
                                          </p:spTgt>
                                        </p:tgtEl>
                                        <p:attrNameLst>
                                          <p:attrName>ppt_x</p:attrName>
                                        </p:attrNameLst>
                                      </p:cBhvr>
                                      <p:tavLst>
                                        <p:tav tm="0">
                                          <p:val>
                                            <p:strVal val="#ppt_x"/>
                                          </p:val>
                                        </p:tav>
                                        <p:tav tm="100000">
                                          <p:val>
                                            <p:strVal val="#ppt_x"/>
                                          </p:val>
                                        </p:tav>
                                      </p:tavLst>
                                    </p:anim>
                                    <p:anim calcmode="lin" valueType="num">
                                      <p:cBhvr>
                                        <p:cTn id="63" dur="1000" fill="hold"/>
                                        <p:tgtEl>
                                          <p:spTgt spid="16">
                                            <p:graphicEl>
                                              <a:dgm id="{F486C669-4D59-4782-9C63-01EE2E0463D7}"/>
                                            </p:graphic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6">
                                            <p:graphicEl>
                                              <a:dgm id="{FB940DE9-F3AD-49AA-A525-E30950B71CB5}"/>
                                            </p:graphicEl>
                                          </p:spTgt>
                                        </p:tgtEl>
                                        <p:attrNameLst>
                                          <p:attrName>style.visibility</p:attrName>
                                        </p:attrNameLst>
                                      </p:cBhvr>
                                      <p:to>
                                        <p:strVal val="visible"/>
                                      </p:to>
                                    </p:set>
                                    <p:animEffect transition="in" filter="fade">
                                      <p:cBhvr>
                                        <p:cTn id="68" dur="1000"/>
                                        <p:tgtEl>
                                          <p:spTgt spid="16">
                                            <p:graphicEl>
                                              <a:dgm id="{FB940DE9-F3AD-49AA-A525-E30950B71CB5}"/>
                                            </p:graphicEl>
                                          </p:spTgt>
                                        </p:tgtEl>
                                      </p:cBhvr>
                                    </p:animEffect>
                                    <p:anim calcmode="lin" valueType="num">
                                      <p:cBhvr>
                                        <p:cTn id="69" dur="1000" fill="hold"/>
                                        <p:tgtEl>
                                          <p:spTgt spid="16">
                                            <p:graphicEl>
                                              <a:dgm id="{FB940DE9-F3AD-49AA-A525-E30950B71CB5}"/>
                                            </p:graphicEl>
                                          </p:spTgt>
                                        </p:tgtEl>
                                        <p:attrNameLst>
                                          <p:attrName>ppt_x</p:attrName>
                                        </p:attrNameLst>
                                      </p:cBhvr>
                                      <p:tavLst>
                                        <p:tav tm="0">
                                          <p:val>
                                            <p:strVal val="#ppt_x"/>
                                          </p:val>
                                        </p:tav>
                                        <p:tav tm="100000">
                                          <p:val>
                                            <p:strVal val="#ppt_x"/>
                                          </p:val>
                                        </p:tav>
                                      </p:tavLst>
                                    </p:anim>
                                    <p:anim calcmode="lin" valueType="num">
                                      <p:cBhvr>
                                        <p:cTn id="70" dur="1000" fill="hold"/>
                                        <p:tgtEl>
                                          <p:spTgt spid="16">
                                            <p:graphicEl>
                                              <a:dgm id="{FB940DE9-F3AD-49AA-A525-E30950B71CB5}"/>
                                            </p:graphic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graphicEl>
                                              <a:dgm id="{12BBDCEB-5A20-44F2-B515-88C8FD0538E5}"/>
                                            </p:graphicEl>
                                          </p:spTgt>
                                        </p:tgtEl>
                                        <p:attrNameLst>
                                          <p:attrName>style.visibility</p:attrName>
                                        </p:attrNameLst>
                                      </p:cBhvr>
                                      <p:to>
                                        <p:strVal val="visible"/>
                                      </p:to>
                                    </p:set>
                                    <p:animEffect transition="in" filter="fade">
                                      <p:cBhvr>
                                        <p:cTn id="73" dur="1000"/>
                                        <p:tgtEl>
                                          <p:spTgt spid="16">
                                            <p:graphicEl>
                                              <a:dgm id="{12BBDCEB-5A20-44F2-B515-88C8FD0538E5}"/>
                                            </p:graphicEl>
                                          </p:spTgt>
                                        </p:tgtEl>
                                      </p:cBhvr>
                                    </p:animEffect>
                                    <p:anim calcmode="lin" valueType="num">
                                      <p:cBhvr>
                                        <p:cTn id="74" dur="1000" fill="hold"/>
                                        <p:tgtEl>
                                          <p:spTgt spid="16">
                                            <p:graphicEl>
                                              <a:dgm id="{12BBDCEB-5A20-44F2-B515-88C8FD0538E5}"/>
                                            </p:graphicEl>
                                          </p:spTgt>
                                        </p:tgtEl>
                                        <p:attrNameLst>
                                          <p:attrName>ppt_x</p:attrName>
                                        </p:attrNameLst>
                                      </p:cBhvr>
                                      <p:tavLst>
                                        <p:tav tm="0">
                                          <p:val>
                                            <p:strVal val="#ppt_x"/>
                                          </p:val>
                                        </p:tav>
                                        <p:tav tm="100000">
                                          <p:val>
                                            <p:strVal val="#ppt_x"/>
                                          </p:val>
                                        </p:tav>
                                      </p:tavLst>
                                    </p:anim>
                                    <p:anim calcmode="lin" valueType="num">
                                      <p:cBhvr>
                                        <p:cTn id="75" dur="1000" fill="hold"/>
                                        <p:tgtEl>
                                          <p:spTgt spid="16">
                                            <p:graphicEl>
                                              <a:dgm id="{12BBDCEB-5A20-44F2-B515-88C8FD0538E5}"/>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32012" y="632898"/>
            <a:ext cx="9112077" cy="635558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a:solidFill>
                  <a:srgbClr val="0070C0"/>
                </a:solidFill>
                <a:cs typeface="B Nazanin" panose="00000400000000000000" pitchFamily="2" charset="-78"/>
              </a:rPr>
              <a:t>صبر فعال و ثبات قدم نه صبر منفعل</a:t>
            </a:r>
            <a:endParaRPr lang="fa-IR" sz="1200" b="1" dirty="0" smtClean="0">
              <a:solidFill>
                <a:srgbClr val="0070C0"/>
              </a:solidFill>
              <a:cs typeface="B Nazanin" panose="00000400000000000000" pitchFamily="2" charset="-78"/>
            </a:endParaRPr>
          </a:p>
          <a:p>
            <a:pPr algn="justLow" rtl="1">
              <a:lnSpc>
                <a:spcPct val="150000"/>
              </a:lnSpc>
            </a:pPr>
            <a:r>
              <a:rPr lang="fa-IR" sz="2200" b="1" dirty="0" smtClean="0">
                <a:solidFill>
                  <a:prstClr val="black"/>
                </a:solidFill>
                <a:cs typeface="B Nazanin" panose="00000400000000000000" pitchFamily="2" charset="-78"/>
              </a:rPr>
              <a:t>صبر </a:t>
            </a:r>
            <a:r>
              <a:rPr lang="fa-IR" sz="2200" b="1" dirty="0">
                <a:solidFill>
                  <a:prstClr val="black"/>
                </a:solidFill>
                <a:cs typeface="B Nazanin" panose="00000400000000000000" pitchFamily="2" charset="-78"/>
              </a:rPr>
              <a:t>در قرآن، به‌معنای ایستادن هوشمندانه، ادامه مسیر و حفظ موضع است، نه تحمل منفعلانه فشار. صبر، یک استراتژی هوشمندانه، پویا و مهاجم در دل شرایط ایستا است. این صبرِ فعال به معنای ایستادن استوار بر مواضع حق، ادامه دادن مسیر با تدبیر و حفظ انسجام درونی در اوج فشارهاست. صبر قرآنی، نیرویی است که زمان را به نفع جبهۀ حق مدیریت می‌کند، تاب‌آوری را افزایش می‌دهد و دشمن را در دور باطل تکرار حمله خسته می‌سازد. </a:t>
            </a: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و شواهد قرآنی</a:t>
            </a:r>
            <a:endParaRPr lang="fa-IR" sz="2200" b="1" dirty="0">
              <a:solidFill>
                <a:srgbClr val="ED7D31">
                  <a:lumMod val="75000"/>
                </a:srgb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يَا </a:t>
            </a:r>
            <a:r>
              <a:rPr lang="fa-IR" sz="2200" b="1" dirty="0">
                <a:solidFill>
                  <a:prstClr val="black"/>
                </a:solidFill>
                <a:cs typeface="B Nazanin" panose="00000400000000000000" pitchFamily="2" charset="-78"/>
              </a:rPr>
              <a:t>أَيُّهَا الَّذِينَ آمَنُوا اصْبِرُوا وَصَابِرُوا وَرَابِطُوا وَاتَّقُوا اللَّهَ لَعَلَّكُمْ تُفْلِحُونَ (آل‌عمران: ۲۰۰</a:t>
            </a:r>
            <a:r>
              <a:rPr lang="fa-IR" sz="2200" b="1" dirty="0" smtClean="0">
                <a:solidFill>
                  <a:prstClr val="black"/>
                </a:solidFill>
                <a:cs typeface="B Nazanin" panose="00000400000000000000" pitchFamily="2" charset="-78"/>
              </a:rPr>
              <a:t>)؛</a:t>
            </a:r>
          </a:p>
          <a:p>
            <a:pPr marL="342900" indent="-342900" algn="justLow" rtl="1">
              <a:lnSpc>
                <a:spcPct val="200000"/>
              </a:lnSpc>
              <a:buFont typeface="Arial" panose="020B0604020202020204" pitchFamily="34" charset="0"/>
              <a:buChar char="•"/>
            </a:pPr>
            <a:r>
              <a:rPr lang="fa-IR" sz="2200" b="1" dirty="0">
                <a:solidFill>
                  <a:prstClr val="black"/>
                </a:solidFill>
                <a:cs typeface="B Nazanin" panose="00000400000000000000" pitchFamily="2" charset="-78"/>
              </a:rPr>
              <a:t>يا أَيُّهَا الَّذينَ آمَنُوا إِذا لَقيتُمْ فِئَةً فَاثْبُتُوا وَ اذْكُرُوا اللَّهَ كَثيراً لَعَلَّكُمْ تُفْلِحُونَ (انفال: 45)؛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a:solidFill>
                  <a:prstClr val="black"/>
                </a:solidFill>
                <a:cs typeface="B Nazanin" panose="00000400000000000000" pitchFamily="2" charset="-78"/>
              </a:rPr>
              <a:t>إِنَّ الَّذينَ قالُوا رَبُّنَا اللَّهُ ثُمَّ اسْتَقامُوا تَتَنَزَّلُ عَلَيْهِمُ الْمَلائِكَةُ أَلاَّ تَخافُوا وَ لا تَحْزَنُوا وَ أَبْشِرُوا بِالْجَنَّةِ الَّتي‏ كُنْتُمْ تُوعَدُونَ (فصلت: 30)؛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56</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 xmlns:a16="http://schemas.microsoft.com/office/drawing/2014/main"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16734819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32012" y="921675"/>
            <a:ext cx="9112077" cy="567847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a:solidFill>
                  <a:srgbClr val="0070C0"/>
                </a:solidFill>
                <a:cs typeface="B Nazanin" panose="00000400000000000000" pitchFamily="2" charset="-78"/>
              </a:rPr>
              <a:t>تاب‌آوری ایمانی (تحمل فشار بدون فروپاشی</a:t>
            </a:r>
            <a:r>
              <a:rPr lang="fa-IR" sz="2200" b="1" dirty="0" smtClean="0">
                <a:solidFill>
                  <a:srgbClr val="0070C0"/>
                </a:solidFill>
                <a:cs typeface="B Nazanin" panose="00000400000000000000" pitchFamily="2" charset="-78"/>
              </a:rPr>
              <a:t>)</a:t>
            </a:r>
          </a:p>
          <a:p>
            <a:pPr algn="justLow" rtl="1">
              <a:lnSpc>
                <a:spcPct val="150000"/>
              </a:lnSpc>
            </a:pPr>
            <a:r>
              <a:rPr lang="fa-IR" sz="2400" b="1" dirty="0">
                <a:solidFill>
                  <a:prstClr val="black"/>
                </a:solidFill>
                <a:cs typeface="B Nazanin" panose="00000400000000000000" pitchFamily="2" charset="-78"/>
              </a:rPr>
              <a:t>تاب‌آوری در منطق قرآنی، </a:t>
            </a:r>
            <a:r>
              <a:rPr lang="fa-IR" sz="2400" b="1" dirty="0" smtClean="0">
                <a:solidFill>
                  <a:prstClr val="black"/>
                </a:solidFill>
                <a:cs typeface="B Nazanin" panose="00000400000000000000" pitchFamily="2" charset="-78"/>
              </a:rPr>
              <a:t>یک </a:t>
            </a:r>
            <a:r>
              <a:rPr lang="fa-IR" sz="2400" b="1" dirty="0">
                <a:solidFill>
                  <a:prstClr val="black"/>
                </a:solidFill>
                <a:cs typeface="B Nazanin" panose="00000400000000000000" pitchFamily="2" charset="-78"/>
              </a:rPr>
              <a:t>قدرت وجودیِ ریشه‌دار در ایمان است. این تاب‌آوری، محصول دو رکن اساسی است:  ارتباط زنده و دائم با خدا (از طریق دعا، توکل و ذکر) و معنا‌دار دیدن رنج‌ها و فشارها در چهارچوب سنت‌های الهی مانند امتحان، پالایش و رشد. این نگاه باعث می‌شود فرد و جامعه، فشار را نه به‌عنوان یک اتفاق پوچ و تحمیلی، بلکه به‌عنوان جزئی ضروری از مسیر تکامل و تقرب بپذیرد. </a:t>
            </a:r>
            <a:endParaRPr lang="fa-IR" sz="2400" b="1" dirty="0" smtClean="0">
              <a:solidFill>
                <a:prstClr val="black"/>
              </a:solidFill>
              <a:cs typeface="B Nazanin" panose="00000400000000000000" pitchFamily="2" charset="-78"/>
            </a:endParaRPr>
          </a:p>
          <a:p>
            <a:pPr algn="justLow" rtl="1">
              <a:lnSpc>
                <a:spcPct val="150000"/>
              </a:lnSpc>
            </a:pPr>
            <a:endParaRPr lang="fa-IR" sz="11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و شواهد قرآنی</a:t>
            </a:r>
            <a:endParaRPr lang="fa-IR" sz="2200" b="1" dirty="0">
              <a:solidFill>
                <a:srgbClr val="ED7D31">
                  <a:lumMod val="75000"/>
                </a:srgb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يَا أَيُّهَا الَّذِينَ آمَنُوا اسْتَعِينُوا بِالصَّبْرِ وَالصَّلَاةِ </a:t>
            </a:r>
            <a:r>
              <a:rPr lang="fa-IR" sz="2400" b="1" dirty="0">
                <a:solidFill>
                  <a:prstClr val="black"/>
                </a:solidFill>
                <a:cs typeface="B Nazanin" panose="00000400000000000000" pitchFamily="2" charset="-78"/>
              </a:rPr>
              <a:t>إِنَّ اللَّهَ مَعَ الصَّابِرِينَ (بقره: ۱۵۳)؛ </a:t>
            </a:r>
            <a:endParaRPr lang="fa-IR" sz="24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الَّذِينَ إِذَا </a:t>
            </a:r>
            <a:r>
              <a:rPr lang="fa-IR" sz="2400" b="1" dirty="0">
                <a:solidFill>
                  <a:prstClr val="black"/>
                </a:solidFill>
                <a:cs typeface="B Nazanin" panose="00000400000000000000" pitchFamily="2" charset="-78"/>
              </a:rPr>
              <a:t>أَصَابَتْهُمْ مُصِيبَةٌ قَالُوا إِنَّا لِلَّهِ وَإِنَّا إِلَيْهِ رَاجِعُونَ (بقره: ۱۵۶)؛</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57</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 xmlns:a16="http://schemas.microsoft.com/office/drawing/2014/main"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13746166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1000"/>
                                        <p:tgtEl>
                                          <p:spTgt spid="6">
                                            <p:txEl>
                                              <p:pRg st="5" end="5"/>
                                            </p:txEl>
                                          </p:spTgt>
                                        </p:tgtEl>
                                      </p:cBhvr>
                                    </p:animEffect>
                                    <p:anim calcmode="lin" valueType="num">
                                      <p:cBhvr>
                                        <p:cTn id="3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11495" y="1169909"/>
            <a:ext cx="9112077" cy="563231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a:solidFill>
                  <a:srgbClr val="0070C0"/>
                </a:solidFill>
                <a:cs typeface="B Nazanin" panose="00000400000000000000" pitchFamily="2" charset="-78"/>
              </a:rPr>
              <a:t>سکینه در بحران (آرامش الهی در دل طوفان</a:t>
            </a:r>
            <a:r>
              <a:rPr lang="fa-IR" sz="2400" b="1" dirty="0" smtClean="0">
                <a:solidFill>
                  <a:srgbClr val="0070C0"/>
                </a:solidFill>
                <a:cs typeface="B Nazanin" panose="00000400000000000000" pitchFamily="2" charset="-78"/>
              </a:rPr>
              <a:t>)</a:t>
            </a:r>
          </a:p>
          <a:p>
            <a:pPr algn="justLow" rtl="1">
              <a:lnSpc>
                <a:spcPct val="150000"/>
              </a:lnSpc>
            </a:pPr>
            <a:r>
              <a:rPr lang="fa-IR" sz="2400" b="1" dirty="0">
                <a:solidFill>
                  <a:prstClr val="black"/>
                </a:solidFill>
                <a:cs typeface="B Nazanin" panose="00000400000000000000" pitchFamily="2" charset="-78"/>
              </a:rPr>
              <a:t>قرآن از نوعی آرامش ویژه و فرابشری سخن می‌گوید که محصول مقاومت در راه خداست و تنها در متن سخت‌ترین بحران‌ها و نبردها نازل </a:t>
            </a:r>
            <a:r>
              <a:rPr lang="fa-IR" sz="2400" b="1" dirty="0" smtClean="0">
                <a:solidFill>
                  <a:prstClr val="black"/>
                </a:solidFill>
                <a:cs typeface="B Nazanin" panose="00000400000000000000" pitchFamily="2" charset="-78"/>
              </a:rPr>
              <a:t>می‌گردد </a:t>
            </a:r>
            <a:r>
              <a:rPr lang="fa-IR" sz="2400" b="1" dirty="0">
                <a:solidFill>
                  <a:prstClr val="black"/>
                </a:solidFill>
                <a:cs typeface="B Nazanin" panose="00000400000000000000" pitchFamily="2" charset="-78"/>
              </a:rPr>
              <a:t>این آرامش الهی، </a:t>
            </a:r>
            <a:r>
              <a:rPr lang="fa-IR" sz="2400" b="1" dirty="0" smtClean="0">
                <a:solidFill>
                  <a:prstClr val="black"/>
                </a:solidFill>
                <a:cs typeface="B Nazanin" panose="00000400000000000000" pitchFamily="2" charset="-78"/>
              </a:rPr>
              <a:t>اضطراب </a:t>
            </a:r>
            <a:r>
              <a:rPr lang="fa-IR" sz="2400" b="1" dirty="0">
                <a:solidFill>
                  <a:prstClr val="black"/>
                </a:solidFill>
                <a:cs typeface="B Nazanin" panose="00000400000000000000" pitchFamily="2" charset="-78"/>
              </a:rPr>
              <a:t>را مهار می‌کند، تصمیم‌گیری را در اوج فشار ممکن می‌سازد و ترس را به محاسبه تبدیل </a:t>
            </a:r>
            <a:r>
              <a:rPr lang="fa-IR" sz="2400" b="1" dirty="0" smtClean="0">
                <a:solidFill>
                  <a:prstClr val="black"/>
                </a:solidFill>
                <a:cs typeface="B Nazanin" panose="00000400000000000000" pitchFamily="2" charset="-78"/>
              </a:rPr>
              <a:t>می‌نماید.</a:t>
            </a:r>
          </a:p>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آیات و شواهد قرآنی</a:t>
            </a:r>
            <a:endParaRPr lang="fa-IR" sz="2400" b="1" dirty="0">
              <a:solidFill>
                <a:srgbClr val="ED7D31">
                  <a:lumMod val="75000"/>
                </a:srgb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a:solidFill>
                  <a:prstClr val="black"/>
                </a:solidFill>
                <a:cs typeface="B Nazanin" panose="00000400000000000000" pitchFamily="2" charset="-78"/>
              </a:rPr>
              <a:t>هُوَ الَّذي أَنزَلَ السَّكينَةَ في قُلوبِ المُؤمِنينَ لِيَزدادوا إيمانًا مَعَ إيمانِهِم وَلِلَّهِ جُنودُ السَّماواتِ وَالأَرضِ وَكانَ اللَّهُ عَليمًا حَكيمًا(فتح: 4)؛ </a:t>
            </a:r>
            <a:endParaRPr lang="fa-IR" sz="24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a:solidFill>
                  <a:prstClr val="black"/>
                </a:solidFill>
                <a:cs typeface="B Nazanin" panose="00000400000000000000" pitchFamily="2" charset="-78"/>
              </a:rPr>
              <a:t>فَأَنزَلَ اللَّهُ سَكِينَتَهُ عَلَى رَسُولِهِ وَعَلَى الْمُؤْمِنِينَ (فتح: ۲۶)؛</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58</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6921681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11495" y="833126"/>
            <a:ext cx="9112077" cy="600164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 الگوی </a:t>
            </a:r>
            <a:r>
              <a:rPr lang="fa-IR" sz="2400" b="1" dirty="0">
                <a:solidFill>
                  <a:srgbClr val="0070C0"/>
                </a:solidFill>
                <a:cs typeface="B Nazanin" panose="00000400000000000000" pitchFamily="2" charset="-78"/>
              </a:rPr>
              <a:t>«رِبّیّون»؛ مقاومت نخبگانی </a:t>
            </a:r>
            <a:r>
              <a:rPr lang="fa-IR" sz="2400" b="1" dirty="0" smtClean="0">
                <a:solidFill>
                  <a:srgbClr val="0070C0"/>
                </a:solidFill>
                <a:cs typeface="B Nazanin" panose="00000400000000000000" pitchFamily="2" charset="-78"/>
              </a:rPr>
              <a:t>پیوسته</a:t>
            </a:r>
          </a:p>
          <a:p>
            <a:pPr algn="justLow" rtl="1">
              <a:lnSpc>
                <a:spcPct val="150000"/>
              </a:lnSpc>
            </a:pPr>
            <a:r>
              <a:rPr lang="fa-IR" sz="2400" b="1" dirty="0">
                <a:solidFill>
                  <a:prstClr val="black"/>
                </a:solidFill>
                <a:cs typeface="B Nazanin" panose="00000400000000000000" pitchFamily="2" charset="-78"/>
              </a:rPr>
              <a:t>قرآن کریم، کلید پیروزی پیامبران و تداوم حرکت‌های الهی را در وجود گروهی ویژه و نخبه می‌داند: «ربیون». اینان مؤمنانی هستند که در مکتب انبیا تربیت یافته‌اند، از بصیرت عمیق نسبت‌به دین و دشمن برخوردارند، دارای ثبات قدم و استواری کم‌نظیری هستند و مهم‌تر از همه، به‌صورت جمعی، سازمان‌یافته و شبکه‌ای عمل می‌کنند. آنان تنها افراد متعهد پراکنده نیستند، بلکه یک پیکره زنده و هوشمند را تشکیل می‌دهند که می‌تواند در نبود رهبر ظاهری نیز به رسالت خود ادامه دهد. </a:t>
            </a:r>
          </a:p>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آیات و شواهد قرآنی</a:t>
            </a:r>
            <a:endParaRPr lang="fa-IR" sz="2400" b="1" dirty="0">
              <a:solidFill>
                <a:srgbClr val="ED7D31">
                  <a:lumMod val="75000"/>
                </a:srgb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وَكَأَيِّنْ </a:t>
            </a:r>
            <a:r>
              <a:rPr lang="fa-IR" sz="2400" b="1" dirty="0">
                <a:solidFill>
                  <a:prstClr val="black"/>
                </a:solidFill>
                <a:cs typeface="B Nazanin" panose="00000400000000000000" pitchFamily="2" charset="-78"/>
              </a:rPr>
              <a:t>مِنْ نَبِيٍّ قَاتَلَ مَعَهُ رِبِّيُّونَ كَثِيرٌ فَمَا وَهَنُوا لِمَا أَصَابَهُمْ فِي سَبِيلِ اللَّهِ وَمَا ضَعُفُوا وَمَا اسْتَكَانُوا  وَاللَّهُ يُحِبُّ الصَّابِرِينَ (آل‌عمران: ۱۴۶)؛</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59</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32661372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187B4C49-BD31-E563-CDA6-C382F8B2103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41656"/>
            <a:ext cx="12192000" cy="6857355"/>
          </a:xfrm>
          <a:prstGeom prst="rect">
            <a:avLst/>
          </a:prstGeom>
        </p:spPr>
      </p:pic>
      <p:sp>
        <p:nvSpPr>
          <p:cNvPr id="14" name="TextBox 13">
            <a:extLst>
              <a:ext uri="{FF2B5EF4-FFF2-40B4-BE49-F238E27FC236}">
                <a16:creationId xmlns:a16="http://schemas.microsoft.com/office/drawing/2014/main" xmlns="" id="{93DF2D1C-CAFA-84A3-B8C7-3C545DE11061}"/>
              </a:ext>
            </a:extLst>
          </p:cNvPr>
          <p:cNvSpPr txBox="1"/>
          <p:nvPr/>
        </p:nvSpPr>
        <p:spPr>
          <a:xfrm>
            <a:off x="3686779" y="4585536"/>
            <a:ext cx="4932233" cy="600164"/>
          </a:xfrm>
          <a:prstGeom prst="rect">
            <a:avLst/>
          </a:prstGeom>
          <a:noFill/>
        </p:spPr>
        <p:txBody>
          <a:bodyPr wrap="square" rtlCol="1">
            <a:spAutoFit/>
          </a:bodyPr>
          <a:lstStyle/>
          <a:p>
            <a:pPr algn="ctr">
              <a:lnSpc>
                <a:spcPct val="150000"/>
              </a:lnSpc>
            </a:pPr>
            <a:r>
              <a:rPr lang="fa-IR" sz="2200" dirty="0">
                <a:solidFill>
                  <a:srgbClr val="FFC000"/>
                </a:solidFill>
                <a:cs typeface="B Titr" panose="00000700000000000000" pitchFamily="2" charset="-78"/>
              </a:rPr>
              <a:t>ویژه برنامه‌های قرآنی  ماه مبارک رمضان 1404</a:t>
            </a:r>
          </a:p>
        </p:txBody>
      </p:sp>
      <p:sp>
        <p:nvSpPr>
          <p:cNvPr id="16" name="TextBox 15">
            <a:extLst>
              <a:ext uri="{FF2B5EF4-FFF2-40B4-BE49-F238E27FC236}">
                <a16:creationId xmlns:a16="http://schemas.microsoft.com/office/drawing/2014/main" xmlns="" id="{181898E8-633D-EC0B-BE05-56AE210E86BF}"/>
              </a:ext>
            </a:extLst>
          </p:cNvPr>
          <p:cNvSpPr txBox="1"/>
          <p:nvPr/>
        </p:nvSpPr>
        <p:spPr>
          <a:xfrm>
            <a:off x="3397174" y="6131860"/>
            <a:ext cx="5511445" cy="400110"/>
          </a:xfrm>
          <a:prstGeom prst="rect">
            <a:avLst/>
          </a:prstGeom>
          <a:noFill/>
        </p:spPr>
        <p:txBody>
          <a:bodyPr wrap="none" rtlCol="1">
            <a:spAutoFit/>
          </a:bodyPr>
          <a:lstStyle/>
          <a:p>
            <a:pPr algn="ctr"/>
            <a:r>
              <a:rPr lang="fa-IR" sz="2000" dirty="0">
                <a:solidFill>
                  <a:schemeClr val="tx1">
                    <a:lumMod val="75000"/>
                    <a:lumOff val="25000"/>
                  </a:schemeClr>
                </a:solidFill>
                <a:cs typeface="B Titr" panose="00000700000000000000" pitchFamily="2" charset="-78"/>
              </a:rPr>
              <a:t>معاونت تربیت و آموزش عقیدتی نمایندگی ولی فقیه در سپاه</a:t>
            </a:r>
          </a:p>
        </p:txBody>
      </p:sp>
      <p:pic>
        <p:nvPicPr>
          <p:cNvPr id="20" name="Picture 19">
            <a:extLst>
              <a:ext uri="{FF2B5EF4-FFF2-40B4-BE49-F238E27FC236}">
                <a16:creationId xmlns:a16="http://schemas.microsoft.com/office/drawing/2014/main" xmlns="" id="{FCD3A756-9013-FDC3-F48C-9F832A47C8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9058" y="1"/>
            <a:ext cx="1891536" cy="3880289"/>
          </a:xfrm>
          <a:prstGeom prst="rect">
            <a:avLst/>
          </a:prstGeom>
        </p:spPr>
      </p:pic>
      <p:pic>
        <p:nvPicPr>
          <p:cNvPr id="22" name="Picture 21">
            <a:extLst>
              <a:ext uri="{FF2B5EF4-FFF2-40B4-BE49-F238E27FC236}">
                <a16:creationId xmlns:a16="http://schemas.microsoft.com/office/drawing/2014/main" xmlns="" id="{1569E7EE-3948-7A8E-5CCC-01C874171F8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34005" y="1"/>
            <a:ext cx="1774982" cy="3641191"/>
          </a:xfrm>
          <a:prstGeom prst="rect">
            <a:avLst/>
          </a:prstGeom>
        </p:spPr>
      </p:pic>
      <p:sp>
        <p:nvSpPr>
          <p:cNvPr id="9" name="TextBox 8">
            <a:extLst>
              <a:ext uri="{FF2B5EF4-FFF2-40B4-BE49-F238E27FC236}">
                <a16:creationId xmlns:a16="http://schemas.microsoft.com/office/drawing/2014/main" xmlns="" id="{93DF2D1C-CAFA-84A3-B8C7-3C545DE11061}"/>
              </a:ext>
            </a:extLst>
          </p:cNvPr>
          <p:cNvSpPr txBox="1"/>
          <p:nvPr/>
        </p:nvSpPr>
        <p:spPr>
          <a:xfrm>
            <a:off x="2157820" y="1327078"/>
            <a:ext cx="7506589" cy="2785378"/>
          </a:xfrm>
          <a:prstGeom prst="rect">
            <a:avLst/>
          </a:prstGeom>
          <a:noFill/>
        </p:spPr>
        <p:txBody>
          <a:bodyPr wrap="square" rtlCol="1">
            <a:spAutoFit/>
          </a:bodyPr>
          <a:lstStyle/>
          <a:p>
            <a:pPr algn="ctr">
              <a:lnSpc>
                <a:spcPct val="150000"/>
              </a:lnSpc>
            </a:pPr>
            <a:r>
              <a:rPr lang="fa-IR" sz="8000" b="1" dirty="0" smtClean="0">
                <a:solidFill>
                  <a:srgbClr val="FFFF00"/>
                </a:solidFill>
                <a:latin typeface="IranNastaliq" panose="02020505000000020003" pitchFamily="18" charset="0"/>
                <a:cs typeface="IranNastaliq" panose="02020505000000020003" pitchFamily="18" charset="0"/>
              </a:rPr>
              <a:t>ما تا آخر ایستاده ایم</a:t>
            </a:r>
            <a:endParaRPr lang="fa-IR" sz="8000" b="1" dirty="0">
              <a:solidFill>
                <a:srgbClr val="FFFF00"/>
              </a:solidFill>
              <a:latin typeface="IranNastaliq" panose="02020505000000020003" pitchFamily="18" charset="0"/>
              <a:cs typeface="IranNastaliq" panose="02020505000000020003" pitchFamily="18" charset="0"/>
            </a:endParaRPr>
          </a:p>
          <a:p>
            <a:pPr algn="ctr">
              <a:lnSpc>
                <a:spcPct val="150000"/>
              </a:lnSpc>
            </a:pPr>
            <a:r>
              <a:rPr lang="fa-IR" sz="4000" dirty="0">
                <a:solidFill>
                  <a:schemeClr val="bg1"/>
                </a:solidFill>
                <a:latin typeface="IranNastaliq" panose="02020505000000020003" pitchFamily="18" charset="0"/>
                <a:cs typeface="IranNastaliq" panose="02020505000000020003" pitchFamily="18" charset="0"/>
              </a:rPr>
              <a:t>نقشه راه قرآنی  برای  مدیریت شرایط جنگ، تهدید، بحران و فتنه</a:t>
            </a:r>
          </a:p>
        </p:txBody>
      </p:sp>
      <p:sp>
        <p:nvSpPr>
          <p:cNvPr id="10"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3793" y="6131860"/>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6</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246881648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11495" y="990183"/>
            <a:ext cx="9112077" cy="590931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 </a:t>
            </a:r>
            <a:r>
              <a:rPr lang="fa-IR" sz="2400" b="1" dirty="0">
                <a:solidFill>
                  <a:srgbClr val="0070C0"/>
                </a:solidFill>
                <a:cs typeface="B Nazanin" panose="00000400000000000000" pitchFamily="2" charset="-78"/>
              </a:rPr>
              <a:t>نهادسازی طیب؛ الگوی «شجرۀ طیبه</a:t>
            </a:r>
            <a:r>
              <a:rPr lang="fa-IR" sz="2400" b="1" dirty="0" smtClean="0">
                <a:solidFill>
                  <a:srgbClr val="0070C0"/>
                </a:solidFill>
                <a:cs typeface="B Nazanin" panose="00000400000000000000" pitchFamily="2" charset="-78"/>
              </a:rPr>
              <a:t>»</a:t>
            </a:r>
          </a:p>
          <a:p>
            <a:pPr algn="justLow" rtl="1">
              <a:lnSpc>
                <a:spcPct val="150000"/>
              </a:lnSpc>
            </a:pPr>
            <a:r>
              <a:rPr lang="fa-IR" sz="2400" b="1" dirty="0">
                <a:solidFill>
                  <a:prstClr val="black"/>
                </a:solidFill>
                <a:cs typeface="B Nazanin" panose="00000400000000000000" pitchFamily="2" charset="-78"/>
              </a:rPr>
              <a:t>مقاومت پایدار و سترگ، صرفاً با وجود افراد پراکنده یا حرکت‌های مقطعی ممکن نیست؛ بلکه نیازمند ساختارها، نهادها و سازمان‌هایی است که ریشه در ایمان داشته، از سلامت باطنی برخوردار باشند و بتوانند به صورت مستمر، نیرو و ثمر تولید کنند. قرآن این الگو را در قالب شجرۀ طیبه ترسیم می‌کند</a:t>
            </a:r>
            <a:r>
              <a:rPr lang="fa-IR" sz="2400" b="1" dirty="0" smtClean="0">
                <a:solidFill>
                  <a:prstClr val="black"/>
                </a:solidFill>
                <a:cs typeface="B Nazanin" panose="00000400000000000000" pitchFamily="2" charset="-78"/>
              </a:rPr>
              <a:t>.</a:t>
            </a:r>
          </a:p>
          <a:p>
            <a:pPr algn="justLow" rtl="1">
              <a:lnSpc>
                <a:spcPct val="150000"/>
              </a:lnSpc>
            </a:pPr>
            <a:endParaRPr lang="fa-IR" sz="11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آیات و شواهد قرآنی</a:t>
            </a:r>
            <a:endParaRPr lang="fa-IR" sz="2400" b="1" dirty="0">
              <a:solidFill>
                <a:srgbClr val="ED7D31">
                  <a:lumMod val="75000"/>
                </a:srgb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a:solidFill>
                  <a:prstClr val="black"/>
                </a:solidFill>
                <a:cs typeface="B Nazanin" panose="00000400000000000000" pitchFamily="2" charset="-78"/>
              </a:rPr>
              <a:t>كَلِمَةً طَيِّبَةً كَشَجَرَةٍ طَيِّبَةٍ أَصْلُهَا ثَابِتٌ وَفَرْعُهَا فِي السَّمَاءِ (ابراهیم: ۲۴)؛ «کلمۀ طیبه» (و گفتار پاکیزه) را به درخت پاکیزه‌ای تشبیه کرده که ریشه آن (در زمین) ثابت، و شاخه آن در آسمان است؟!»</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60</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6317093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992548"/>
            <a:ext cx="9112077" cy="537839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گزاره </a:t>
            </a:r>
            <a:r>
              <a:rPr lang="fa-IR" sz="2400" dirty="0" smtClean="0">
                <a:solidFill>
                  <a:srgbClr val="C00000"/>
                </a:solidFill>
                <a:cs typeface="B Titr" panose="00000700000000000000" pitchFamily="2" charset="-78"/>
              </a:rPr>
              <a:t>راهبردی نهایی</a:t>
            </a:r>
          </a:p>
          <a:p>
            <a:pPr algn="justLow" rtl="1">
              <a:lnSpc>
                <a:spcPct val="150000"/>
              </a:lnSpc>
            </a:pPr>
            <a:r>
              <a:rPr lang="fa-IR" sz="2300" b="1" dirty="0">
                <a:solidFill>
                  <a:prstClr val="black"/>
                </a:solidFill>
                <a:cs typeface="B Nazanin" panose="00000400000000000000" pitchFamily="2" charset="-78"/>
              </a:rPr>
              <a:t>پیروزی پایدار و شکست‌ناپذیر، از درون انسان‌های ریشه‌دار در ایمان، آرام‌یافته با سکینه الهی، تربیت‌شده در مکتب ولایت و سازمان‌یافته در قالب ساختارهای طیب و الهی می‌جوشد، نه از هیجان‌های زودگذر یا احساسات مقطعی. این محور (مقاومت سازمان‌یافته)، ستون اصلی تاب‌آوری بلندمدت نظام اسلامی در برابر جنگ فرسایشی دشمن، تحریم‌های طولانی‌مدت، فشارهای روانی مستمر و فتنه‌های پی‌درپی است. به‌بیان‌دیگر، این محور پیوندی مستقیم و حیاتی با مدیریت استراتژیک سرمایۀ انسانی مقاومت برقرار می‌سازد؛ مدیریتی که نه بر جذب افراد صرف، بلکه بر پرورش، آرامش‌بخشی، سازمان‌دهی و نهادسازی برای نیروهای مؤمن متمرکز است تا در هر شرایطی، پیکره نظام زنده، پویا و آماده دفاع از حریم حق باقی بماند.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0087461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0" y="795458"/>
            <a:ext cx="9377154" cy="6055504"/>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چگونگی </a:t>
            </a:r>
            <a:r>
              <a:rPr lang="fa-IR" sz="2000" dirty="0">
                <a:solidFill>
                  <a:srgbClr val="C00000"/>
                </a:solidFill>
                <a:cs typeface="B Titr" panose="00000700000000000000" pitchFamily="2" charset="-78"/>
              </a:rPr>
              <a:t>رسیدن به «مقاومت سازمان‌یافته و الگوی رِبّیّون»</a:t>
            </a:r>
            <a:endParaRPr lang="fa-IR" sz="2000" dirty="0" smtClean="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q"/>
            </a:pPr>
            <a:r>
              <a:rPr lang="fa-IR" sz="2000" b="1" dirty="0" smtClean="0">
                <a:solidFill>
                  <a:srgbClr val="0070C0"/>
                </a:solidFill>
                <a:cs typeface="B Nazanin" panose="00000400000000000000" pitchFamily="2" charset="-78"/>
              </a:rPr>
              <a:t>عبور از </a:t>
            </a:r>
            <a:r>
              <a:rPr lang="fa-IR" sz="2000" b="1" dirty="0">
                <a:solidFill>
                  <a:srgbClr val="0070C0"/>
                </a:solidFill>
                <a:cs typeface="B Nazanin" panose="00000400000000000000" pitchFamily="2" charset="-78"/>
              </a:rPr>
              <a:t>ایمان فردی به ایمان </a:t>
            </a:r>
            <a:r>
              <a:rPr lang="fa-IR" sz="2000" b="1" dirty="0" smtClean="0">
                <a:solidFill>
                  <a:srgbClr val="0070C0"/>
                </a:solidFill>
                <a:cs typeface="B Nazanin" panose="00000400000000000000" pitchFamily="2" charset="-78"/>
              </a:rPr>
              <a:t>شبکه‌ای</a:t>
            </a:r>
          </a:p>
          <a:p>
            <a:pPr algn="justLow" rtl="1">
              <a:lnSpc>
                <a:spcPct val="150000"/>
              </a:lnSpc>
            </a:pPr>
            <a:r>
              <a:rPr lang="fa-IR" sz="2000" b="1" dirty="0">
                <a:solidFill>
                  <a:prstClr val="black"/>
                </a:solidFill>
                <a:cs typeface="B Nazanin" panose="00000400000000000000" pitchFamily="2" charset="-78"/>
              </a:rPr>
              <a:t>ایمان یقینی تنها زمانی می‌تواند به مقاومتی پایدار تبدیل شود که از حیطۀ احساس و اعتقاد شخصی فراتر رفته و در قالب یک «باور مشترک عمیق»، «عهد جمعی نانوشته» و «هویت تشکیلاتی واحد» تجسد یابد. </a:t>
            </a:r>
            <a:endParaRPr lang="fa-IR" sz="2000"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q"/>
            </a:pPr>
            <a:r>
              <a:rPr lang="fa-IR" sz="2000" b="1" dirty="0">
                <a:solidFill>
                  <a:srgbClr val="0070C0"/>
                </a:solidFill>
                <a:cs typeface="B Nazanin" panose="00000400000000000000" pitchFamily="2" charset="-78"/>
              </a:rPr>
              <a:t>تربیت تدریجی، نه بسیج </a:t>
            </a:r>
            <a:r>
              <a:rPr lang="fa-IR" sz="2000" b="1" dirty="0" smtClean="0">
                <a:solidFill>
                  <a:srgbClr val="0070C0"/>
                </a:solidFill>
                <a:cs typeface="B Nazanin" panose="00000400000000000000" pitchFamily="2" charset="-78"/>
              </a:rPr>
              <a:t>هیجانی</a:t>
            </a:r>
          </a:p>
          <a:p>
            <a:pPr algn="justLow" rtl="1">
              <a:lnSpc>
                <a:spcPct val="150000"/>
              </a:lnSpc>
            </a:pPr>
            <a:r>
              <a:rPr lang="fa-IR" sz="2000" b="1" dirty="0">
                <a:solidFill>
                  <a:prstClr val="black"/>
                </a:solidFill>
                <a:cs typeface="B Nazanin" panose="00000400000000000000" pitchFamily="2" charset="-78"/>
              </a:rPr>
              <a:t>رسیدن به الگوی «رِبّیّون» و مقاومت سازمان‌یافته، هرگز محصول بسیج‌های کوتاه‌مدت و هیجان‌های زودگذر نیست. این الگو برخلاف حرکت‌های احساسی که با یک بحران شعله می‌گیرند و با فروکش کردن آن خاموش می‌شوند، ریشه در فرآیندی آرام، عمیق و تدریجیِ تربیت دارد. </a:t>
            </a:r>
            <a:endParaRPr lang="fa-IR" sz="20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sz="2000" b="1" dirty="0">
                <a:solidFill>
                  <a:srgbClr val="0070C0"/>
                </a:solidFill>
                <a:cs typeface="B Nazanin" panose="00000400000000000000" pitchFamily="2" charset="-78"/>
              </a:rPr>
              <a:t>اتصال انسان‌سازی به نهادسازی</a:t>
            </a:r>
          </a:p>
          <a:p>
            <a:pPr algn="justLow" rtl="1">
              <a:lnSpc>
                <a:spcPct val="150000"/>
              </a:lnSpc>
            </a:pPr>
            <a:r>
              <a:rPr lang="fa-IR" sz="2000" b="1" dirty="0">
                <a:solidFill>
                  <a:prstClr val="black"/>
                </a:solidFill>
                <a:cs typeface="B Nazanin" panose="00000400000000000000" pitchFamily="2" charset="-78"/>
              </a:rPr>
              <a:t>نیروی انسانی تربیت‌شده بدون قرارگیری در یک چهارچوب  سازمانی هوشمند و سالم، مانند دانه‌های پراکنده‌ای است که هرگز به ثمر نخواهد رسید و انرژی‌اش در انزوا و بی‌هدفی تحلیل می‌رود. بنابراین، رسیدن به مقاومت سازمان‌یافته، مستلزم پیوندی ناگسستنی میان این دو است: تزریق روح «رِبّیّون» به کالبد «نهادهای طیب».</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021140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580">
                                          <p:stCondLst>
                                            <p:cond delay="0"/>
                                          </p:stCondLst>
                                        </p:cTn>
                                        <p:tgtEl>
                                          <p:spTgt spid="6">
                                            <p:txEl>
                                              <p:pRg st="1" end="1"/>
                                            </p:txEl>
                                          </p:spTgt>
                                        </p:tgtEl>
                                      </p:cBhvr>
                                    </p:animEffect>
                                    <p:anim calcmode="lin" valueType="num">
                                      <p:cBhvr>
                                        <p:cTn id="16" dur="1822" tmFilter="0,0; 0.14,0.36; 0.43,0.73; 0.71,0.91; 1.0,1.0">
                                          <p:stCondLst>
                                            <p:cond delay="0"/>
                                          </p:stCondLst>
                                        </p:cTn>
                                        <p:tgtEl>
                                          <p:spTgt spid="6">
                                            <p:txEl>
                                              <p:pRg st="1" end="1"/>
                                            </p:tx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6">
                                            <p:txEl>
                                              <p:pRg st="1" end="1"/>
                                            </p:tx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6">
                                            <p:txEl>
                                              <p:pRg st="1" end="1"/>
                                            </p:tx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6">
                                            <p:txEl>
                                              <p:pRg st="1" end="1"/>
                                            </p:tx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6">
                                            <p:txEl>
                                              <p:pRg st="1" end="1"/>
                                            </p:tx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6">
                                            <p:txEl>
                                              <p:pRg st="1" end="1"/>
                                            </p:txEl>
                                          </p:spTgt>
                                        </p:tgtEl>
                                      </p:cBhvr>
                                      <p:to x="100000" y="60000"/>
                                    </p:animScale>
                                    <p:animScale>
                                      <p:cBhvr>
                                        <p:cTn id="22" dur="166" decel="50000">
                                          <p:stCondLst>
                                            <p:cond delay="676"/>
                                          </p:stCondLst>
                                        </p:cTn>
                                        <p:tgtEl>
                                          <p:spTgt spid="6">
                                            <p:txEl>
                                              <p:pRg st="1" end="1"/>
                                            </p:txEl>
                                          </p:spTgt>
                                        </p:tgtEl>
                                      </p:cBhvr>
                                      <p:to x="100000" y="100000"/>
                                    </p:animScale>
                                    <p:animScale>
                                      <p:cBhvr>
                                        <p:cTn id="23" dur="26">
                                          <p:stCondLst>
                                            <p:cond delay="1312"/>
                                          </p:stCondLst>
                                        </p:cTn>
                                        <p:tgtEl>
                                          <p:spTgt spid="6">
                                            <p:txEl>
                                              <p:pRg st="1" end="1"/>
                                            </p:txEl>
                                          </p:spTgt>
                                        </p:tgtEl>
                                      </p:cBhvr>
                                      <p:to x="100000" y="80000"/>
                                    </p:animScale>
                                    <p:animScale>
                                      <p:cBhvr>
                                        <p:cTn id="24" dur="166" decel="50000">
                                          <p:stCondLst>
                                            <p:cond delay="1338"/>
                                          </p:stCondLst>
                                        </p:cTn>
                                        <p:tgtEl>
                                          <p:spTgt spid="6">
                                            <p:txEl>
                                              <p:pRg st="1" end="1"/>
                                            </p:txEl>
                                          </p:spTgt>
                                        </p:tgtEl>
                                      </p:cBhvr>
                                      <p:to x="100000" y="100000"/>
                                    </p:animScale>
                                    <p:animScale>
                                      <p:cBhvr>
                                        <p:cTn id="25" dur="26">
                                          <p:stCondLst>
                                            <p:cond delay="1642"/>
                                          </p:stCondLst>
                                        </p:cTn>
                                        <p:tgtEl>
                                          <p:spTgt spid="6">
                                            <p:txEl>
                                              <p:pRg st="1" end="1"/>
                                            </p:txEl>
                                          </p:spTgt>
                                        </p:tgtEl>
                                      </p:cBhvr>
                                      <p:to x="100000" y="90000"/>
                                    </p:animScale>
                                    <p:animScale>
                                      <p:cBhvr>
                                        <p:cTn id="26" dur="166" decel="50000">
                                          <p:stCondLst>
                                            <p:cond delay="1668"/>
                                          </p:stCondLst>
                                        </p:cTn>
                                        <p:tgtEl>
                                          <p:spTgt spid="6">
                                            <p:txEl>
                                              <p:pRg st="1" end="1"/>
                                            </p:txEl>
                                          </p:spTgt>
                                        </p:tgtEl>
                                      </p:cBhvr>
                                      <p:to x="100000" y="100000"/>
                                    </p:animScale>
                                    <p:animScale>
                                      <p:cBhvr>
                                        <p:cTn id="27" dur="26">
                                          <p:stCondLst>
                                            <p:cond delay="1808"/>
                                          </p:stCondLst>
                                        </p:cTn>
                                        <p:tgtEl>
                                          <p:spTgt spid="6">
                                            <p:txEl>
                                              <p:pRg st="1" end="1"/>
                                            </p:txEl>
                                          </p:spTgt>
                                        </p:tgtEl>
                                      </p:cBhvr>
                                      <p:to x="100000" y="95000"/>
                                    </p:animScale>
                                    <p:animScale>
                                      <p:cBhvr>
                                        <p:cTn id="28" dur="166" decel="50000">
                                          <p:stCondLst>
                                            <p:cond delay="1834"/>
                                          </p:stCondLst>
                                        </p:cTn>
                                        <p:tgtEl>
                                          <p:spTgt spid="6">
                                            <p:txEl>
                                              <p:pRg st="1" end="1"/>
                                            </p:txEl>
                                          </p:spTgt>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6">
                                            <p:txEl>
                                              <p:pRg st="2" end="2"/>
                                            </p:txEl>
                                          </p:spTgt>
                                        </p:tgtEl>
                                        <p:attrNameLst>
                                          <p:attrName>style.visibility</p:attrName>
                                        </p:attrNameLst>
                                      </p:cBhvr>
                                      <p:to>
                                        <p:strVal val="visible"/>
                                      </p:to>
                                    </p:set>
                                    <p:animEffect transition="in" filter="fade">
                                      <p:cBhvr>
                                        <p:cTn id="33" dur="1000"/>
                                        <p:tgtEl>
                                          <p:spTgt spid="6">
                                            <p:txEl>
                                              <p:pRg st="2" end="2"/>
                                            </p:txEl>
                                          </p:spTgt>
                                        </p:tgtEl>
                                      </p:cBhvr>
                                    </p:animEffect>
                                    <p:anim calcmode="lin" valueType="num">
                                      <p:cBhvr>
                                        <p:cTn id="3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nodeType="click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down)">
                                      <p:cBhvr>
                                        <p:cTn id="40" dur="580">
                                          <p:stCondLst>
                                            <p:cond delay="0"/>
                                          </p:stCondLst>
                                        </p:cTn>
                                        <p:tgtEl>
                                          <p:spTgt spid="6">
                                            <p:txEl>
                                              <p:pRg st="3" end="3"/>
                                            </p:txEl>
                                          </p:spTgt>
                                        </p:tgtEl>
                                      </p:cBhvr>
                                    </p:animEffect>
                                    <p:anim calcmode="lin" valueType="num">
                                      <p:cBhvr>
                                        <p:cTn id="41"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6" dur="26">
                                          <p:stCondLst>
                                            <p:cond delay="650"/>
                                          </p:stCondLst>
                                        </p:cTn>
                                        <p:tgtEl>
                                          <p:spTgt spid="6">
                                            <p:txEl>
                                              <p:pRg st="3" end="3"/>
                                            </p:txEl>
                                          </p:spTgt>
                                        </p:tgtEl>
                                      </p:cBhvr>
                                      <p:to x="100000" y="60000"/>
                                    </p:animScale>
                                    <p:animScale>
                                      <p:cBhvr>
                                        <p:cTn id="47" dur="166" decel="50000">
                                          <p:stCondLst>
                                            <p:cond delay="676"/>
                                          </p:stCondLst>
                                        </p:cTn>
                                        <p:tgtEl>
                                          <p:spTgt spid="6">
                                            <p:txEl>
                                              <p:pRg st="3" end="3"/>
                                            </p:txEl>
                                          </p:spTgt>
                                        </p:tgtEl>
                                      </p:cBhvr>
                                      <p:to x="100000" y="100000"/>
                                    </p:animScale>
                                    <p:animScale>
                                      <p:cBhvr>
                                        <p:cTn id="48" dur="26">
                                          <p:stCondLst>
                                            <p:cond delay="1312"/>
                                          </p:stCondLst>
                                        </p:cTn>
                                        <p:tgtEl>
                                          <p:spTgt spid="6">
                                            <p:txEl>
                                              <p:pRg st="3" end="3"/>
                                            </p:txEl>
                                          </p:spTgt>
                                        </p:tgtEl>
                                      </p:cBhvr>
                                      <p:to x="100000" y="80000"/>
                                    </p:animScale>
                                    <p:animScale>
                                      <p:cBhvr>
                                        <p:cTn id="49" dur="166" decel="50000">
                                          <p:stCondLst>
                                            <p:cond delay="1338"/>
                                          </p:stCondLst>
                                        </p:cTn>
                                        <p:tgtEl>
                                          <p:spTgt spid="6">
                                            <p:txEl>
                                              <p:pRg st="3" end="3"/>
                                            </p:txEl>
                                          </p:spTgt>
                                        </p:tgtEl>
                                      </p:cBhvr>
                                      <p:to x="100000" y="100000"/>
                                    </p:animScale>
                                    <p:animScale>
                                      <p:cBhvr>
                                        <p:cTn id="50" dur="26">
                                          <p:stCondLst>
                                            <p:cond delay="1642"/>
                                          </p:stCondLst>
                                        </p:cTn>
                                        <p:tgtEl>
                                          <p:spTgt spid="6">
                                            <p:txEl>
                                              <p:pRg st="3" end="3"/>
                                            </p:txEl>
                                          </p:spTgt>
                                        </p:tgtEl>
                                      </p:cBhvr>
                                      <p:to x="100000" y="90000"/>
                                    </p:animScale>
                                    <p:animScale>
                                      <p:cBhvr>
                                        <p:cTn id="51" dur="166" decel="50000">
                                          <p:stCondLst>
                                            <p:cond delay="1668"/>
                                          </p:stCondLst>
                                        </p:cTn>
                                        <p:tgtEl>
                                          <p:spTgt spid="6">
                                            <p:txEl>
                                              <p:pRg st="3" end="3"/>
                                            </p:txEl>
                                          </p:spTgt>
                                        </p:tgtEl>
                                      </p:cBhvr>
                                      <p:to x="100000" y="100000"/>
                                    </p:animScale>
                                    <p:animScale>
                                      <p:cBhvr>
                                        <p:cTn id="52" dur="26">
                                          <p:stCondLst>
                                            <p:cond delay="1808"/>
                                          </p:stCondLst>
                                        </p:cTn>
                                        <p:tgtEl>
                                          <p:spTgt spid="6">
                                            <p:txEl>
                                              <p:pRg st="3" end="3"/>
                                            </p:txEl>
                                          </p:spTgt>
                                        </p:tgtEl>
                                      </p:cBhvr>
                                      <p:to x="100000" y="95000"/>
                                    </p:animScale>
                                    <p:animScale>
                                      <p:cBhvr>
                                        <p:cTn id="53" dur="166" decel="50000">
                                          <p:stCondLst>
                                            <p:cond delay="1834"/>
                                          </p:stCondLst>
                                        </p:cTn>
                                        <p:tgtEl>
                                          <p:spTgt spid="6">
                                            <p:txEl>
                                              <p:pRg st="3" end="3"/>
                                            </p:txEl>
                                          </p:spTgt>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4" end="4"/>
                                            </p:txEl>
                                          </p:spTgt>
                                        </p:tgtEl>
                                        <p:attrNameLst>
                                          <p:attrName>style.visibility</p:attrName>
                                        </p:attrNameLst>
                                      </p:cBhvr>
                                      <p:to>
                                        <p:strVal val="visible"/>
                                      </p:to>
                                    </p:set>
                                    <p:animEffect transition="in" filter="fade">
                                      <p:cBhvr>
                                        <p:cTn id="58" dur="1000"/>
                                        <p:tgtEl>
                                          <p:spTgt spid="6">
                                            <p:txEl>
                                              <p:pRg st="4" end="4"/>
                                            </p:txEl>
                                          </p:spTgt>
                                        </p:tgtEl>
                                      </p:cBhvr>
                                    </p:animEffect>
                                    <p:anim calcmode="lin" valueType="num">
                                      <p:cBhvr>
                                        <p:cTn id="5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6" presetClass="entr" presetSubtype="0" fill="hold" nodeType="clickEffect">
                                  <p:stCondLst>
                                    <p:cond delay="0"/>
                                  </p:stCondLst>
                                  <p:childTnLst>
                                    <p:set>
                                      <p:cBhvr>
                                        <p:cTn id="64" dur="1" fill="hold">
                                          <p:stCondLst>
                                            <p:cond delay="0"/>
                                          </p:stCondLst>
                                        </p:cTn>
                                        <p:tgtEl>
                                          <p:spTgt spid="6">
                                            <p:txEl>
                                              <p:pRg st="5" end="5"/>
                                            </p:txEl>
                                          </p:spTgt>
                                        </p:tgtEl>
                                        <p:attrNameLst>
                                          <p:attrName>style.visibility</p:attrName>
                                        </p:attrNameLst>
                                      </p:cBhvr>
                                      <p:to>
                                        <p:strVal val="visible"/>
                                      </p:to>
                                    </p:set>
                                    <p:animEffect transition="in" filter="wipe(down)">
                                      <p:cBhvr>
                                        <p:cTn id="65" dur="580">
                                          <p:stCondLst>
                                            <p:cond delay="0"/>
                                          </p:stCondLst>
                                        </p:cTn>
                                        <p:tgtEl>
                                          <p:spTgt spid="6">
                                            <p:txEl>
                                              <p:pRg st="5" end="5"/>
                                            </p:txEl>
                                          </p:spTgt>
                                        </p:tgtEl>
                                      </p:cBhvr>
                                    </p:animEffect>
                                    <p:anim calcmode="lin" valueType="num">
                                      <p:cBhvr>
                                        <p:cTn id="66"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1" dur="26">
                                          <p:stCondLst>
                                            <p:cond delay="650"/>
                                          </p:stCondLst>
                                        </p:cTn>
                                        <p:tgtEl>
                                          <p:spTgt spid="6">
                                            <p:txEl>
                                              <p:pRg st="5" end="5"/>
                                            </p:txEl>
                                          </p:spTgt>
                                        </p:tgtEl>
                                      </p:cBhvr>
                                      <p:to x="100000" y="60000"/>
                                    </p:animScale>
                                    <p:animScale>
                                      <p:cBhvr>
                                        <p:cTn id="72" dur="166" decel="50000">
                                          <p:stCondLst>
                                            <p:cond delay="676"/>
                                          </p:stCondLst>
                                        </p:cTn>
                                        <p:tgtEl>
                                          <p:spTgt spid="6">
                                            <p:txEl>
                                              <p:pRg st="5" end="5"/>
                                            </p:txEl>
                                          </p:spTgt>
                                        </p:tgtEl>
                                      </p:cBhvr>
                                      <p:to x="100000" y="100000"/>
                                    </p:animScale>
                                    <p:animScale>
                                      <p:cBhvr>
                                        <p:cTn id="73" dur="26">
                                          <p:stCondLst>
                                            <p:cond delay="1312"/>
                                          </p:stCondLst>
                                        </p:cTn>
                                        <p:tgtEl>
                                          <p:spTgt spid="6">
                                            <p:txEl>
                                              <p:pRg st="5" end="5"/>
                                            </p:txEl>
                                          </p:spTgt>
                                        </p:tgtEl>
                                      </p:cBhvr>
                                      <p:to x="100000" y="80000"/>
                                    </p:animScale>
                                    <p:animScale>
                                      <p:cBhvr>
                                        <p:cTn id="74" dur="166" decel="50000">
                                          <p:stCondLst>
                                            <p:cond delay="1338"/>
                                          </p:stCondLst>
                                        </p:cTn>
                                        <p:tgtEl>
                                          <p:spTgt spid="6">
                                            <p:txEl>
                                              <p:pRg st="5" end="5"/>
                                            </p:txEl>
                                          </p:spTgt>
                                        </p:tgtEl>
                                      </p:cBhvr>
                                      <p:to x="100000" y="100000"/>
                                    </p:animScale>
                                    <p:animScale>
                                      <p:cBhvr>
                                        <p:cTn id="75" dur="26">
                                          <p:stCondLst>
                                            <p:cond delay="1642"/>
                                          </p:stCondLst>
                                        </p:cTn>
                                        <p:tgtEl>
                                          <p:spTgt spid="6">
                                            <p:txEl>
                                              <p:pRg st="5" end="5"/>
                                            </p:txEl>
                                          </p:spTgt>
                                        </p:tgtEl>
                                      </p:cBhvr>
                                      <p:to x="100000" y="90000"/>
                                    </p:animScale>
                                    <p:animScale>
                                      <p:cBhvr>
                                        <p:cTn id="76" dur="166" decel="50000">
                                          <p:stCondLst>
                                            <p:cond delay="1668"/>
                                          </p:stCondLst>
                                        </p:cTn>
                                        <p:tgtEl>
                                          <p:spTgt spid="6">
                                            <p:txEl>
                                              <p:pRg st="5" end="5"/>
                                            </p:txEl>
                                          </p:spTgt>
                                        </p:tgtEl>
                                      </p:cBhvr>
                                      <p:to x="100000" y="100000"/>
                                    </p:animScale>
                                    <p:animScale>
                                      <p:cBhvr>
                                        <p:cTn id="77" dur="26">
                                          <p:stCondLst>
                                            <p:cond delay="1808"/>
                                          </p:stCondLst>
                                        </p:cTn>
                                        <p:tgtEl>
                                          <p:spTgt spid="6">
                                            <p:txEl>
                                              <p:pRg st="5" end="5"/>
                                            </p:txEl>
                                          </p:spTgt>
                                        </p:tgtEl>
                                      </p:cBhvr>
                                      <p:to x="100000" y="95000"/>
                                    </p:animScale>
                                    <p:animScale>
                                      <p:cBhvr>
                                        <p:cTn id="78" dur="166" decel="50000">
                                          <p:stCondLst>
                                            <p:cond delay="1834"/>
                                          </p:stCondLst>
                                        </p:cTn>
                                        <p:tgtEl>
                                          <p:spTgt spid="6">
                                            <p:txEl>
                                              <p:pRg st="5" end="5"/>
                                            </p:txEl>
                                          </p:spTgt>
                                        </p:tgtEl>
                                      </p:cBhvr>
                                      <p:to x="100000" y="100000"/>
                                    </p:animScale>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nodeType="clickEffect">
                                  <p:stCondLst>
                                    <p:cond delay="0"/>
                                  </p:stCondLst>
                                  <p:childTnLst>
                                    <p:set>
                                      <p:cBhvr>
                                        <p:cTn id="82" dur="1" fill="hold">
                                          <p:stCondLst>
                                            <p:cond delay="0"/>
                                          </p:stCondLst>
                                        </p:cTn>
                                        <p:tgtEl>
                                          <p:spTgt spid="6">
                                            <p:txEl>
                                              <p:pRg st="6" end="6"/>
                                            </p:txEl>
                                          </p:spTgt>
                                        </p:tgtEl>
                                        <p:attrNameLst>
                                          <p:attrName>style.visibility</p:attrName>
                                        </p:attrNameLst>
                                      </p:cBhvr>
                                      <p:to>
                                        <p:strVal val="visible"/>
                                      </p:to>
                                    </p:set>
                                    <p:animEffect transition="in" filter="fade">
                                      <p:cBhvr>
                                        <p:cTn id="83" dur="1000"/>
                                        <p:tgtEl>
                                          <p:spTgt spid="6">
                                            <p:txEl>
                                              <p:pRg st="6" end="6"/>
                                            </p:txEl>
                                          </p:spTgt>
                                        </p:tgtEl>
                                      </p:cBhvr>
                                    </p:animEffect>
                                    <p:anim calcmode="lin" valueType="num">
                                      <p:cBhvr>
                                        <p:cTn id="84"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85"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771737" y="1012545"/>
            <a:ext cx="8265157" cy="5262979"/>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راهبردی </a:t>
            </a:r>
            <a:r>
              <a:rPr lang="fa-IR" sz="2000" dirty="0">
                <a:solidFill>
                  <a:srgbClr val="C00000"/>
                </a:solidFill>
                <a:cs typeface="B Titr" panose="00000700000000000000" pitchFamily="2" charset="-78"/>
              </a:rPr>
              <a:t>پاسداران انقلاب </a:t>
            </a:r>
            <a:r>
              <a:rPr lang="fa-IR" sz="2000" dirty="0" smtClean="0">
                <a:solidFill>
                  <a:srgbClr val="C00000"/>
                </a:solidFill>
                <a:cs typeface="B Titr" panose="00000700000000000000" pitchFamily="2" charset="-78"/>
              </a:rPr>
              <a:t>اسلامی</a:t>
            </a:r>
          </a:p>
          <a:p>
            <a:pPr marL="285750" indent="-28575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نقش پاسداران تبدیل </a:t>
            </a:r>
            <a:r>
              <a:rPr lang="fa-IR" b="1" dirty="0">
                <a:solidFill>
                  <a:prstClr val="black"/>
                </a:solidFill>
                <a:cs typeface="B Nazanin" panose="00000400000000000000" pitchFamily="2" charset="-78"/>
              </a:rPr>
              <a:t>ایمان از یک سرمایه فردی و پراکنده به یک قدرت سازمان‌یافته هماهنگ و متمرکز </a:t>
            </a:r>
            <a:r>
              <a:rPr lang="fa-IR" b="1" dirty="0">
                <a:solidFill>
                  <a:prstClr val="black"/>
                </a:solidFill>
                <a:cs typeface="B Nazanin" panose="00000400000000000000" pitchFamily="2" charset="-78"/>
              </a:rPr>
              <a:t>است.</a:t>
            </a:r>
          </a:p>
          <a:p>
            <a:pPr marL="285750" indent="-28575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راهبردی بسیجیان</a:t>
            </a:r>
          </a:p>
          <a:p>
            <a:pPr marL="285750" indent="-28575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نقش </a:t>
            </a:r>
            <a:r>
              <a:rPr lang="fa-IR" b="1" dirty="0">
                <a:solidFill>
                  <a:prstClr val="black"/>
                </a:solidFill>
                <a:cs typeface="B Nazanin" panose="00000400000000000000" pitchFamily="2" charset="-78"/>
              </a:rPr>
              <a:t>راهبردی بسیج، پرورش نیروهای کارآمد و ریشه‌دار کردن فرهنگ مقاومت در متن جامعه است. </a:t>
            </a:r>
            <a:endParaRPr lang="fa-IR" b="1" dirty="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راهبردی فرماندهان و مدیران</a:t>
            </a:r>
          </a:p>
          <a:p>
            <a:pPr marL="285750" indent="-28575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نقش راهبردی فرمانده، تعیین «قواعد بقا و رشد» برای سازمان در شرایط دشوار است.</a:t>
            </a:r>
          </a:p>
          <a:p>
            <a:pPr marL="342900" indent="-34290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a:t>
            </a:r>
            <a:r>
              <a:rPr lang="fa-IR" sz="2000" dirty="0">
                <a:solidFill>
                  <a:srgbClr val="C00000"/>
                </a:solidFill>
                <a:cs typeface="B Titr" panose="00000700000000000000" pitchFamily="2" charset="-78"/>
              </a:rPr>
              <a:t>راهبردی روحانیون </a:t>
            </a:r>
            <a:r>
              <a:rPr lang="fa-IR" sz="2000" dirty="0">
                <a:solidFill>
                  <a:srgbClr val="C00000"/>
                </a:solidFill>
                <a:cs typeface="B Titr" panose="00000700000000000000" pitchFamily="2" charset="-78"/>
              </a:rPr>
              <a:t>و مربیان</a:t>
            </a:r>
          </a:p>
          <a:p>
            <a:pPr marL="285750" indent="-28575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 </a:t>
            </a:r>
            <a:r>
              <a:rPr lang="fa-IR" b="1" dirty="0">
                <a:solidFill>
                  <a:prstClr val="black"/>
                </a:solidFill>
                <a:cs typeface="B Nazanin" panose="00000400000000000000" pitchFamily="2" charset="-78"/>
              </a:rPr>
              <a:t>نقش </a:t>
            </a:r>
            <a:r>
              <a:rPr lang="fa-IR" b="1" dirty="0">
                <a:solidFill>
                  <a:prstClr val="black"/>
                </a:solidFill>
                <a:cs typeface="B Nazanin" panose="00000400000000000000" pitchFamily="2" charset="-78"/>
              </a:rPr>
              <a:t>راهبردی روحانی، تعیین «قاب و نقشه معنایی» است که تمام اقدامات مقاومت در درون آن معنا پیدا می‌کند. </a:t>
            </a:r>
            <a:endParaRPr lang="fa-IR" b="1" dirty="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a:t>
            </a:r>
            <a:r>
              <a:rPr lang="fa-IR" sz="2000" dirty="0" smtClean="0">
                <a:solidFill>
                  <a:srgbClr val="C00000"/>
                </a:solidFill>
                <a:cs typeface="B Titr" panose="00000700000000000000" pitchFamily="2" charset="-78"/>
              </a:rPr>
              <a:t>راهبردی آحاد </a:t>
            </a:r>
            <a:r>
              <a:rPr lang="fa-IR" sz="2000" dirty="0">
                <a:solidFill>
                  <a:srgbClr val="C00000"/>
                </a:solidFill>
                <a:cs typeface="B Titr" panose="00000700000000000000" pitchFamily="2" charset="-78"/>
              </a:rPr>
              <a:t>مردم جامعه </a:t>
            </a:r>
            <a:r>
              <a:rPr lang="fa-IR" sz="2000" dirty="0">
                <a:solidFill>
                  <a:srgbClr val="C00000"/>
                </a:solidFill>
                <a:cs typeface="B Titr" panose="00000700000000000000" pitchFamily="2" charset="-78"/>
              </a:rPr>
              <a:t>اسلامی</a:t>
            </a:r>
          </a:p>
          <a:p>
            <a:pPr marL="285750" indent="-28575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نقش </a:t>
            </a:r>
            <a:r>
              <a:rPr lang="fa-IR" b="1" dirty="0">
                <a:solidFill>
                  <a:prstClr val="black"/>
                </a:solidFill>
                <a:cs typeface="B Nazanin" panose="00000400000000000000" pitchFamily="2" charset="-78"/>
              </a:rPr>
              <a:t>راهبردی مردم، تأمین مشروعیت و حیات برای پیکره مقاومت است. </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13306333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8" end="8"/>
                                            </p:txEl>
                                          </p:spTgt>
                                        </p:tgtEl>
                                        <p:attrNameLst>
                                          <p:attrName>style.visibility</p:attrName>
                                        </p:attrNameLst>
                                      </p:cBhvr>
                                      <p:to>
                                        <p:strVal val="visible"/>
                                      </p:to>
                                    </p:set>
                                    <p:animEffect transition="in" filter="fade">
                                      <p:cBhvr>
                                        <p:cTn id="64" dur="1000"/>
                                        <p:tgtEl>
                                          <p:spTgt spid="6">
                                            <p:txEl>
                                              <p:pRg st="8" end="8"/>
                                            </p:txEl>
                                          </p:spTgt>
                                        </p:tgtEl>
                                      </p:cBhvr>
                                    </p:animEffect>
                                    <p:anim calcmode="lin" valueType="num">
                                      <p:cBhvr>
                                        <p:cTn id="6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6">
                                            <p:txEl>
                                              <p:pRg st="9" end="9"/>
                                            </p:txEl>
                                          </p:spTgt>
                                        </p:tgtEl>
                                        <p:attrNameLst>
                                          <p:attrName>style.visibility</p:attrName>
                                        </p:attrNameLst>
                                      </p:cBhvr>
                                      <p:to>
                                        <p:strVal val="visible"/>
                                      </p:to>
                                    </p:set>
                                    <p:animEffect transition="in" filter="fade">
                                      <p:cBhvr>
                                        <p:cTn id="71" dur="1000"/>
                                        <p:tgtEl>
                                          <p:spTgt spid="6">
                                            <p:txEl>
                                              <p:pRg st="9" end="9"/>
                                            </p:txEl>
                                          </p:spTgt>
                                        </p:tgtEl>
                                      </p:cBhvr>
                                    </p:animEffect>
                                    <p:anim calcmode="lin" valueType="num">
                                      <p:cBhvr>
                                        <p:cTn id="72"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3"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985243"/>
            <a:ext cx="9232594" cy="517064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جمع‌بندی </a:t>
            </a:r>
            <a:r>
              <a:rPr lang="fa-IR" sz="2200" dirty="0">
                <a:solidFill>
                  <a:srgbClr val="C00000"/>
                </a:solidFill>
                <a:cs typeface="B Titr" panose="00000700000000000000" pitchFamily="2" charset="-78"/>
              </a:rPr>
              <a:t>ارتقایی (تثبیت نگاه راهبردی)</a:t>
            </a:r>
          </a:p>
          <a:p>
            <a:pPr algn="justLow" rtl="1">
              <a:lnSpc>
                <a:spcPct val="150000"/>
              </a:lnSpc>
            </a:pPr>
            <a:r>
              <a:rPr lang="fa-IR" sz="2200" b="1" dirty="0" smtClean="0">
                <a:solidFill>
                  <a:prstClr val="black"/>
                </a:solidFill>
                <a:cs typeface="B Nazanin" panose="00000400000000000000" pitchFamily="2" charset="-78"/>
              </a:rPr>
              <a:t>مقاومتِ </a:t>
            </a:r>
            <a:r>
              <a:rPr lang="fa-IR" sz="2200" b="1" dirty="0">
                <a:solidFill>
                  <a:prstClr val="black"/>
                </a:solidFill>
                <a:cs typeface="B Nazanin" panose="00000400000000000000" pitchFamily="2" charset="-78"/>
              </a:rPr>
              <a:t>فاقد سازمان و ساختار، هرچند پرشور، ناپایدار و در برابر اولین فشارهای جدی می‌شکند. در مقابل، ساختار و نهادی که بر پایه تربیت الهی و انسان‌های ربانی استوار نباشد، اگر هم مقاومتی کند، خطرناک و مستعد انحراف و تبدیل به ابزار قدرت‌طلبی می‌گردد. بنابراین، پیروزی پایدار و شکست‌ناپذیر، تنها از درون ترکیب حیاتی «انسان ربّانی» (تربیت‌یافته، بصیر و متوکل) و «نهاد طیب» (سالم، ریشه‌دار و مولد) بیرون می‌آید.</a:t>
            </a:r>
          </a:p>
          <a:p>
            <a:pPr algn="justLow" rtl="1">
              <a:lnSpc>
                <a:spcPct val="150000"/>
              </a:lnSpc>
            </a:pPr>
            <a:r>
              <a:rPr lang="fa-IR" sz="2200" b="1" dirty="0" smtClean="0">
                <a:solidFill>
                  <a:prstClr val="black"/>
                </a:solidFill>
                <a:cs typeface="B Nazanin" panose="00000400000000000000" pitchFamily="2" charset="-78"/>
              </a:rPr>
              <a:t>مدیریت </a:t>
            </a:r>
            <a:r>
              <a:rPr lang="fa-IR" sz="2200" b="1" dirty="0">
                <a:solidFill>
                  <a:prstClr val="black"/>
                </a:solidFill>
                <a:cs typeface="B Nazanin" panose="00000400000000000000" pitchFamily="2" charset="-78"/>
              </a:rPr>
              <a:t>جنگ‌های طولانی، ترکیبی و پیچیده امروز، نه با تکیه بر هیجان‌های مقطعی، که تنها از طریق برنامه‌ریزی استراتژیک برای پرورش مستمر انسان‌های ربّانی و ساخت نهادهای طیب در تمام سطوح جامعه ممکن است. این سرمایه‌گذاری بنیادین است که عمق استراتژیک نظام را در برابر هرگونه فرسایش تشکیل می‌دهد</a:t>
            </a:r>
            <a:r>
              <a:rPr lang="fa-IR" sz="2200"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64</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6837954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163308"/>
            <a:ext cx="9232594" cy="5170646"/>
          </a:xfrm>
          <a:prstGeom prst="rect">
            <a:avLst/>
          </a:prstGeom>
          <a:noFill/>
        </p:spPr>
        <p:txBody>
          <a:bodyPr wrap="square" rtlCol="1">
            <a:spAutoFit/>
          </a:bodyPr>
          <a:lstStyle/>
          <a:p>
            <a:pPr marL="457200" indent="-457200" algn="justLow" rtl="1">
              <a:lnSpc>
                <a:spcPct val="150000"/>
              </a:lnSpc>
              <a:buFont typeface="Wingdings" panose="05000000000000000000" pitchFamily="2" charset="2"/>
              <a:buChar char="q"/>
            </a:pPr>
            <a:r>
              <a:rPr lang="fa-IR" sz="2800" dirty="0" smtClean="0">
                <a:solidFill>
                  <a:srgbClr val="C00000"/>
                </a:solidFill>
                <a:cs typeface="B Titr" panose="00000700000000000000" pitchFamily="2" charset="-78"/>
              </a:rPr>
              <a:t>شبهات </a:t>
            </a:r>
            <a:r>
              <a:rPr lang="fa-IR" sz="2800" dirty="0" smtClean="0">
                <a:solidFill>
                  <a:srgbClr val="C00000"/>
                </a:solidFill>
                <a:cs typeface="B Titr" panose="00000700000000000000" pitchFamily="2" charset="-78"/>
              </a:rPr>
              <a:t>مطرح</a:t>
            </a:r>
            <a:endParaRPr lang="fa-IR" sz="2800" dirty="0">
              <a:solidFill>
                <a:srgbClr val="C00000"/>
              </a:solidFill>
              <a:cs typeface="B Titr" panose="00000700000000000000" pitchFamily="2" charset="-78"/>
            </a:endParaRPr>
          </a:p>
          <a:p>
            <a:pPr marL="342900" indent="-342900" algn="just" rtl="1">
              <a:lnSpc>
                <a:spcPct val="150000"/>
              </a:lnSpc>
              <a:buFont typeface="Wingdings" panose="05000000000000000000" pitchFamily="2" charset="2"/>
              <a:buChar char="§"/>
            </a:pPr>
            <a:r>
              <a:rPr lang="fa-IR" sz="2400" b="1" dirty="0" smtClean="0">
                <a:solidFill>
                  <a:prstClr val="black"/>
                </a:solidFill>
                <a:cs typeface="B Nazanin" panose="00000400000000000000" pitchFamily="2" charset="-78"/>
              </a:rPr>
              <a:t>مقاومتِ </a:t>
            </a:r>
            <a:r>
              <a:rPr lang="fa-IR" sz="2400" b="1" dirty="0">
                <a:solidFill>
                  <a:prstClr val="black"/>
                </a:solidFill>
                <a:cs typeface="B Nazanin" panose="00000400000000000000" pitchFamily="2" charset="-78"/>
              </a:rPr>
              <a:t>طولانی‌مدت موجب فرسایش، خستگی اجتماعی و عقب‌ماندگی می‌شود؛ عقلانیت اقتضا می‌کند هزینه‌ها کاهش یابد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smtClean="0">
                <a:solidFill>
                  <a:prstClr val="black"/>
                </a:solidFill>
                <a:cs typeface="B Nazanin" panose="00000400000000000000" pitchFamily="2" charset="-78"/>
              </a:rPr>
              <a:t>الگوی </a:t>
            </a:r>
            <a:r>
              <a:rPr lang="fa-IR" sz="2400" b="1" dirty="0">
                <a:solidFill>
                  <a:prstClr val="black"/>
                </a:solidFill>
                <a:cs typeface="B Nazanin" panose="00000400000000000000" pitchFamily="2" charset="-78"/>
              </a:rPr>
              <a:t>رِبّیّون، آرمانی و غیرواقعی است؛ انسان امروز تاب چنین ایستادگی‌ای را ندارد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a:solidFill>
                  <a:prstClr val="black"/>
                </a:solidFill>
                <a:cs typeface="B Nazanin" panose="00000400000000000000" pitchFamily="2" charset="-78"/>
              </a:rPr>
              <a:t>مقاومتِ سازمان‌یافته، آزادی فردی را محدود و جامعه را امنیتی می‌کند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a:solidFill>
                  <a:prstClr val="black"/>
                </a:solidFill>
                <a:cs typeface="B Nazanin" panose="00000400000000000000" pitchFamily="2" charset="-78"/>
              </a:rPr>
              <a:t>چرا باید همچنان مقاومت کرد؟ مگر شیوه‌ها، ادبیات و تاکتیک‌های ظاهری دشمن تغییر نکرده است</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400" b="1" dirty="0" smtClean="0">
                <a:solidFill>
                  <a:prstClr val="black"/>
                </a:solidFill>
                <a:cs typeface="B Nazanin" panose="00000400000000000000" pitchFamily="2" charset="-78"/>
              </a:rPr>
              <a:t>نقش </a:t>
            </a:r>
            <a:r>
              <a:rPr lang="fa-IR" sz="2400" b="1" dirty="0">
                <a:solidFill>
                  <a:prstClr val="black"/>
                </a:solidFill>
                <a:cs typeface="B Nazanin" panose="00000400000000000000" pitchFamily="2" charset="-78"/>
              </a:rPr>
              <a:t>نهادهایی مانند سپاه، بسیج و روحانیت در این الگو چیست؟ آیا این نگاه، نظامی‌سازی دین نیست</a:t>
            </a:r>
            <a:r>
              <a:rPr lang="fa-IR" sz="2400"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6088548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384737"/>
            <a:ext cx="9232594" cy="503214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نتیجه </a:t>
            </a:r>
            <a:r>
              <a:rPr lang="fa-IR" sz="2200" dirty="0" smtClean="0">
                <a:solidFill>
                  <a:srgbClr val="C00000"/>
                </a:solidFill>
                <a:cs typeface="B Titr" panose="00000700000000000000" pitchFamily="2" charset="-78"/>
              </a:rPr>
              <a:t>نهایی محور</a:t>
            </a:r>
          </a:p>
          <a:p>
            <a:pPr algn="justLow" rtl="1">
              <a:lnSpc>
                <a:spcPct val="200000"/>
              </a:lnSpc>
            </a:pPr>
            <a:r>
              <a:rPr lang="fa-IR" sz="2400" b="1" dirty="0">
                <a:solidFill>
                  <a:prstClr val="black"/>
                </a:solidFill>
                <a:cs typeface="B Nazanin" panose="00000400000000000000" pitchFamily="2" charset="-78"/>
              </a:rPr>
              <a:t>مقاومت واقعی و پیروزمند، نیازمند تبدیل شدن از یک حرکت هیجانی و فردی به یک ساختار سازمان‌یافته، تاب‌آور و نهادینه شده است. این ساختار که الگوی قرآنی «رِبّیّون» و «شجرۀ طیبه» نماد آن است، با تلفیق تربیت نیروی انسانی اصیل و ساختارهای سالم، مانع از فرسایش، سستی و تسلیم در برابر فشارهای بلندمدت می‌شود. درنتیجه، پیروزی نه از شعارهای زودگذر، بلکه از انسجام هوشمندانه، صبر فعال و مهندسی اجتماعی عمیق سربرمی‌آورد و جامعه را در جنگ‌های فرسایشی جدید، شکست‌ناپذیر می‌سازد..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33322150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0"/>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2028137" y="1598354"/>
            <a:ext cx="8097645" cy="1692771"/>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محور چهارم:</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4000" b="1" dirty="0" smtClean="0">
                <a:solidFill>
                  <a:prstClr val="white"/>
                </a:solidFill>
                <a:latin typeface="IRBadr" panose="02000506000000020002" pitchFamily="2" charset="-78"/>
                <a:ea typeface="Lotus" panose="00000400000000000000" pitchFamily="2" charset="-78"/>
                <a:cs typeface="B Titr" panose="00000700000000000000" pitchFamily="2" charset="-78"/>
              </a:rPr>
              <a:t>جهاد همه جانبه در میدان‌های نوین</a:t>
            </a:r>
            <a:endParaRPr lang="fa-IR" sz="36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291169" y="616500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67</a:t>
            </a:r>
            <a:endParaRPr lang="fa-IR" dirty="0">
              <a:solidFill>
                <a:prstClr val="black"/>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2082738" y="3506526"/>
            <a:ext cx="7867529" cy="1592744"/>
          </a:xfrm>
          <a:prstGeom prst="rect">
            <a:avLst/>
          </a:prstGeom>
          <a:noFill/>
        </p:spPr>
        <p:txBody>
          <a:bodyPr wrap="square" rtlCol="1">
            <a:spAutoFit/>
          </a:bodyPr>
          <a:lstStyle/>
          <a:p>
            <a:pPr algn="ctr" rtl="1">
              <a:lnSpc>
                <a:spcPct val="200000"/>
              </a:lnSpc>
            </a:pPr>
            <a:r>
              <a:rPr lang="fa-IR" sz="2600" b="1" dirty="0">
                <a:solidFill>
                  <a:srgbClr val="FFC000">
                    <a:lumMod val="60000"/>
                    <a:lumOff val="40000"/>
                  </a:srgbClr>
                </a:solidFill>
                <a:cs typeface="B Nazanin" panose="00000400000000000000" pitchFamily="2" charset="-78"/>
              </a:rPr>
              <a:t>وَجاهِدوا فِي اللَّهِ حَقَّ جِهادِهِ (حج: 78)؛ </a:t>
            </a:r>
            <a:endParaRPr lang="fa-IR" sz="2600" b="1" dirty="0" smtClean="0">
              <a:solidFill>
                <a:srgbClr val="FFC000">
                  <a:lumMod val="60000"/>
                  <a:lumOff val="40000"/>
                </a:srgbClr>
              </a:solidFill>
              <a:cs typeface="B Nazanin" panose="00000400000000000000" pitchFamily="2" charset="-78"/>
            </a:endParaRPr>
          </a:p>
          <a:p>
            <a:pPr algn="ctr" rtl="1">
              <a:lnSpc>
                <a:spcPct val="200000"/>
              </a:lnSpc>
            </a:pPr>
            <a:r>
              <a:rPr lang="fa-IR" sz="2600" b="1" dirty="0" smtClean="0">
                <a:solidFill>
                  <a:srgbClr val="FFC000">
                    <a:lumMod val="60000"/>
                    <a:lumOff val="40000"/>
                  </a:srgbClr>
                </a:solidFill>
                <a:cs typeface="B Nazanin" panose="00000400000000000000" pitchFamily="2" charset="-78"/>
              </a:rPr>
              <a:t>وَالَّذينَ </a:t>
            </a:r>
            <a:r>
              <a:rPr lang="fa-IR" sz="2600" b="1" dirty="0">
                <a:solidFill>
                  <a:srgbClr val="FFC000">
                    <a:lumMod val="60000"/>
                    <a:lumOff val="40000"/>
                  </a:srgbClr>
                </a:solidFill>
                <a:cs typeface="B Nazanin" panose="00000400000000000000" pitchFamily="2" charset="-78"/>
              </a:rPr>
              <a:t>جاهَدوُا فينا لَنَهْديَنَّهُمْ سُبُلَنا (عنکبوت: 69)؛ </a:t>
            </a:r>
            <a:endParaRPr lang="fa-IR" sz="2600" b="1" dirty="0" smtClean="0">
              <a:solidFill>
                <a:srgbClr val="FFC000">
                  <a:lumMod val="60000"/>
                  <a:lumOff val="40000"/>
                </a:srgbClr>
              </a:solidFill>
              <a:cs typeface="B Nazanin" panose="00000400000000000000" pitchFamily="2" charset="-78"/>
            </a:endParaRPr>
          </a:p>
        </p:txBody>
      </p:sp>
    </p:spTree>
    <p:extLst>
      <p:ext uri="{BB962C8B-B14F-4D97-AF65-F5344CB8AC3E}">
        <p14:creationId xmlns:p14="http://schemas.microsoft.com/office/powerpoint/2010/main" val="629956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8928" y="-6394"/>
            <a:ext cx="6870948" cy="86558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74762" y="1415012"/>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pic>
        <p:nvPicPr>
          <p:cNvPr id="18" name="Picture 17">
            <a:extLst>
              <a:ext uri="{FF2B5EF4-FFF2-40B4-BE49-F238E27FC236}">
                <a16:creationId xmlns:a16="http://schemas.microsoft.com/office/drawing/2014/main" xmlns="" id="{0FE4655C-EDE1-7DC0-CF01-E3E7CB3B1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8927" y="5830901"/>
            <a:ext cx="6887263" cy="882933"/>
          </a:xfrm>
          <a:prstGeom prst="rect">
            <a:avLst/>
          </a:prstGeom>
        </p:spPr>
      </p:pic>
      <p:pic>
        <p:nvPicPr>
          <p:cNvPr id="19" name="Picture 18">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33" y="5395015"/>
            <a:ext cx="1331294" cy="1379017"/>
          </a:xfrm>
          <a:prstGeom prst="rect">
            <a:avLst/>
          </a:prstGeom>
        </p:spPr>
      </p:pic>
      <p:pic>
        <p:nvPicPr>
          <p:cNvPr id="20" name="Picture 19">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29875" y="5522210"/>
            <a:ext cx="1331294" cy="1379017"/>
          </a:xfrm>
          <a:prstGeom prst="rect">
            <a:avLst/>
          </a:prstGeom>
        </p:spPr>
      </p:pic>
      <p:pic>
        <p:nvPicPr>
          <p:cNvPr id="21" name="Picture 20">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651" y="-6394"/>
            <a:ext cx="1331294" cy="1379017"/>
          </a:xfrm>
          <a:prstGeom prst="rect">
            <a:avLst/>
          </a:prstGeom>
        </p:spPr>
      </p:pic>
      <p:pic>
        <p:nvPicPr>
          <p:cNvPr id="22" name="Picture 2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7722" y="-165342"/>
            <a:ext cx="1331294" cy="1379017"/>
          </a:xfrm>
          <a:prstGeom prst="rect">
            <a:avLst/>
          </a:prstGeom>
        </p:spPr>
      </p:pic>
      <p:sp>
        <p:nvSpPr>
          <p:cNvPr id="24" name="TextBox 23">
            <a:extLst>
              <a:ext uri="{FF2B5EF4-FFF2-40B4-BE49-F238E27FC236}">
                <a16:creationId xmlns:a16="http://schemas.microsoft.com/office/drawing/2014/main" xmlns="" id="{9F6F0F3F-0E25-84C7-8212-BE0B2481A4DD}"/>
              </a:ext>
            </a:extLst>
          </p:cNvPr>
          <p:cNvSpPr txBox="1"/>
          <p:nvPr/>
        </p:nvSpPr>
        <p:spPr>
          <a:xfrm rot="16200000">
            <a:off x="-1480268" y="3009883"/>
            <a:ext cx="3938749" cy="400110"/>
          </a:xfrm>
          <a:prstGeom prst="rect">
            <a:avLst/>
          </a:prstGeom>
          <a:noFill/>
        </p:spPr>
        <p:txBody>
          <a:bodyPr wrap="square" rtlCol="1">
            <a:spAutoFit/>
          </a:bodyPr>
          <a:lstStyle/>
          <a:p>
            <a:pPr algn="ctr" rtl="1"/>
            <a:r>
              <a:rPr lang="fa-IR" sz="2000" dirty="0" smtClean="0">
                <a:solidFill>
                  <a:srgbClr val="C00000"/>
                </a:solidFill>
                <a:cs typeface="B Titr" panose="00000700000000000000" pitchFamily="2" charset="-78"/>
              </a:rPr>
              <a:t>جهاد همه جانبه در میدان‌های نوین</a:t>
            </a:r>
          </a:p>
        </p:txBody>
      </p:sp>
      <p:pic>
        <p:nvPicPr>
          <p:cNvPr id="4" name="Picture 3"/>
          <p:cNvPicPr>
            <a:picLocks noChangeAspect="1"/>
          </p:cNvPicPr>
          <p:nvPr/>
        </p:nvPicPr>
        <p:blipFill>
          <a:blip r:embed="rId6"/>
          <a:stretch>
            <a:fillRect/>
          </a:stretch>
        </p:blipFill>
        <p:spPr>
          <a:xfrm>
            <a:off x="1120379" y="957862"/>
            <a:ext cx="7505006" cy="4723295"/>
          </a:xfrm>
          <a:prstGeom prst="rect">
            <a:avLst/>
          </a:prstGeom>
        </p:spPr>
      </p:pic>
      <p:sp>
        <p:nvSpPr>
          <p:cNvPr id="14" name="TextBox 13">
            <a:extLst>
              <a:ext uri="{FF2B5EF4-FFF2-40B4-BE49-F238E27FC236}">
                <a16:creationId xmlns:a16="http://schemas.microsoft.com/office/drawing/2014/main" xmlns="" id="{9F6F0F3F-0E25-84C7-8212-BE0B2481A4DD}"/>
              </a:ext>
            </a:extLst>
          </p:cNvPr>
          <p:cNvSpPr txBox="1"/>
          <p:nvPr/>
        </p:nvSpPr>
        <p:spPr>
          <a:xfrm>
            <a:off x="1115545" y="241734"/>
            <a:ext cx="7395276" cy="369332"/>
          </a:xfrm>
          <a:prstGeom prst="rect">
            <a:avLst/>
          </a:prstGeom>
          <a:noFill/>
        </p:spPr>
        <p:txBody>
          <a:bodyPr wrap="square" rtlCol="1">
            <a:spAutoFit/>
          </a:bodyPr>
          <a:lstStyle/>
          <a:p>
            <a:pPr algn="ctr" rtl="1"/>
            <a:r>
              <a:rPr lang="fa-IR" dirty="0" smtClean="0">
                <a:solidFill>
                  <a:prstClr val="white">
                    <a:lumMod val="95000"/>
                  </a:prstClr>
                </a:solidFill>
                <a:cs typeface="B Titr" panose="00000700000000000000" pitchFamily="2" charset="-78"/>
              </a:rPr>
              <a:t>نقشه راه </a:t>
            </a:r>
            <a:r>
              <a:rPr lang="fa-IR" dirty="0">
                <a:solidFill>
                  <a:prstClr val="white">
                    <a:lumMod val="95000"/>
                  </a:prstClr>
                </a:solidFill>
                <a:cs typeface="B Titr" panose="00000700000000000000" pitchFamily="2" charset="-78"/>
              </a:rPr>
              <a:t>قرآنی  برای  مدیریت شرایط </a:t>
            </a:r>
            <a:r>
              <a:rPr lang="fa-IR" dirty="0" smtClean="0">
                <a:solidFill>
                  <a:prstClr val="white">
                    <a:lumMod val="95000"/>
                  </a:prstClr>
                </a:solidFill>
                <a:cs typeface="B Titr" panose="00000700000000000000" pitchFamily="2" charset="-78"/>
              </a:rPr>
              <a:t>جنگ، تهدید</a:t>
            </a:r>
            <a:r>
              <a:rPr lang="fa-IR" dirty="0">
                <a:solidFill>
                  <a:prstClr val="white">
                    <a:lumMod val="95000"/>
                  </a:prstClr>
                </a:solidFill>
                <a:cs typeface="B Titr" panose="00000700000000000000" pitchFamily="2" charset="-78"/>
              </a:rPr>
              <a:t>، بحران و </a:t>
            </a:r>
            <a:r>
              <a:rPr lang="fa-IR" dirty="0" smtClean="0">
                <a:solidFill>
                  <a:prstClr val="white">
                    <a:lumMod val="95000"/>
                  </a:prstClr>
                </a:solidFill>
                <a:cs typeface="B Titr" panose="00000700000000000000" pitchFamily="2" charset="-78"/>
              </a:rPr>
              <a:t>فتنه</a:t>
            </a:r>
            <a:endParaRPr lang="fa-IR" sz="4000" dirty="0">
              <a:solidFill>
                <a:prstClr val="white">
                  <a:lumMod val="95000"/>
                </a:prstClr>
              </a:solidFill>
              <a:cs typeface="B Titr" panose="00000700000000000000" pitchFamily="2" charset="-78"/>
            </a:endParaRPr>
          </a:p>
        </p:txBody>
      </p:sp>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43948" y="6419553"/>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68</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23841581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78380" y="800928"/>
            <a:ext cx="9112077" cy="5863144"/>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هدف </a:t>
            </a:r>
            <a:r>
              <a:rPr lang="fa-IR" sz="2200" dirty="0" smtClean="0">
                <a:solidFill>
                  <a:srgbClr val="C00000"/>
                </a:solidFill>
                <a:cs typeface="B Titr" panose="00000700000000000000" pitchFamily="2" charset="-78"/>
              </a:rPr>
              <a:t>کلان</a:t>
            </a:r>
          </a:p>
          <a:p>
            <a:pPr algn="justLow" rtl="1">
              <a:lnSpc>
                <a:spcPct val="200000"/>
              </a:lnSpc>
            </a:pPr>
            <a:r>
              <a:rPr lang="fa-IR" sz="2300" b="1" dirty="0">
                <a:solidFill>
                  <a:prstClr val="black"/>
                </a:solidFill>
                <a:cs typeface="B Nazanin" panose="00000400000000000000" pitchFamily="2" charset="-78"/>
              </a:rPr>
              <a:t>ایجاد، حفظ و ارتقای توانمندی فعال و نظام‌مند جبهه حق در تمام عرصه‌های حیات فردی و اجتماعی، برای مقابله هوشمندانه با جنگ ترکیبی و چندلایه دشمن و تبدیل دفاع انفعالی به هجوم متوازن و آینده‌ساز در همه میدان‌ها</a:t>
            </a:r>
            <a:r>
              <a:rPr lang="fa-IR" sz="2200" b="1" dirty="0" smtClean="0">
                <a:solidFill>
                  <a:prstClr val="black"/>
                </a:solidFill>
                <a:cs typeface="B Nazanin" panose="00000400000000000000" pitchFamily="2" charset="-78"/>
              </a:rPr>
              <a:t>.</a:t>
            </a:r>
          </a:p>
          <a:p>
            <a:pPr algn="justLow" rtl="1">
              <a:lnSpc>
                <a:spcPct val="150000"/>
              </a:lnSpc>
            </a:pPr>
            <a:endParaRPr lang="fa-IR" sz="22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کارکرد </a:t>
            </a:r>
            <a:r>
              <a:rPr lang="fa-IR" sz="2200" dirty="0">
                <a:solidFill>
                  <a:srgbClr val="C00000"/>
                </a:solidFill>
                <a:cs typeface="B Titr" panose="00000700000000000000" pitchFamily="2" charset="-78"/>
              </a:rPr>
              <a:t>کلان </a:t>
            </a:r>
          </a:p>
          <a:p>
            <a:pPr algn="justLow" rtl="1">
              <a:lnSpc>
                <a:spcPct val="200000"/>
              </a:lnSpc>
            </a:pPr>
            <a:r>
              <a:rPr lang="fa-IR" sz="2300" b="1" dirty="0">
                <a:solidFill>
                  <a:prstClr val="black"/>
                </a:solidFill>
                <a:cs typeface="B Nazanin" panose="00000400000000000000" pitchFamily="2" charset="-78"/>
              </a:rPr>
              <a:t>فعال‌سازی، هماهنگی و جهت‌دهی همه ظرفیت‌های فردی، اجتماعی و نهادی برای مقابله مؤثر و پیش‌دستانه با تهدیدهای چندبعدی؛ و تبدیل جهاد از یک واکنش مقطعی و دفاعی به یک وضعیت دائمی، مسئولیت‌پذیر، سازمان‌یافته و مولد در کلیت نظام اسلامی</a:t>
            </a:r>
            <a:r>
              <a:rPr lang="fa-IR" sz="2300" b="1" dirty="0" smtClean="0">
                <a:solidFill>
                  <a:prstClr val="black"/>
                </a:solidFill>
                <a:cs typeface="B Nazanin" panose="00000400000000000000" pitchFamily="2" charset="-78"/>
              </a:rPr>
              <a:t>.</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69</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693813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1000"/>
                                        <p:tgtEl>
                                          <p:spTgt spid="6">
                                            <p:txEl>
                                              <p:pRg st="3" end="3"/>
                                            </p:txEl>
                                          </p:spTgt>
                                        </p:tgtEl>
                                      </p:cBhvr>
                                    </p:animEffect>
                                    <p:anim calcmode="lin" valueType="num">
                                      <p:cBhvr>
                                        <p:cTn id="23"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Effect transition="in" filter="fade">
                                      <p:cBhvr>
                                        <p:cTn id="29" dur="1000"/>
                                        <p:tgtEl>
                                          <p:spTgt spid="6">
                                            <p:txEl>
                                              <p:pRg st="4" end="4"/>
                                            </p:txEl>
                                          </p:spTgt>
                                        </p:tgtEl>
                                      </p:cBhvr>
                                    </p:animEffect>
                                    <p:anim calcmode="lin" valueType="num">
                                      <p:cBhvr>
                                        <p:cTn id="30"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7355"/>
          </a:xfrm>
          <a:prstGeom prst="rect">
            <a:avLst/>
          </a:prstGeom>
        </p:spPr>
      </p:pic>
      <p:graphicFrame>
        <p:nvGraphicFramePr>
          <p:cNvPr id="10" name="Diagram 9"/>
          <p:cNvGraphicFramePr>
            <a:graphicFrameLocks/>
          </p:cNvGraphicFramePr>
          <p:nvPr>
            <p:extLst>
              <p:ext uri="{D42A27DB-BD31-4B8C-83A1-F6EECF244321}">
                <p14:modId xmlns:p14="http://schemas.microsoft.com/office/powerpoint/2010/main" val="2770107838"/>
              </p:ext>
            </p:extLst>
          </p:nvPr>
        </p:nvGraphicFramePr>
        <p:xfrm>
          <a:off x="215462" y="157333"/>
          <a:ext cx="11634951" cy="6542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xmlns="" id="{93DF2D1C-CAFA-84A3-B8C7-3C545DE11061}"/>
              </a:ext>
            </a:extLst>
          </p:cNvPr>
          <p:cNvSpPr txBox="1"/>
          <p:nvPr/>
        </p:nvSpPr>
        <p:spPr>
          <a:xfrm rot="16200000">
            <a:off x="8295547" y="3209205"/>
            <a:ext cx="6850959" cy="684803"/>
          </a:xfrm>
          <a:prstGeom prst="rect">
            <a:avLst/>
          </a:prstGeom>
          <a:noFill/>
        </p:spPr>
        <p:txBody>
          <a:bodyPr wrap="square" rtlCol="1">
            <a:spAutoFit/>
          </a:bodyPr>
          <a:lstStyle/>
          <a:p>
            <a:pPr algn="ctr">
              <a:lnSpc>
                <a:spcPct val="150000"/>
              </a:lnSpc>
            </a:pPr>
            <a:r>
              <a:rPr lang="fa-IR" sz="2800" dirty="0">
                <a:solidFill>
                  <a:srgbClr val="C00000"/>
                </a:solidFill>
                <a:cs typeface="B Titr" panose="00000700000000000000" pitchFamily="2" charset="-78"/>
              </a:rPr>
              <a:t>دشمن به دنبال تغییر ذهن‌ها و تصرف دل هاست.</a:t>
            </a:r>
          </a:p>
        </p:txBody>
      </p:sp>
      <p:pic>
        <p:nvPicPr>
          <p:cNvPr id="13" name="Picture 12">
            <a:extLst>
              <a:ext uri="{FF2B5EF4-FFF2-40B4-BE49-F238E27FC236}">
                <a16:creationId xmlns="" xmlns:a16="http://schemas.microsoft.com/office/drawing/2014/main" id="{BE8695FB-CFC8-E12D-C80A-2EAB71FE717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888475" y="418550"/>
            <a:ext cx="1130079" cy="1126471"/>
          </a:xfrm>
          <a:prstGeom prst="rect">
            <a:avLst/>
          </a:prstGeom>
        </p:spPr>
      </p:pic>
      <p:pic>
        <p:nvPicPr>
          <p:cNvPr id="14" name="Picture 13">
            <a:extLst>
              <a:ext uri="{FF2B5EF4-FFF2-40B4-BE49-F238E27FC236}">
                <a16:creationId xmlns="" xmlns:a16="http://schemas.microsoft.com/office/drawing/2014/main" id="{BE8695FB-CFC8-E12D-C80A-2EAB71FE717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888475" y="5284839"/>
            <a:ext cx="1130079" cy="1126471"/>
          </a:xfrm>
          <a:prstGeom prst="rect">
            <a:avLst/>
          </a:prstGeom>
        </p:spPr>
      </p:pic>
      <p:sp>
        <p:nvSpPr>
          <p:cNvPr id="7" name="Rectangle: Rounded Corners 2">
            <a:hlinkClick r:id="rId9" action="ppaction://hlinksldjump"/>
            <a:extLst>
              <a:ext uri="{FF2B5EF4-FFF2-40B4-BE49-F238E27FC236}">
                <a16:creationId xmlns:a16="http://schemas.microsoft.com/office/drawing/2014/main" xmlns="" id="{474EE265-6837-B671-B281-B2E358C10012}"/>
              </a:ext>
            </a:extLst>
          </p:cNvPr>
          <p:cNvSpPr/>
          <p:nvPr/>
        </p:nvSpPr>
        <p:spPr>
          <a:xfrm>
            <a:off x="0" y="6303071"/>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7</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262343064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graphicEl>
                                              <a:dgm id="{87887D8B-AF1C-4419-BE4E-6ED13A9089B8}"/>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graphicEl>
                                              <a:dgm id="{C37527E2-8D35-4A58-BEED-72370A1F16C3}"/>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graphicEl>
                                              <a:dgm id="{B5E049D0-23EB-4A47-A201-B7ABF19BC6ED}"/>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graphicEl>
                                              <a:dgm id="{E7F1CAF7-23D4-4571-A90F-820D03F25589}"/>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graphicEl>
                                              <a:dgm id="{ABA0AF39-C5CC-424E-8794-C02100F848FD}"/>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graphicEl>
                                              <a:dgm id="{BDD48605-4075-49F1-BD78-42729F99B03A}"/>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graphicEl>
                                              <a:dgm id="{EAF7E405-C7B9-40CC-89F8-31A4D2C50CD9}"/>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graphicEl>
                                              <a:dgm id="{C2D7E883-D9EA-40CE-A0AD-5E36061AB2F1}"/>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graphicEl>
                                              <a:dgm id="{F1DE76DD-3E83-4F50-A421-292FDF80E7AA}"/>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graphicEl>
                                              <a:dgm id="{24277886-915B-45D4-B201-8A02A9F7FD22}"/>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
                                            <p:graphicEl>
                                              <a:dgm id="{FB473616-3142-48DC-9BED-68F5B21700CC}"/>
                                            </p:graphic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graphicEl>
                                              <a:dgm id="{C55CC30D-43CD-4FFE-967B-989A6F61898A}"/>
                                            </p:graphic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graphicEl>
                                              <a:dgm id="{BBEB56A1-B823-48FE-9E8B-0BB4E08FD7C7}"/>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
                                            <p:graphicEl>
                                              <a:dgm id="{59A52C34-4D1B-43F5-BCF0-E4AE4C701E28}"/>
                                            </p:graphic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0">
                                            <p:graphicEl>
                                              <a:dgm id="{DFE596FC-B48D-47C3-BF35-BF982BD36627}"/>
                                            </p:graphic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0">
                                            <p:graphicEl>
                                              <a:dgm id="{CE971BCD-8766-42D7-A0FF-56F99FE3FB9D}"/>
                                            </p:graphic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0">
                                            <p:graphicEl>
                                              <a:dgm id="{7BD31F0A-B607-4F28-BE67-B351BFF14652}"/>
                                            </p:graphic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0">
                                            <p:graphicEl>
                                              <a:dgm id="{6405D73D-A9F0-4A95-99DE-0DFC252EA041}"/>
                                            </p:graphic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0">
                                            <p:graphicEl>
                                              <a:dgm id="{A1045E35-9396-4038-8812-54CE27B6BF17}"/>
                                            </p:graphic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0">
                                            <p:graphicEl>
                                              <a:dgm id="{965519A8-4240-4705-8135-2E86C95416C9}"/>
                                            </p:graphicEl>
                                          </p:spTgt>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0">
                                            <p:graphicEl>
                                              <a:dgm id="{984A0404-8562-4DBB-B601-195E67BF24F6}"/>
                                            </p:graphic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0">
                                            <p:graphicEl>
                                              <a:dgm id="{91488D33-C3E4-4898-9800-75C36C1D3864}"/>
                                            </p:graphicEl>
                                          </p:spTgt>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0">
                                            <p:graphicEl>
                                              <a:dgm id="{B8FF04D3-780D-4835-A04D-9C5DA9927B9A}"/>
                                            </p:graphic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10">
                                            <p:graphicEl>
                                              <a:dgm id="{7C230139-6CD7-4C4D-BCDF-6E27EBD93E97}"/>
                                            </p:graphicEl>
                                          </p:spTgt>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0">
                                            <p:graphicEl>
                                              <a:dgm id="{0FDFB288-C5FA-4361-A1E5-216D33A605C1}"/>
                                            </p:graphic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0">
                                            <p:graphicEl>
                                              <a:dgm id="{5B2E325C-290E-4C6B-8AC6-5492D455FAE1}"/>
                                            </p:graphicEl>
                                          </p:spTgt>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0">
                                            <p:graphicEl>
                                              <a:dgm id="{A130826B-E342-4E2D-9DAA-9B3C0E0C2F1E}"/>
                                            </p:graphicEl>
                                          </p:spTgt>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10">
                                            <p:graphicEl>
                                              <a:dgm id="{FEC87279-6398-4FF9-B746-455D64726F08}"/>
                                            </p:graphicEl>
                                          </p:spTgt>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0">
                                            <p:graphicEl>
                                              <a:dgm id="{78386336-6D4C-41BD-AF9E-0CFA418A2DFB}"/>
                                            </p:graphic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childTnLst>
                                    <p:set>
                                      <p:cBhvr>
                                        <p:cTn id="94" dur="1" fill="hold">
                                          <p:stCondLst>
                                            <p:cond delay="0"/>
                                          </p:stCondLst>
                                        </p:cTn>
                                        <p:tgtEl>
                                          <p:spTgt spid="11"/>
                                        </p:tgtEl>
                                        <p:attrNameLst>
                                          <p:attrName>style.visibility</p:attrName>
                                        </p:attrNameLst>
                                      </p:cBhvr>
                                      <p:to>
                                        <p:strVal val="visible"/>
                                      </p:to>
                                    </p:set>
                                    <p:animEffect transition="in" filter="fade">
                                      <p:cBhvr>
                                        <p:cTn id="95" dur="1000"/>
                                        <p:tgtEl>
                                          <p:spTgt spid="11"/>
                                        </p:tgtEl>
                                      </p:cBhvr>
                                    </p:animEffect>
                                    <p:anim calcmode="lin" valueType="num">
                                      <p:cBhvr>
                                        <p:cTn id="96" dur="1000" fill="hold"/>
                                        <p:tgtEl>
                                          <p:spTgt spid="11"/>
                                        </p:tgtEl>
                                        <p:attrNameLst>
                                          <p:attrName>ppt_x</p:attrName>
                                        </p:attrNameLst>
                                      </p:cBhvr>
                                      <p:tavLst>
                                        <p:tav tm="0">
                                          <p:val>
                                            <p:strVal val="#ppt_x"/>
                                          </p:val>
                                        </p:tav>
                                        <p:tav tm="100000">
                                          <p:val>
                                            <p:strVal val="#ppt_x"/>
                                          </p:val>
                                        </p:tav>
                                      </p:tavLst>
                                    </p:anim>
                                    <p:anim calcmode="lin" valueType="num">
                                      <p:cBhvr>
                                        <p:cTn id="9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Dgm bld="one"/>
        </p:bldSub>
      </p:bldGraphic>
      <p:bldP spid="1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45452" y="996921"/>
            <a:ext cx="9112077" cy="503214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تبیین </a:t>
            </a:r>
            <a:r>
              <a:rPr lang="fa-IR" sz="2200" dirty="0">
                <a:solidFill>
                  <a:srgbClr val="C00000"/>
                </a:solidFill>
                <a:cs typeface="B Titr" panose="00000700000000000000" pitchFamily="2" charset="-78"/>
              </a:rPr>
              <a:t>محوری</a:t>
            </a:r>
          </a:p>
          <a:p>
            <a:pPr algn="justLow" rtl="1">
              <a:lnSpc>
                <a:spcPct val="200000"/>
              </a:lnSpc>
            </a:pPr>
            <a:r>
              <a:rPr lang="fa-IR" sz="2400" b="1" dirty="0">
                <a:solidFill>
                  <a:prstClr val="black"/>
                </a:solidFill>
                <a:cs typeface="B Nazanin" panose="00000400000000000000" pitchFamily="2" charset="-78"/>
              </a:rPr>
              <a:t>جهاد در منطق قرآن، وضعیتی دائمی و مسئولیت‌پذیر در تمام عرصه‌های زندگی است. دشمن امروز در یک جنگ ترکیبی، همزمان به میدان‌های ذهن، اقتصاد، علم، امنیت و فرهنگ حمله می‌برد تا اراده ملی را فلج کند. در برابر این تهاجم چندوجهی، جبهه حق باید جهادی هماهنگ و چندمیدانی را سازمان دهد، چرا که پیروزی در نبرد تمدنی کنون، تنها با دفاع متوازن و هوشمندانه در همه جبهه‌ها ممکن است. غفلت در هر میدان، پیکره کلی مقاومت را تضعیف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39936115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204853431"/>
              </p:ext>
            </p:extLst>
          </p:nvPr>
        </p:nvGraphicFramePr>
        <p:xfrm>
          <a:off x="409903" y="2105157"/>
          <a:ext cx="8951546" cy="45347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8165507" y="3049799"/>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2</a:t>
            </a:r>
            <a:endParaRPr lang="en-US" dirty="0">
              <a:solidFill>
                <a:prstClr val="black"/>
              </a:solidFill>
              <a:cs typeface="B Titr" panose="00000700000000000000" pitchFamily="2" charset="-78"/>
            </a:endParaRPr>
          </a:p>
        </p:txBody>
      </p:sp>
      <p:sp>
        <p:nvSpPr>
          <p:cNvPr id="18" name="Oval 17"/>
          <p:cNvSpPr/>
          <p:nvPr/>
        </p:nvSpPr>
        <p:spPr>
          <a:xfrm>
            <a:off x="8569618" y="2242976"/>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1</a:t>
            </a:r>
            <a:endParaRPr lang="en-US" dirty="0">
              <a:solidFill>
                <a:prstClr val="black"/>
              </a:solidFill>
              <a:cs typeface="B Titr" panose="00000700000000000000" pitchFamily="2" charset="-78"/>
            </a:endParaRPr>
          </a:p>
        </p:txBody>
      </p:sp>
      <p:sp>
        <p:nvSpPr>
          <p:cNvPr id="19" name="Oval 18"/>
          <p:cNvSpPr/>
          <p:nvPr/>
        </p:nvSpPr>
        <p:spPr>
          <a:xfrm>
            <a:off x="8008735" y="39490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3</a:t>
            </a:r>
            <a:endParaRPr lang="en-US" dirty="0">
              <a:solidFill>
                <a:prstClr val="black"/>
              </a:solidFill>
              <a:cs typeface="B Titr" panose="00000700000000000000" pitchFamily="2" charset="-78"/>
            </a:endParaRPr>
          </a:p>
        </p:txBody>
      </p:sp>
      <p:sp>
        <p:nvSpPr>
          <p:cNvPr id="20" name="Oval 19"/>
          <p:cNvSpPr/>
          <p:nvPr/>
        </p:nvSpPr>
        <p:spPr>
          <a:xfrm>
            <a:off x="8180628" y="47968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4</a:t>
            </a:r>
            <a:endParaRPr lang="en-US" dirty="0">
              <a:solidFill>
                <a:prstClr val="black"/>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71</a:t>
            </a:r>
            <a:endParaRPr lang="fa-IR" dirty="0">
              <a:solidFill>
                <a:prstClr val="black"/>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4974254" y="1329627"/>
            <a:ext cx="4075155" cy="646331"/>
          </a:xfrm>
          <a:prstGeom prst="rect">
            <a:avLst/>
          </a:prstGeom>
        </p:spPr>
        <p:txBody>
          <a:bodyPr wrap="none">
            <a:spAutoFit/>
          </a:bodyPr>
          <a:lstStyle/>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مؤلفه‌های </a:t>
            </a:r>
            <a:r>
              <a:rPr lang="fa-IR" sz="2400" dirty="0">
                <a:solidFill>
                  <a:srgbClr val="C00000"/>
                </a:solidFill>
                <a:cs typeface="B Titr" panose="00000700000000000000" pitchFamily="2" charset="-78"/>
              </a:rPr>
              <a:t>اساسی با استناد قرآنی</a:t>
            </a:r>
          </a:p>
        </p:txBody>
      </p:sp>
      <p:sp>
        <p:nvSpPr>
          <p:cNvPr id="21" name="Oval 20"/>
          <p:cNvSpPr/>
          <p:nvPr/>
        </p:nvSpPr>
        <p:spPr>
          <a:xfrm>
            <a:off x="8568214" y="5678941"/>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prstClr val="black"/>
                </a:solidFill>
                <a:cs typeface="B Titr" panose="00000700000000000000" pitchFamily="2" charset="-78"/>
              </a:rPr>
              <a:t>5</a:t>
            </a:r>
            <a:endParaRPr lang="en-US" dirty="0">
              <a:solidFill>
                <a:prstClr val="black"/>
              </a:solidFill>
              <a:cs typeface="B Titr" panose="00000700000000000000" pitchFamily="2" charset="-78"/>
            </a:endParaRPr>
          </a:p>
        </p:txBody>
      </p:sp>
      <p:sp>
        <p:nvSpPr>
          <p:cNvPr id="22" name="TextBox 21">
            <a:extLst>
              <a:ext uri="{FF2B5EF4-FFF2-40B4-BE49-F238E27FC236}">
                <a16:creationId xmlns:a16="http://schemas.microsoft.com/office/drawing/2014/main" xmlns="" id="{9F6F0F3F-0E25-84C7-8212-BE0B2481A4DD}"/>
              </a:ext>
            </a:extLst>
          </p:cNvPr>
          <p:cNvSpPr txBox="1"/>
          <p:nvPr/>
        </p:nvSpPr>
        <p:spPr>
          <a:xfrm>
            <a:off x="2269259" y="309264"/>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169512350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6">
                                            <p:graphicEl>
                                              <a:dgm id="{40C87744-42FC-4FE6-BDF5-53872D9BA09A}"/>
                                            </p:graphicEl>
                                          </p:spTgt>
                                        </p:tgtEl>
                                        <p:attrNameLst>
                                          <p:attrName>style.visibility</p:attrName>
                                        </p:attrNameLst>
                                      </p:cBhvr>
                                      <p:to>
                                        <p:strVal val="visible"/>
                                      </p:to>
                                    </p:set>
                                    <p:animEffect transition="in" filter="fade">
                                      <p:cBhvr>
                                        <p:cTn id="15" dur="1000"/>
                                        <p:tgtEl>
                                          <p:spTgt spid="16">
                                            <p:graphicEl>
                                              <a:dgm id="{40C87744-42FC-4FE6-BDF5-53872D9BA09A}"/>
                                            </p:graphicEl>
                                          </p:spTgt>
                                        </p:tgtEl>
                                      </p:cBhvr>
                                    </p:animEffect>
                                    <p:anim calcmode="lin" valueType="num">
                                      <p:cBhvr>
                                        <p:cTn id="16" dur="1000" fill="hold"/>
                                        <p:tgtEl>
                                          <p:spTgt spid="16">
                                            <p:graphicEl>
                                              <a:dgm id="{40C87744-42FC-4FE6-BDF5-53872D9BA09A}"/>
                                            </p:graphicEl>
                                          </p:spTgt>
                                        </p:tgtEl>
                                        <p:attrNameLst>
                                          <p:attrName>ppt_x</p:attrName>
                                        </p:attrNameLst>
                                      </p:cBhvr>
                                      <p:tavLst>
                                        <p:tav tm="0">
                                          <p:val>
                                            <p:strVal val="#ppt_x"/>
                                          </p:val>
                                        </p:tav>
                                        <p:tav tm="100000">
                                          <p:val>
                                            <p:strVal val="#ppt_x"/>
                                          </p:val>
                                        </p:tav>
                                      </p:tavLst>
                                    </p:anim>
                                    <p:anim calcmode="lin" valueType="num">
                                      <p:cBhvr>
                                        <p:cTn id="17" dur="1000" fill="hold"/>
                                        <p:tgtEl>
                                          <p:spTgt spid="16">
                                            <p:graphicEl>
                                              <a:dgm id="{40C87744-42FC-4FE6-BDF5-53872D9BA09A}"/>
                                            </p:graphic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graphicEl>
                                              <a:dgm id="{F95DCD4D-5DBC-4E05-84AC-0BC0E608F248}"/>
                                            </p:graphicEl>
                                          </p:spTgt>
                                        </p:tgtEl>
                                        <p:attrNameLst>
                                          <p:attrName>style.visibility</p:attrName>
                                        </p:attrNameLst>
                                      </p:cBhvr>
                                      <p:to>
                                        <p:strVal val="visible"/>
                                      </p:to>
                                    </p:set>
                                    <p:animEffect transition="in" filter="fade">
                                      <p:cBhvr>
                                        <p:cTn id="20" dur="1000"/>
                                        <p:tgtEl>
                                          <p:spTgt spid="16">
                                            <p:graphicEl>
                                              <a:dgm id="{F95DCD4D-5DBC-4E05-84AC-0BC0E608F248}"/>
                                            </p:graphicEl>
                                          </p:spTgt>
                                        </p:tgtEl>
                                      </p:cBhvr>
                                    </p:animEffect>
                                    <p:anim calcmode="lin" valueType="num">
                                      <p:cBhvr>
                                        <p:cTn id="21" dur="1000" fill="hold"/>
                                        <p:tgtEl>
                                          <p:spTgt spid="16">
                                            <p:graphicEl>
                                              <a:dgm id="{F95DCD4D-5DBC-4E05-84AC-0BC0E608F248}"/>
                                            </p:graphicEl>
                                          </p:spTgt>
                                        </p:tgtEl>
                                        <p:attrNameLst>
                                          <p:attrName>ppt_x</p:attrName>
                                        </p:attrNameLst>
                                      </p:cBhvr>
                                      <p:tavLst>
                                        <p:tav tm="0">
                                          <p:val>
                                            <p:strVal val="#ppt_x"/>
                                          </p:val>
                                        </p:tav>
                                        <p:tav tm="100000">
                                          <p:val>
                                            <p:strVal val="#ppt_x"/>
                                          </p:val>
                                        </p:tav>
                                      </p:tavLst>
                                    </p:anim>
                                    <p:anim calcmode="lin" valueType="num">
                                      <p:cBhvr>
                                        <p:cTn id="22" dur="1000" fill="hold"/>
                                        <p:tgtEl>
                                          <p:spTgt spid="16">
                                            <p:graphicEl>
                                              <a:dgm id="{F95DCD4D-5DBC-4E05-84AC-0BC0E608F248}"/>
                                            </p:graphic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graphicEl>
                                              <a:dgm id="{3510A347-D3AB-4E3C-84E3-1DC91A2A3149}"/>
                                            </p:graphicEl>
                                          </p:spTgt>
                                        </p:tgtEl>
                                        <p:attrNameLst>
                                          <p:attrName>style.visibility</p:attrName>
                                        </p:attrNameLst>
                                      </p:cBhvr>
                                      <p:to>
                                        <p:strVal val="visible"/>
                                      </p:to>
                                    </p:set>
                                    <p:animEffect transition="in" filter="fade">
                                      <p:cBhvr>
                                        <p:cTn id="25" dur="1000"/>
                                        <p:tgtEl>
                                          <p:spTgt spid="16">
                                            <p:graphicEl>
                                              <a:dgm id="{3510A347-D3AB-4E3C-84E3-1DC91A2A3149}"/>
                                            </p:graphicEl>
                                          </p:spTgt>
                                        </p:tgtEl>
                                      </p:cBhvr>
                                    </p:animEffect>
                                    <p:anim calcmode="lin" valueType="num">
                                      <p:cBhvr>
                                        <p:cTn id="26" dur="1000" fill="hold"/>
                                        <p:tgtEl>
                                          <p:spTgt spid="16">
                                            <p:graphicEl>
                                              <a:dgm id="{3510A347-D3AB-4E3C-84E3-1DC91A2A3149}"/>
                                            </p:graphicEl>
                                          </p:spTgt>
                                        </p:tgtEl>
                                        <p:attrNameLst>
                                          <p:attrName>ppt_x</p:attrName>
                                        </p:attrNameLst>
                                      </p:cBhvr>
                                      <p:tavLst>
                                        <p:tav tm="0">
                                          <p:val>
                                            <p:strVal val="#ppt_x"/>
                                          </p:val>
                                        </p:tav>
                                        <p:tav tm="100000">
                                          <p:val>
                                            <p:strVal val="#ppt_x"/>
                                          </p:val>
                                        </p:tav>
                                      </p:tavLst>
                                    </p:anim>
                                    <p:anim calcmode="lin" valueType="num">
                                      <p:cBhvr>
                                        <p:cTn id="27" dur="1000" fill="hold"/>
                                        <p:tgtEl>
                                          <p:spTgt spid="16">
                                            <p:graphicEl>
                                              <a:dgm id="{3510A347-D3AB-4E3C-84E3-1DC91A2A3149}"/>
                                            </p:graphic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graphicEl>
                                              <a:dgm id="{AF410E85-3E60-4D5C-A73A-3ED4F4F99C2A}"/>
                                            </p:graphicEl>
                                          </p:spTgt>
                                        </p:tgtEl>
                                        <p:attrNameLst>
                                          <p:attrName>style.visibility</p:attrName>
                                        </p:attrNameLst>
                                      </p:cBhvr>
                                      <p:to>
                                        <p:strVal val="visible"/>
                                      </p:to>
                                    </p:set>
                                    <p:animEffect transition="in" filter="fade">
                                      <p:cBhvr>
                                        <p:cTn id="32" dur="1000"/>
                                        <p:tgtEl>
                                          <p:spTgt spid="16">
                                            <p:graphicEl>
                                              <a:dgm id="{AF410E85-3E60-4D5C-A73A-3ED4F4F99C2A}"/>
                                            </p:graphicEl>
                                          </p:spTgt>
                                        </p:tgtEl>
                                      </p:cBhvr>
                                    </p:animEffect>
                                    <p:anim calcmode="lin" valueType="num">
                                      <p:cBhvr>
                                        <p:cTn id="33" dur="1000" fill="hold"/>
                                        <p:tgtEl>
                                          <p:spTgt spid="16">
                                            <p:graphicEl>
                                              <a:dgm id="{AF410E85-3E60-4D5C-A73A-3ED4F4F99C2A}"/>
                                            </p:graphicEl>
                                          </p:spTgt>
                                        </p:tgtEl>
                                        <p:attrNameLst>
                                          <p:attrName>ppt_x</p:attrName>
                                        </p:attrNameLst>
                                      </p:cBhvr>
                                      <p:tavLst>
                                        <p:tav tm="0">
                                          <p:val>
                                            <p:strVal val="#ppt_x"/>
                                          </p:val>
                                        </p:tav>
                                        <p:tav tm="100000">
                                          <p:val>
                                            <p:strVal val="#ppt_x"/>
                                          </p:val>
                                        </p:tav>
                                      </p:tavLst>
                                    </p:anim>
                                    <p:anim calcmode="lin" valueType="num">
                                      <p:cBhvr>
                                        <p:cTn id="34" dur="1000" fill="hold"/>
                                        <p:tgtEl>
                                          <p:spTgt spid="16">
                                            <p:graphicEl>
                                              <a:dgm id="{AF410E85-3E60-4D5C-A73A-3ED4F4F99C2A}"/>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graphicEl>
                                              <a:dgm id="{49D189AE-D119-416A-A087-386746343807}"/>
                                            </p:graphicEl>
                                          </p:spTgt>
                                        </p:tgtEl>
                                        <p:attrNameLst>
                                          <p:attrName>style.visibility</p:attrName>
                                        </p:attrNameLst>
                                      </p:cBhvr>
                                      <p:to>
                                        <p:strVal val="visible"/>
                                      </p:to>
                                    </p:set>
                                    <p:animEffect transition="in" filter="fade">
                                      <p:cBhvr>
                                        <p:cTn id="37" dur="1000"/>
                                        <p:tgtEl>
                                          <p:spTgt spid="16">
                                            <p:graphicEl>
                                              <a:dgm id="{49D189AE-D119-416A-A087-386746343807}"/>
                                            </p:graphicEl>
                                          </p:spTgt>
                                        </p:tgtEl>
                                      </p:cBhvr>
                                    </p:animEffect>
                                    <p:anim calcmode="lin" valueType="num">
                                      <p:cBhvr>
                                        <p:cTn id="38" dur="1000" fill="hold"/>
                                        <p:tgtEl>
                                          <p:spTgt spid="16">
                                            <p:graphicEl>
                                              <a:dgm id="{49D189AE-D119-416A-A087-386746343807}"/>
                                            </p:graphicEl>
                                          </p:spTgt>
                                        </p:tgtEl>
                                        <p:attrNameLst>
                                          <p:attrName>ppt_x</p:attrName>
                                        </p:attrNameLst>
                                      </p:cBhvr>
                                      <p:tavLst>
                                        <p:tav tm="0">
                                          <p:val>
                                            <p:strVal val="#ppt_x"/>
                                          </p:val>
                                        </p:tav>
                                        <p:tav tm="100000">
                                          <p:val>
                                            <p:strVal val="#ppt_x"/>
                                          </p:val>
                                        </p:tav>
                                      </p:tavLst>
                                    </p:anim>
                                    <p:anim calcmode="lin" valueType="num">
                                      <p:cBhvr>
                                        <p:cTn id="39" dur="1000" fill="hold"/>
                                        <p:tgtEl>
                                          <p:spTgt spid="16">
                                            <p:graphicEl>
                                              <a:dgm id="{49D189AE-D119-416A-A087-386746343807}"/>
                                            </p:graphic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6">
                                            <p:graphicEl>
                                              <a:dgm id="{DC8FE0A1-59FB-4D19-85DE-552A7983729A}"/>
                                            </p:graphicEl>
                                          </p:spTgt>
                                        </p:tgtEl>
                                        <p:attrNameLst>
                                          <p:attrName>style.visibility</p:attrName>
                                        </p:attrNameLst>
                                      </p:cBhvr>
                                      <p:to>
                                        <p:strVal val="visible"/>
                                      </p:to>
                                    </p:set>
                                    <p:animEffect transition="in" filter="fade">
                                      <p:cBhvr>
                                        <p:cTn id="44" dur="1000"/>
                                        <p:tgtEl>
                                          <p:spTgt spid="16">
                                            <p:graphicEl>
                                              <a:dgm id="{DC8FE0A1-59FB-4D19-85DE-552A7983729A}"/>
                                            </p:graphicEl>
                                          </p:spTgt>
                                        </p:tgtEl>
                                      </p:cBhvr>
                                    </p:animEffect>
                                    <p:anim calcmode="lin" valueType="num">
                                      <p:cBhvr>
                                        <p:cTn id="45" dur="1000" fill="hold"/>
                                        <p:tgtEl>
                                          <p:spTgt spid="16">
                                            <p:graphicEl>
                                              <a:dgm id="{DC8FE0A1-59FB-4D19-85DE-552A7983729A}"/>
                                            </p:graphicEl>
                                          </p:spTgt>
                                        </p:tgtEl>
                                        <p:attrNameLst>
                                          <p:attrName>ppt_x</p:attrName>
                                        </p:attrNameLst>
                                      </p:cBhvr>
                                      <p:tavLst>
                                        <p:tav tm="0">
                                          <p:val>
                                            <p:strVal val="#ppt_x"/>
                                          </p:val>
                                        </p:tav>
                                        <p:tav tm="100000">
                                          <p:val>
                                            <p:strVal val="#ppt_x"/>
                                          </p:val>
                                        </p:tav>
                                      </p:tavLst>
                                    </p:anim>
                                    <p:anim calcmode="lin" valueType="num">
                                      <p:cBhvr>
                                        <p:cTn id="46" dur="1000" fill="hold"/>
                                        <p:tgtEl>
                                          <p:spTgt spid="16">
                                            <p:graphicEl>
                                              <a:dgm id="{DC8FE0A1-59FB-4D19-85DE-552A7983729A}"/>
                                            </p:graphic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graphicEl>
                                              <a:dgm id="{41E9B5C6-6BB2-4D34-B386-8BFC79CCCA12}"/>
                                            </p:graphicEl>
                                          </p:spTgt>
                                        </p:tgtEl>
                                        <p:attrNameLst>
                                          <p:attrName>style.visibility</p:attrName>
                                        </p:attrNameLst>
                                      </p:cBhvr>
                                      <p:to>
                                        <p:strVal val="visible"/>
                                      </p:to>
                                    </p:set>
                                    <p:animEffect transition="in" filter="fade">
                                      <p:cBhvr>
                                        <p:cTn id="49" dur="1000"/>
                                        <p:tgtEl>
                                          <p:spTgt spid="16">
                                            <p:graphicEl>
                                              <a:dgm id="{41E9B5C6-6BB2-4D34-B386-8BFC79CCCA12}"/>
                                            </p:graphicEl>
                                          </p:spTgt>
                                        </p:tgtEl>
                                      </p:cBhvr>
                                    </p:animEffect>
                                    <p:anim calcmode="lin" valueType="num">
                                      <p:cBhvr>
                                        <p:cTn id="50" dur="1000" fill="hold"/>
                                        <p:tgtEl>
                                          <p:spTgt spid="16">
                                            <p:graphicEl>
                                              <a:dgm id="{41E9B5C6-6BB2-4D34-B386-8BFC79CCCA12}"/>
                                            </p:graphicEl>
                                          </p:spTgt>
                                        </p:tgtEl>
                                        <p:attrNameLst>
                                          <p:attrName>ppt_x</p:attrName>
                                        </p:attrNameLst>
                                      </p:cBhvr>
                                      <p:tavLst>
                                        <p:tav tm="0">
                                          <p:val>
                                            <p:strVal val="#ppt_x"/>
                                          </p:val>
                                        </p:tav>
                                        <p:tav tm="100000">
                                          <p:val>
                                            <p:strVal val="#ppt_x"/>
                                          </p:val>
                                        </p:tav>
                                      </p:tavLst>
                                    </p:anim>
                                    <p:anim calcmode="lin" valueType="num">
                                      <p:cBhvr>
                                        <p:cTn id="51" dur="1000" fill="hold"/>
                                        <p:tgtEl>
                                          <p:spTgt spid="16">
                                            <p:graphicEl>
                                              <a:dgm id="{41E9B5C6-6BB2-4D34-B386-8BFC79CCCA12}"/>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graphicEl>
                                              <a:dgm id="{A8C3C8DD-7CDC-4964-B0F5-C4D8CB4500F1}"/>
                                            </p:graphicEl>
                                          </p:spTgt>
                                        </p:tgtEl>
                                        <p:attrNameLst>
                                          <p:attrName>style.visibility</p:attrName>
                                        </p:attrNameLst>
                                      </p:cBhvr>
                                      <p:to>
                                        <p:strVal val="visible"/>
                                      </p:to>
                                    </p:set>
                                    <p:animEffect transition="in" filter="fade">
                                      <p:cBhvr>
                                        <p:cTn id="56" dur="1000"/>
                                        <p:tgtEl>
                                          <p:spTgt spid="16">
                                            <p:graphicEl>
                                              <a:dgm id="{A8C3C8DD-7CDC-4964-B0F5-C4D8CB4500F1}"/>
                                            </p:graphicEl>
                                          </p:spTgt>
                                        </p:tgtEl>
                                      </p:cBhvr>
                                    </p:animEffect>
                                    <p:anim calcmode="lin" valueType="num">
                                      <p:cBhvr>
                                        <p:cTn id="57" dur="1000" fill="hold"/>
                                        <p:tgtEl>
                                          <p:spTgt spid="16">
                                            <p:graphicEl>
                                              <a:dgm id="{A8C3C8DD-7CDC-4964-B0F5-C4D8CB4500F1}"/>
                                            </p:graphicEl>
                                          </p:spTgt>
                                        </p:tgtEl>
                                        <p:attrNameLst>
                                          <p:attrName>ppt_x</p:attrName>
                                        </p:attrNameLst>
                                      </p:cBhvr>
                                      <p:tavLst>
                                        <p:tav tm="0">
                                          <p:val>
                                            <p:strVal val="#ppt_x"/>
                                          </p:val>
                                        </p:tav>
                                        <p:tav tm="100000">
                                          <p:val>
                                            <p:strVal val="#ppt_x"/>
                                          </p:val>
                                        </p:tav>
                                      </p:tavLst>
                                    </p:anim>
                                    <p:anim calcmode="lin" valueType="num">
                                      <p:cBhvr>
                                        <p:cTn id="58" dur="1000" fill="hold"/>
                                        <p:tgtEl>
                                          <p:spTgt spid="16">
                                            <p:graphicEl>
                                              <a:dgm id="{A8C3C8DD-7CDC-4964-B0F5-C4D8CB4500F1}"/>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graphicEl>
                                              <a:dgm id="{F486C669-4D59-4782-9C63-01EE2E0463D7}"/>
                                            </p:graphicEl>
                                          </p:spTgt>
                                        </p:tgtEl>
                                        <p:attrNameLst>
                                          <p:attrName>style.visibility</p:attrName>
                                        </p:attrNameLst>
                                      </p:cBhvr>
                                      <p:to>
                                        <p:strVal val="visible"/>
                                      </p:to>
                                    </p:set>
                                    <p:animEffect transition="in" filter="fade">
                                      <p:cBhvr>
                                        <p:cTn id="61" dur="1000"/>
                                        <p:tgtEl>
                                          <p:spTgt spid="16">
                                            <p:graphicEl>
                                              <a:dgm id="{F486C669-4D59-4782-9C63-01EE2E0463D7}"/>
                                            </p:graphicEl>
                                          </p:spTgt>
                                        </p:tgtEl>
                                      </p:cBhvr>
                                    </p:animEffect>
                                    <p:anim calcmode="lin" valueType="num">
                                      <p:cBhvr>
                                        <p:cTn id="62" dur="1000" fill="hold"/>
                                        <p:tgtEl>
                                          <p:spTgt spid="16">
                                            <p:graphicEl>
                                              <a:dgm id="{F486C669-4D59-4782-9C63-01EE2E0463D7}"/>
                                            </p:graphicEl>
                                          </p:spTgt>
                                        </p:tgtEl>
                                        <p:attrNameLst>
                                          <p:attrName>ppt_x</p:attrName>
                                        </p:attrNameLst>
                                      </p:cBhvr>
                                      <p:tavLst>
                                        <p:tav tm="0">
                                          <p:val>
                                            <p:strVal val="#ppt_x"/>
                                          </p:val>
                                        </p:tav>
                                        <p:tav tm="100000">
                                          <p:val>
                                            <p:strVal val="#ppt_x"/>
                                          </p:val>
                                        </p:tav>
                                      </p:tavLst>
                                    </p:anim>
                                    <p:anim calcmode="lin" valueType="num">
                                      <p:cBhvr>
                                        <p:cTn id="63" dur="1000" fill="hold"/>
                                        <p:tgtEl>
                                          <p:spTgt spid="16">
                                            <p:graphicEl>
                                              <a:dgm id="{F486C669-4D59-4782-9C63-01EE2E0463D7}"/>
                                            </p:graphic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6">
                                            <p:graphicEl>
                                              <a:dgm id="{FB940DE9-F3AD-49AA-A525-E30950B71CB5}"/>
                                            </p:graphicEl>
                                          </p:spTgt>
                                        </p:tgtEl>
                                        <p:attrNameLst>
                                          <p:attrName>style.visibility</p:attrName>
                                        </p:attrNameLst>
                                      </p:cBhvr>
                                      <p:to>
                                        <p:strVal val="visible"/>
                                      </p:to>
                                    </p:set>
                                    <p:animEffect transition="in" filter="fade">
                                      <p:cBhvr>
                                        <p:cTn id="68" dur="1000"/>
                                        <p:tgtEl>
                                          <p:spTgt spid="16">
                                            <p:graphicEl>
                                              <a:dgm id="{FB940DE9-F3AD-49AA-A525-E30950B71CB5}"/>
                                            </p:graphicEl>
                                          </p:spTgt>
                                        </p:tgtEl>
                                      </p:cBhvr>
                                    </p:animEffect>
                                    <p:anim calcmode="lin" valueType="num">
                                      <p:cBhvr>
                                        <p:cTn id="69" dur="1000" fill="hold"/>
                                        <p:tgtEl>
                                          <p:spTgt spid="16">
                                            <p:graphicEl>
                                              <a:dgm id="{FB940DE9-F3AD-49AA-A525-E30950B71CB5}"/>
                                            </p:graphicEl>
                                          </p:spTgt>
                                        </p:tgtEl>
                                        <p:attrNameLst>
                                          <p:attrName>ppt_x</p:attrName>
                                        </p:attrNameLst>
                                      </p:cBhvr>
                                      <p:tavLst>
                                        <p:tav tm="0">
                                          <p:val>
                                            <p:strVal val="#ppt_x"/>
                                          </p:val>
                                        </p:tav>
                                        <p:tav tm="100000">
                                          <p:val>
                                            <p:strVal val="#ppt_x"/>
                                          </p:val>
                                        </p:tav>
                                      </p:tavLst>
                                    </p:anim>
                                    <p:anim calcmode="lin" valueType="num">
                                      <p:cBhvr>
                                        <p:cTn id="70" dur="1000" fill="hold"/>
                                        <p:tgtEl>
                                          <p:spTgt spid="16">
                                            <p:graphicEl>
                                              <a:dgm id="{FB940DE9-F3AD-49AA-A525-E30950B71CB5}"/>
                                            </p:graphic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graphicEl>
                                              <a:dgm id="{12BBDCEB-5A20-44F2-B515-88C8FD0538E5}"/>
                                            </p:graphicEl>
                                          </p:spTgt>
                                        </p:tgtEl>
                                        <p:attrNameLst>
                                          <p:attrName>style.visibility</p:attrName>
                                        </p:attrNameLst>
                                      </p:cBhvr>
                                      <p:to>
                                        <p:strVal val="visible"/>
                                      </p:to>
                                    </p:set>
                                    <p:animEffect transition="in" filter="fade">
                                      <p:cBhvr>
                                        <p:cTn id="73" dur="1000"/>
                                        <p:tgtEl>
                                          <p:spTgt spid="16">
                                            <p:graphicEl>
                                              <a:dgm id="{12BBDCEB-5A20-44F2-B515-88C8FD0538E5}"/>
                                            </p:graphicEl>
                                          </p:spTgt>
                                        </p:tgtEl>
                                      </p:cBhvr>
                                    </p:animEffect>
                                    <p:anim calcmode="lin" valueType="num">
                                      <p:cBhvr>
                                        <p:cTn id="74" dur="1000" fill="hold"/>
                                        <p:tgtEl>
                                          <p:spTgt spid="16">
                                            <p:graphicEl>
                                              <a:dgm id="{12BBDCEB-5A20-44F2-B515-88C8FD0538E5}"/>
                                            </p:graphicEl>
                                          </p:spTgt>
                                        </p:tgtEl>
                                        <p:attrNameLst>
                                          <p:attrName>ppt_x</p:attrName>
                                        </p:attrNameLst>
                                      </p:cBhvr>
                                      <p:tavLst>
                                        <p:tav tm="0">
                                          <p:val>
                                            <p:strVal val="#ppt_x"/>
                                          </p:val>
                                        </p:tav>
                                        <p:tav tm="100000">
                                          <p:val>
                                            <p:strVal val="#ppt_x"/>
                                          </p:val>
                                        </p:tav>
                                      </p:tavLst>
                                    </p:anim>
                                    <p:anim calcmode="lin" valueType="num">
                                      <p:cBhvr>
                                        <p:cTn id="75" dur="1000" fill="hold"/>
                                        <p:tgtEl>
                                          <p:spTgt spid="16">
                                            <p:graphicEl>
                                              <a:dgm id="{12BBDCEB-5A20-44F2-B515-88C8FD0538E5}"/>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32012" y="755000"/>
            <a:ext cx="9112077" cy="601703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a:solidFill>
                  <a:srgbClr val="0070C0"/>
                </a:solidFill>
                <a:cs typeface="B Nazanin" panose="00000400000000000000" pitchFamily="2" charset="-78"/>
              </a:rPr>
              <a:t>جهاد نفس؛ زیربنای همه جهادها</a:t>
            </a:r>
            <a:endParaRPr lang="fa-IR" sz="1200" b="1" dirty="0" smtClean="0">
              <a:solidFill>
                <a:srgbClr val="0070C0"/>
              </a:solidFill>
              <a:cs typeface="B Nazanin" panose="00000400000000000000" pitchFamily="2" charset="-78"/>
            </a:endParaRPr>
          </a:p>
          <a:p>
            <a:pPr algn="justLow" rtl="1">
              <a:lnSpc>
                <a:spcPct val="150000"/>
              </a:lnSpc>
            </a:pPr>
            <a:r>
              <a:rPr lang="fa-IR" sz="2200" b="1" dirty="0">
                <a:solidFill>
                  <a:prstClr val="black"/>
                </a:solidFill>
                <a:cs typeface="B Nazanin" panose="00000400000000000000" pitchFamily="2" charset="-78"/>
              </a:rPr>
              <a:t>قرآن کریم، آغاز و مبنای هرگونه مجاهدت و مبارزه بیرونی را در دگرگونی و ریاضت درونی انسان می‌داند. جهاد بدون پالایش درونی و غلبه بر هوای نفس، اگر هم به پیروزی ظاهری منجر شود، مستعد انحراف، فساد، قدرت‌طلبی و خروج از مسیر حق است. </a:t>
            </a:r>
            <a:endParaRPr lang="fa-IR" sz="22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و شواهد قرآنی</a:t>
            </a:r>
            <a:endParaRPr lang="fa-IR" sz="2200" b="1" dirty="0">
              <a:solidFill>
                <a:srgbClr val="ED7D31">
                  <a:lumMod val="75000"/>
                </a:srgb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قَدْ </a:t>
            </a:r>
            <a:r>
              <a:rPr lang="fa-IR" sz="2200" b="1" dirty="0">
                <a:solidFill>
                  <a:prstClr val="black"/>
                </a:solidFill>
                <a:cs typeface="B Nazanin" panose="00000400000000000000" pitchFamily="2" charset="-78"/>
              </a:rPr>
              <a:t>أَفْلَحَ مَن </a:t>
            </a:r>
            <a:r>
              <a:rPr lang="fa-IR" sz="2200" b="1" dirty="0" smtClean="0">
                <a:solidFill>
                  <a:prstClr val="black"/>
                </a:solidFill>
                <a:cs typeface="B Nazanin" panose="00000400000000000000" pitchFamily="2" charset="-78"/>
              </a:rPr>
              <a:t>زَكَّاهَا </a:t>
            </a:r>
            <a:r>
              <a:rPr lang="fa-IR" sz="2200" b="1" dirty="0">
                <a:solidFill>
                  <a:prstClr val="black"/>
                </a:solidFill>
                <a:cs typeface="B Nazanin" panose="00000400000000000000" pitchFamily="2" charset="-78"/>
              </a:rPr>
              <a:t>(</a:t>
            </a:r>
            <a:r>
              <a:rPr lang="fa-IR" sz="2200" b="1" dirty="0" smtClean="0">
                <a:solidFill>
                  <a:prstClr val="black"/>
                </a:solidFill>
                <a:cs typeface="B Nazanin" panose="00000400000000000000" pitchFamily="2" charset="-78"/>
              </a:rPr>
              <a:t>شمس:۹)؛</a:t>
            </a:r>
            <a:endParaRPr lang="fa-IR" sz="22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قَدْ </a:t>
            </a:r>
            <a:r>
              <a:rPr lang="fa-IR" sz="2200" b="1" dirty="0">
                <a:solidFill>
                  <a:prstClr val="black"/>
                </a:solidFill>
                <a:cs typeface="B Nazanin" panose="00000400000000000000" pitchFamily="2" charset="-78"/>
              </a:rPr>
              <a:t>أَفْلَحَ مَنْ تَزَكَّى وَ ذَكَرَ اسْمَ رَبِّهِ </a:t>
            </a:r>
            <a:r>
              <a:rPr lang="fa-IR" sz="2200" b="1" dirty="0" smtClean="0">
                <a:solidFill>
                  <a:prstClr val="black"/>
                </a:solidFill>
                <a:cs typeface="B Nazanin" panose="00000400000000000000" pitchFamily="2" charset="-78"/>
              </a:rPr>
              <a:t>فَصَلَّى </a:t>
            </a:r>
            <a:r>
              <a:rPr lang="fa-IR" sz="2200" b="1" dirty="0">
                <a:solidFill>
                  <a:prstClr val="black"/>
                </a:solidFill>
                <a:cs typeface="B Nazanin" panose="00000400000000000000" pitchFamily="2" charset="-78"/>
              </a:rPr>
              <a:t>(</a:t>
            </a:r>
            <a:r>
              <a:rPr lang="fa-IR" sz="2200" b="1" dirty="0" smtClean="0">
                <a:solidFill>
                  <a:prstClr val="black"/>
                </a:solidFill>
                <a:cs typeface="B Nazanin" panose="00000400000000000000" pitchFamily="2" charset="-78"/>
              </a:rPr>
              <a:t>اعلی:۱۴-۱۵)؛</a:t>
            </a:r>
            <a:endParaRPr lang="fa-IR" sz="22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وَمَا </a:t>
            </a:r>
            <a:r>
              <a:rPr lang="fa-IR" sz="2200" b="1" dirty="0">
                <a:solidFill>
                  <a:prstClr val="black"/>
                </a:solidFill>
                <a:cs typeface="B Nazanin" panose="00000400000000000000" pitchFamily="2" charset="-78"/>
              </a:rPr>
              <a:t>أُبَرِّئُ نَفْسِي إِنَّ النَّفْسَ لَأَمَّارَةٌ بِالسُّوءِ إِلَّا مَا رَحِمَ </a:t>
            </a:r>
            <a:r>
              <a:rPr lang="fa-IR" sz="2200" b="1" dirty="0" smtClean="0">
                <a:solidFill>
                  <a:prstClr val="black"/>
                </a:solidFill>
                <a:cs typeface="B Nazanin" panose="00000400000000000000" pitchFamily="2" charset="-78"/>
              </a:rPr>
              <a:t>رَبِّي (</a:t>
            </a:r>
            <a:r>
              <a:rPr lang="fa-IR" sz="2200" b="1" dirty="0">
                <a:solidFill>
                  <a:prstClr val="black"/>
                </a:solidFill>
                <a:cs typeface="B Nazanin" panose="00000400000000000000" pitchFamily="2" charset="-78"/>
              </a:rPr>
              <a:t>یوسف: 53)؛ </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فَلا </a:t>
            </a:r>
            <a:r>
              <a:rPr lang="fa-IR" sz="2200" b="1" dirty="0">
                <a:solidFill>
                  <a:prstClr val="black"/>
                </a:solidFill>
                <a:cs typeface="B Nazanin" panose="00000400000000000000" pitchFamily="2" charset="-78"/>
              </a:rPr>
              <a:t>تُطِعِ الكافِرينَ وجاهِدهُم بِهِ جِهادًا </a:t>
            </a:r>
            <a:r>
              <a:rPr lang="fa-IR" sz="2200" b="1" dirty="0" smtClean="0">
                <a:solidFill>
                  <a:prstClr val="black"/>
                </a:solidFill>
                <a:cs typeface="B Nazanin" panose="00000400000000000000" pitchFamily="2" charset="-78"/>
              </a:rPr>
              <a:t>كَبيرًا </a:t>
            </a:r>
            <a:r>
              <a:rPr lang="fa-IR" sz="2200" b="1" dirty="0">
                <a:solidFill>
                  <a:prstClr val="black"/>
                </a:solidFill>
                <a:cs typeface="B Nazanin" panose="00000400000000000000" pitchFamily="2" charset="-78"/>
              </a:rPr>
              <a:t>(</a:t>
            </a:r>
            <a:r>
              <a:rPr lang="fa-IR" sz="2200" b="1" dirty="0" smtClean="0">
                <a:solidFill>
                  <a:prstClr val="black"/>
                </a:solidFill>
                <a:cs typeface="B Nazanin" panose="00000400000000000000" pitchFamily="2" charset="-78"/>
              </a:rPr>
              <a:t>فرقان:۵۲)؛</a:t>
            </a:r>
            <a:endParaRPr lang="fa-IR" sz="22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وَالَّذِينَ </a:t>
            </a:r>
            <a:r>
              <a:rPr lang="fa-IR" sz="2200" b="1" dirty="0">
                <a:solidFill>
                  <a:prstClr val="black"/>
                </a:solidFill>
                <a:cs typeface="B Nazanin" panose="00000400000000000000" pitchFamily="2" charset="-78"/>
              </a:rPr>
              <a:t>جَاهَدُوا فِينَا لَنَهْدِيَنَّهُمْ </a:t>
            </a:r>
            <a:r>
              <a:rPr lang="fa-IR" sz="2200" b="1" dirty="0" smtClean="0">
                <a:solidFill>
                  <a:prstClr val="black"/>
                </a:solidFill>
                <a:cs typeface="B Nazanin" panose="00000400000000000000" pitchFamily="2" charset="-78"/>
              </a:rPr>
              <a:t>سُبُلَنَا </a:t>
            </a:r>
            <a:r>
              <a:rPr lang="fa-IR" sz="2200" b="1" dirty="0">
                <a:solidFill>
                  <a:prstClr val="black"/>
                </a:solidFill>
                <a:cs typeface="B Nazanin" panose="00000400000000000000" pitchFamily="2" charset="-78"/>
              </a:rPr>
              <a:t>(</a:t>
            </a:r>
            <a:r>
              <a:rPr lang="fa-IR" sz="2200" b="1" dirty="0" smtClean="0">
                <a:solidFill>
                  <a:prstClr val="black"/>
                </a:solidFill>
                <a:cs typeface="B Nazanin" panose="00000400000000000000" pitchFamily="2" charset="-78"/>
              </a:rPr>
              <a:t>عنکبوت:۶۹)؛</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72</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 xmlns:a16="http://schemas.microsoft.com/office/drawing/2014/main"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38788004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32012" y="992548"/>
            <a:ext cx="9112077"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a:solidFill>
                  <a:srgbClr val="0070C0"/>
                </a:solidFill>
                <a:cs typeface="B Nazanin" panose="00000400000000000000" pitchFamily="2" charset="-78"/>
              </a:rPr>
              <a:t>جهاد تبیین؛ قلب نبرد </a:t>
            </a:r>
            <a:r>
              <a:rPr lang="fa-IR" sz="2400" b="1" dirty="0" smtClean="0">
                <a:solidFill>
                  <a:srgbClr val="0070C0"/>
                </a:solidFill>
                <a:cs typeface="B Nazanin" panose="00000400000000000000" pitchFamily="2" charset="-78"/>
              </a:rPr>
              <a:t>شناختی</a:t>
            </a:r>
          </a:p>
          <a:p>
            <a:pPr algn="justLow" rtl="1">
              <a:lnSpc>
                <a:spcPct val="150000"/>
              </a:lnSpc>
            </a:pPr>
            <a:r>
              <a:rPr lang="fa-IR" sz="2400" b="1" dirty="0" smtClean="0">
                <a:solidFill>
                  <a:prstClr val="black"/>
                </a:solidFill>
                <a:cs typeface="B Nazanin" panose="00000400000000000000" pitchFamily="2" charset="-78"/>
              </a:rPr>
              <a:t>در </a:t>
            </a:r>
            <a:r>
              <a:rPr lang="fa-IR" sz="2400" b="1" dirty="0">
                <a:solidFill>
                  <a:prstClr val="black"/>
                </a:solidFill>
                <a:cs typeface="B Nazanin" panose="00000400000000000000" pitchFamily="2" charset="-78"/>
              </a:rPr>
              <a:t>عصر جنگ روایت‌ها و جنگ شناختی، که میدان اصلی تسخیر اذهان و قلب‌هاست، تبیین به مهم‌ترین سلاح و پاسداری از حق تبدیل می‌شود. جهاد تبیین، نه یک فعالیت جنبی، بلکه پیش‌شرط مطلق برای حفظ حقیقت، خنثی‌سازی تحریف‌های هدفمند و شکستن انحصار روایی دشمن است</a:t>
            </a:r>
            <a:r>
              <a:rPr lang="fa-IR" sz="2400" b="1" dirty="0" smtClean="0">
                <a:solidFill>
                  <a:prstClr val="black"/>
                </a:solidFill>
                <a:cs typeface="B Nazanin" panose="00000400000000000000" pitchFamily="2" charset="-78"/>
              </a:rPr>
              <a:t>.</a:t>
            </a:r>
          </a:p>
          <a:p>
            <a:pPr algn="justLow" rtl="1">
              <a:lnSpc>
                <a:spcPct val="150000"/>
              </a:lnSpc>
            </a:pPr>
            <a:endParaRPr lang="fa-IR" sz="20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400" b="1" dirty="0" smtClean="0">
                <a:solidFill>
                  <a:srgbClr val="C00000"/>
                </a:solidFill>
                <a:cs typeface="B Nazanin" panose="00000400000000000000" pitchFamily="2" charset="-78"/>
              </a:rPr>
              <a:t> آیات و شواهد قرآنی</a:t>
            </a:r>
            <a:endParaRPr lang="fa-IR" sz="2400" b="1" dirty="0">
              <a:solidFill>
                <a:srgbClr val="C00000"/>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وَ </a:t>
            </a:r>
            <a:r>
              <a:rPr lang="fa-IR" sz="2400" b="1" dirty="0">
                <a:solidFill>
                  <a:prstClr val="black"/>
                </a:solidFill>
                <a:cs typeface="B Nazanin" panose="00000400000000000000" pitchFamily="2" charset="-78"/>
              </a:rPr>
              <a:t>لا تَلْبِسُوا الْحَقَّ بِالْباطِلِ وَ تَكْتُمُوا الْحَقَّ وَ أَنْتُمْ تَعْلَمُونَ (بقره: 42)؛ </a:t>
            </a:r>
            <a:endParaRPr lang="fa-IR" sz="24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وَ </a:t>
            </a:r>
            <a:r>
              <a:rPr lang="fa-IR" sz="2400" b="1" dirty="0">
                <a:solidFill>
                  <a:prstClr val="black"/>
                </a:solidFill>
                <a:cs typeface="B Nazanin" panose="00000400000000000000" pitchFamily="2" charset="-78"/>
              </a:rPr>
              <a:t>أَنْزَلْنا إِلَيْكَ الذِّكْرَ لِتُبَيِّنَ لِلنَّاسِ ما نُزِّلَ إِلَيْهِمْ وَ لَعَلَّهُمْ يَتَفَكَّرُونَ (نحل:44)؛ </a:t>
            </a:r>
            <a:endParaRPr lang="fa-IR" sz="24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وَ </a:t>
            </a:r>
            <a:r>
              <a:rPr lang="fa-IR" sz="2400" b="1" dirty="0">
                <a:solidFill>
                  <a:prstClr val="black"/>
                </a:solidFill>
                <a:cs typeface="B Nazanin" panose="00000400000000000000" pitchFamily="2" charset="-78"/>
              </a:rPr>
              <a:t>ما أَرْسَلْنا مِنْ رَسُولٍ إِلاَّ بِلِسانِ قَوْمِهِ لِيُبَيِّنَ </a:t>
            </a:r>
            <a:r>
              <a:rPr lang="fa-IR" sz="2400" b="1" dirty="0" smtClean="0">
                <a:solidFill>
                  <a:prstClr val="black"/>
                </a:solidFill>
                <a:cs typeface="B Nazanin" panose="00000400000000000000" pitchFamily="2" charset="-78"/>
              </a:rPr>
              <a:t>لَهُمْ (</a:t>
            </a:r>
            <a:r>
              <a:rPr lang="fa-IR" sz="2400" b="1" dirty="0">
                <a:solidFill>
                  <a:prstClr val="black"/>
                </a:solidFill>
                <a:cs typeface="B Nazanin" panose="00000400000000000000" pitchFamily="2" charset="-78"/>
              </a:rPr>
              <a:t>ابراهیم: 4)؛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73</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 xmlns:a16="http://schemas.microsoft.com/office/drawing/2014/main"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13110469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1000"/>
                                        <p:tgtEl>
                                          <p:spTgt spid="6">
                                            <p:txEl>
                                              <p:pRg st="5" end="5"/>
                                            </p:txEl>
                                          </p:spTgt>
                                        </p:tgtEl>
                                      </p:cBhvr>
                                    </p:animEffect>
                                    <p:anim calcmode="lin" valueType="num">
                                      <p:cBhvr>
                                        <p:cTn id="3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fade">
                                      <p:cBhvr>
                                        <p:cTn id="44" dur="1000"/>
                                        <p:tgtEl>
                                          <p:spTgt spid="6">
                                            <p:txEl>
                                              <p:pRg st="6" end="6"/>
                                            </p:txEl>
                                          </p:spTgt>
                                        </p:tgtEl>
                                      </p:cBhvr>
                                    </p:animEffect>
                                    <p:anim calcmode="lin" valueType="num">
                                      <p:cBhvr>
                                        <p:cTn id="45"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32012" y="643935"/>
            <a:ext cx="9090149" cy="576215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50" b="1" dirty="0">
                <a:solidFill>
                  <a:srgbClr val="0070C0"/>
                </a:solidFill>
                <a:cs typeface="B Nazanin" panose="00000400000000000000" pitchFamily="2" charset="-78"/>
              </a:rPr>
              <a:t>جهاد اقتصادی؛ میدان فرسایشی </a:t>
            </a:r>
            <a:r>
              <a:rPr lang="fa-IR" sz="2250" b="1" dirty="0" smtClean="0">
                <a:solidFill>
                  <a:srgbClr val="0070C0"/>
                </a:solidFill>
                <a:cs typeface="B Nazanin" panose="00000400000000000000" pitchFamily="2" charset="-78"/>
              </a:rPr>
              <a:t>دشمن</a:t>
            </a:r>
          </a:p>
          <a:p>
            <a:pPr algn="justLow" rtl="1">
              <a:lnSpc>
                <a:spcPct val="150000"/>
              </a:lnSpc>
            </a:pPr>
            <a:r>
              <a:rPr lang="fa-IR" sz="2250" b="1" dirty="0">
                <a:solidFill>
                  <a:prstClr val="black"/>
                </a:solidFill>
                <a:cs typeface="B Nazanin" panose="00000400000000000000" pitchFamily="2" charset="-78"/>
              </a:rPr>
              <a:t>تحریم، فشار معیشتی و جنگ مالی، ابزار اصلی دشمن برای ایجاد نارضایتی، شکستن اراده ملی و در نهایت تسلیم سیاسی ملت‌هاست. قرآن کریم، ایستادگی و فداکاری در این عرصه را نه تنها یک تکلیف فردی، بلکه بخشی جدایی‌ناپذیر از جهاد اکبر و اصغر و مصداق بارز «جهاد فی سبیل الله» می‌داند</a:t>
            </a:r>
            <a:r>
              <a:rPr lang="fa-IR" sz="225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250" b="1" dirty="0" smtClean="0">
                <a:solidFill>
                  <a:srgbClr val="ED7D31">
                    <a:lumMod val="75000"/>
                  </a:srgbClr>
                </a:solidFill>
                <a:cs typeface="B Nazanin" panose="00000400000000000000" pitchFamily="2" charset="-78"/>
              </a:rPr>
              <a:t>آیات و شواهد قرانی</a:t>
            </a:r>
          </a:p>
          <a:p>
            <a:pPr marL="342900" indent="-342900" algn="justLow" rtl="1">
              <a:lnSpc>
                <a:spcPct val="150000"/>
              </a:lnSpc>
              <a:buFont typeface="Arial" panose="020B0604020202020204" pitchFamily="34" charset="0"/>
              <a:buChar char="•"/>
            </a:pPr>
            <a:r>
              <a:rPr lang="fa-IR" sz="2250" b="1" dirty="0" smtClean="0">
                <a:solidFill>
                  <a:prstClr val="black"/>
                </a:solidFill>
                <a:cs typeface="B Nazanin" panose="00000400000000000000" pitchFamily="2" charset="-78"/>
              </a:rPr>
              <a:t>تُؤْمِنُونَ </a:t>
            </a:r>
            <a:r>
              <a:rPr lang="fa-IR" sz="2250" b="1" dirty="0">
                <a:solidFill>
                  <a:prstClr val="black"/>
                </a:solidFill>
                <a:cs typeface="B Nazanin" panose="00000400000000000000" pitchFamily="2" charset="-78"/>
              </a:rPr>
              <a:t>بِاللَّهِ وَ رَسُولِهِ وَ تُجاهِدُونَ في‏ سَبيلِ اللَّهِ بِأَمْوالِكُمْ وَ أَنْفُسِكُمْ ذلِكُمْ خَيْرٌ لَكُمْ إِنْ كُنْتُمْ تَعْلَمُون‏(صف: 11)؛ </a:t>
            </a:r>
          </a:p>
          <a:p>
            <a:pPr marL="342900" indent="-342900" algn="justLow" rtl="1">
              <a:lnSpc>
                <a:spcPct val="150000"/>
              </a:lnSpc>
              <a:buFont typeface="Arial" panose="020B0604020202020204" pitchFamily="34" charset="0"/>
              <a:buChar char="•"/>
            </a:pPr>
            <a:r>
              <a:rPr lang="fa-IR" sz="2250" b="1" dirty="0" smtClean="0">
                <a:solidFill>
                  <a:prstClr val="black"/>
                </a:solidFill>
                <a:cs typeface="B Nazanin" panose="00000400000000000000" pitchFamily="2" charset="-78"/>
              </a:rPr>
              <a:t>لَنْ </a:t>
            </a:r>
            <a:r>
              <a:rPr lang="fa-IR" sz="2250" b="1" dirty="0">
                <a:solidFill>
                  <a:prstClr val="black"/>
                </a:solidFill>
                <a:cs typeface="B Nazanin" panose="00000400000000000000" pitchFamily="2" charset="-78"/>
              </a:rPr>
              <a:t>تَنالُوا الْبِرَّ حَتَّى تُنْفِقُوا مِمَّا تُحِبُّونَ وَ ما تُنْفِقُوا مِنْ شَيْ‏ءٍ فَإِنَّ اللَّهَ بِهِ عَليمٌ(آل‌عمران: 92)؛ </a:t>
            </a:r>
            <a:endParaRPr lang="fa-IR" sz="22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50" b="1" dirty="0">
                <a:solidFill>
                  <a:prstClr val="black"/>
                </a:solidFill>
                <a:cs typeface="B Nazanin" panose="00000400000000000000" pitchFamily="2" charset="-78"/>
              </a:rPr>
              <a:t>	الَّذينَ يُنْفِقُونَ أَمْوالَهُمْ في‏ سَبيلِ اللَّهِ ثُمَّ لا يُتْبِعُونَ ما أَنْفَقُوا مَنًّا وَ لا أَذىً لَهُمْ أَجْرُهُمْ عِنْدَ رَبِّهِمْ وَ لا خَوْفٌ عَلَيْهِمْ وَ لا هُمْ يَحْزَنُون‏(بقره: 262)؛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6443" y="-160800"/>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74</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 xmlns:a16="http://schemas.microsoft.com/office/drawing/2014/main"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14341487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 calcmode="lin" valueType="num">
                                      <p:cBhvr additive="base">
                                        <p:cTn id="44"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53940" y="905429"/>
            <a:ext cx="9090149" cy="607089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1900" b="1" dirty="0">
                <a:solidFill>
                  <a:srgbClr val="0070C0"/>
                </a:solidFill>
                <a:cs typeface="B Nazanin" panose="00000400000000000000" pitchFamily="2" charset="-78"/>
              </a:rPr>
              <a:t>جهاد علمی و فناورانه؛ اقتدار </a:t>
            </a:r>
            <a:r>
              <a:rPr lang="fa-IR" sz="1900" b="1" dirty="0" smtClean="0">
                <a:solidFill>
                  <a:srgbClr val="0070C0"/>
                </a:solidFill>
                <a:cs typeface="B Nazanin" panose="00000400000000000000" pitchFamily="2" charset="-78"/>
              </a:rPr>
              <a:t>آینده‌ساز</a:t>
            </a:r>
            <a:endParaRPr lang="fa-IR" sz="1900" b="1" dirty="0" smtClean="0">
              <a:solidFill>
                <a:srgbClr val="ED7D31">
                  <a:lumMod val="75000"/>
                </a:srgbClr>
              </a:solidFill>
              <a:cs typeface="B Nazanin" panose="00000400000000000000" pitchFamily="2" charset="-78"/>
            </a:endParaRPr>
          </a:p>
          <a:p>
            <a:pPr algn="justLow" rtl="1">
              <a:lnSpc>
                <a:spcPct val="150000"/>
              </a:lnSpc>
            </a:pPr>
            <a:r>
              <a:rPr lang="fa-IR" sz="2400" b="1" dirty="0">
                <a:solidFill>
                  <a:prstClr val="black"/>
                </a:solidFill>
                <a:cs typeface="B Nazanin" panose="00000400000000000000" pitchFamily="2" charset="-78"/>
              </a:rPr>
              <a:t>در جهان امروز، علم و فناوری تنها ابزار پیشرفت نیست؛ بلکه ابزار اصلی اعمال قدرت، بازدارندگی و تعیین سرنوشت تمدن‌ها است. قرآن کریم، علم را مایه برتری و کرامت انسان دانسته و تلاش در این عرصه را نه یک انتخاب، بلکه ذیل عنوان مجاهدت در راه خدا و بخشی از مسئولیت انسان در برابر هستی قرار می‌دهد. عقب‌ماندگی در این میدان، به معنای پذیرش سلطه و وابستگی در تمامی عرصه‌های دیگر </a:t>
            </a:r>
            <a:r>
              <a:rPr lang="fa-IR" sz="2400" b="1" dirty="0" smtClean="0">
                <a:solidFill>
                  <a:prstClr val="black"/>
                </a:solidFill>
                <a:cs typeface="B Nazanin" panose="00000400000000000000" pitchFamily="2" charset="-78"/>
              </a:rPr>
              <a:t>است</a:t>
            </a:r>
          </a:p>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آیات و شواهد قرآنی</a:t>
            </a:r>
            <a:endParaRPr lang="fa-IR" sz="2400" b="1" dirty="0">
              <a:solidFill>
                <a:srgbClr val="ED7D31">
                  <a:lumMod val="75000"/>
                </a:srgb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قُلْ </a:t>
            </a:r>
            <a:r>
              <a:rPr lang="fa-IR" sz="2400" b="1" dirty="0">
                <a:solidFill>
                  <a:prstClr val="black"/>
                </a:solidFill>
                <a:cs typeface="B Nazanin" panose="00000400000000000000" pitchFamily="2" charset="-78"/>
              </a:rPr>
              <a:t>هَلْ يَسْتَوِي الَّذِينَ يَعْلَمُونَ وَالَّذِينَ لَا يَعْلَمُونَ إِنَّمَا يَتَذَكَّرُ أُولُو الْأَلْبَابِ(زمر:9)؛ </a:t>
            </a: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إِنَّ </a:t>
            </a:r>
            <a:r>
              <a:rPr lang="fa-IR" sz="2400" b="1" dirty="0">
                <a:solidFill>
                  <a:prstClr val="black"/>
                </a:solidFill>
                <a:cs typeface="B Nazanin" panose="00000400000000000000" pitchFamily="2" charset="-78"/>
              </a:rPr>
              <a:t>اللَّهَ اصْطَفاهُ عَلَيْكُمْ وَ زادَهُ بَسْطَةً فِي الْعِلْمِ وَ الْجِسْمِ (بقره: 247)؛ </a:t>
            </a:r>
            <a:endParaRPr lang="fa-IR" sz="24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يَرْفَعِ </a:t>
            </a:r>
            <a:r>
              <a:rPr lang="fa-IR" sz="2400" b="1" dirty="0">
                <a:solidFill>
                  <a:prstClr val="black"/>
                </a:solidFill>
                <a:cs typeface="B Nazanin" panose="00000400000000000000" pitchFamily="2" charset="-78"/>
              </a:rPr>
              <a:t>اللَّهُ الَّذينَ آمَنُوا مِنْكُمْ وَ الَّذينَ أُوتُوا الْعِلْمَ دَرَجاتٍ(مجادله:11)؛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75</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 xmlns:a16="http://schemas.microsoft.com/office/drawing/2014/main"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6051998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82341" y="921675"/>
            <a:ext cx="9090149" cy="563231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000" b="1" dirty="0">
                <a:solidFill>
                  <a:srgbClr val="0070C0"/>
                </a:solidFill>
                <a:cs typeface="B Nazanin" panose="00000400000000000000" pitchFamily="2" charset="-78"/>
              </a:rPr>
              <a:t>جهاد دفاعی و امنیتی؛ آمادگی همه‌جانبه</a:t>
            </a:r>
            <a:endParaRPr lang="fa-IR" sz="1100" b="1" dirty="0" smtClean="0">
              <a:solidFill>
                <a:srgbClr val="0070C0"/>
              </a:solidFill>
              <a:cs typeface="B Nazanin" panose="00000400000000000000" pitchFamily="2" charset="-78"/>
            </a:endParaRPr>
          </a:p>
          <a:p>
            <a:pPr algn="justLow" rtl="1">
              <a:lnSpc>
                <a:spcPct val="150000"/>
              </a:lnSpc>
            </a:pPr>
            <a:r>
              <a:rPr lang="fa-IR" sz="2000" b="1" dirty="0" smtClean="0">
                <a:solidFill>
                  <a:prstClr val="black"/>
                </a:solidFill>
                <a:cs typeface="B Nazanin" panose="00000400000000000000" pitchFamily="2" charset="-78"/>
              </a:rPr>
              <a:t>جامعه </a:t>
            </a:r>
            <a:r>
              <a:rPr lang="fa-IR" sz="2000" b="1" dirty="0">
                <a:solidFill>
                  <a:prstClr val="black"/>
                </a:solidFill>
                <a:cs typeface="B Nazanin" panose="00000400000000000000" pitchFamily="2" charset="-78"/>
              </a:rPr>
              <a:t>مؤمن برای حفظ موجودیت، استقلال و ارزش‌های خویش، همواره در معرض تهدید و تهاجم دشمنان است. قرآن کریم به صرافت، به جایگاه دفاع و آمادگی دائمی اشاره کرده و آن را نه یک انتخاب، بلکه یک تکلیف شرعی و عقلانی می‌داند. این آمادگی باید هم بازدارنده باشد تا مانع طمع دشمن شود، و هم کنشگر باشد تا در صورت تجاوز، توانایی تحمیل هزینه سنگین به متجاوز را داشته باشد.</a:t>
            </a:r>
            <a:endParaRPr lang="fa-IR" sz="14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000" b="1" dirty="0" smtClean="0">
                <a:solidFill>
                  <a:srgbClr val="ED7D31">
                    <a:lumMod val="75000"/>
                  </a:srgbClr>
                </a:solidFill>
                <a:cs typeface="B Nazanin" panose="00000400000000000000" pitchFamily="2" charset="-78"/>
              </a:rPr>
              <a:t>آیات و شواهد قرآنی</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وَ أَعِدُّوا لَهُمْ مَا اسْتَطَعْتُمْ مِنْ قُوَّةٍ وَ مِنْ رِباطِ الْخَيْلِ تُرْهِبُونَ بِهِ عَدُوَّ اللَّهِ وَ عَدُوَّكُمْ(انفال: 60)؛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يا أَيُّهَا الَّذينَ آمَنُوا خُذُوا حِذْرَكُمْ فَانْفِرُوا ثُباتٍ أَوِ انْفِرُوا جَميعا(نساء:71)؛ </a:t>
            </a:r>
            <a:endParaRPr lang="fa-IR" sz="20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وَ </a:t>
            </a:r>
            <a:r>
              <a:rPr lang="fa-IR" sz="2000" b="1" dirty="0">
                <a:solidFill>
                  <a:prstClr val="black"/>
                </a:solidFill>
                <a:cs typeface="B Nazanin" panose="00000400000000000000" pitchFamily="2" charset="-78"/>
              </a:rPr>
              <a:t>قاتِلُوا في‏ سَبيلِ اللَّهِ الَّذينَ يُقاتِلُونَكُمْ وَ لا تَعْتَدُوا إِنَّ اللَّهَ لا يُحِبُّ الْمُعْتَدين‏(بقره: 190)؛ </a:t>
            </a:r>
            <a:endParaRPr lang="fa-IR" sz="20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إِنَّ </a:t>
            </a:r>
            <a:r>
              <a:rPr lang="fa-IR" sz="2000" b="1" dirty="0">
                <a:solidFill>
                  <a:prstClr val="black"/>
                </a:solidFill>
                <a:cs typeface="B Nazanin" panose="00000400000000000000" pitchFamily="2" charset="-78"/>
              </a:rPr>
              <a:t>اللَّهَ يُحِبُّ الَّذينَ يُقاتِلُونَ في‏ سَبيلِهِ صَفًّا كَأَنَّهُمْ بُنْيانٌ مَرْصُوصٌ (صف:4)؛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الَّذينَ آمَنُوا يُقاتِلُونَ في‏ سَبيلِ اللَّهِ وَ الَّذينَ كَفَرُوا يُقاتِلُونَ في‏ سَبيلِ الطَّاغُوتِ فَقاتِلُوا أَوْلِياءَ الشَّيْطانِ(نساء:76)؛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76</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 xmlns:a16="http://schemas.microsoft.com/office/drawing/2014/main"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38914303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08416" y="1249039"/>
            <a:ext cx="9112077" cy="484748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گزاره </a:t>
            </a:r>
            <a:r>
              <a:rPr lang="fa-IR" sz="2200" dirty="0" smtClean="0">
                <a:solidFill>
                  <a:srgbClr val="C00000"/>
                </a:solidFill>
                <a:cs typeface="B Titr" panose="00000700000000000000" pitchFamily="2" charset="-78"/>
              </a:rPr>
              <a:t>راهبردی نهایی</a:t>
            </a:r>
          </a:p>
          <a:p>
            <a:pPr algn="justLow" rtl="1">
              <a:lnSpc>
                <a:spcPct val="200000"/>
              </a:lnSpc>
            </a:pPr>
            <a:r>
              <a:rPr lang="fa-IR" sz="2300" b="1" dirty="0">
                <a:solidFill>
                  <a:prstClr val="black"/>
                </a:solidFill>
                <a:cs typeface="B Nazanin" panose="00000400000000000000" pitchFamily="2" charset="-78"/>
              </a:rPr>
              <a:t>جهاد همه‌جانبه، موتور محرک و روح حیاتبخش کل مدل هشت‌محوره است؛ این جهاد، شرط بنیادین تحقق وعد «نصرت الهی»، شکل‌گیری «مقاومت پایدار» در برابر فشارها، و دستیابی به «اقتدار علمی»، «امنیت ملی شکست‌ناپذیر» و «هویت فرهنگی مستقل و بالنده» است. تحقق این آرمان، در گرو نقش محوری و هماهنگ پاسداران (ایمن‌کننده)، بسیجیان (مردمی‌کننده)، فرماندهان (مدیریت‌کننده) و روحانیون (معنا‌بخش و جهت‌دهنده) در هدایت، تداوم و تعمیق این جهاد سراسری است</a:t>
            </a:r>
            <a:r>
              <a:rPr lang="fa-IR" sz="2300" b="1" dirty="0" smtClean="0">
                <a:solidFill>
                  <a:prstClr val="black"/>
                </a:solidFill>
                <a:cs typeface="B Nazanin" panose="00000400000000000000" pitchFamily="2" charset="-78"/>
              </a:rPr>
              <a:t>.</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35989607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66211" y="1024706"/>
            <a:ext cx="8591154" cy="5139869"/>
          </a:xfrm>
          <a:prstGeom prst="rect">
            <a:avLst/>
          </a:prstGeom>
          <a:noFill/>
        </p:spPr>
        <p:txBody>
          <a:bodyPr wrap="square" rtlCol="1">
            <a:spAutoFit/>
          </a:bodyPr>
          <a:lstStyle/>
          <a:p>
            <a:pPr marL="342900" indent="-342900" algn="justLow" rtl="1">
              <a:lnSpc>
                <a:spcPct val="200000"/>
              </a:lnSpc>
              <a:buFont typeface="Wingdings" panose="05000000000000000000" pitchFamily="2" charset="2"/>
              <a:buChar char="q"/>
            </a:pPr>
            <a:r>
              <a:rPr lang="fa-IR" sz="2400" dirty="0" smtClean="0">
                <a:solidFill>
                  <a:srgbClr val="C00000"/>
                </a:solidFill>
                <a:cs typeface="B Titr" panose="00000700000000000000" pitchFamily="2" charset="-78"/>
              </a:rPr>
              <a:t>چگونگی </a:t>
            </a:r>
            <a:r>
              <a:rPr lang="fa-IR" sz="2400" dirty="0">
                <a:solidFill>
                  <a:srgbClr val="C00000"/>
                </a:solidFill>
                <a:cs typeface="B Titr" panose="00000700000000000000" pitchFamily="2" charset="-78"/>
              </a:rPr>
              <a:t>تحقق </a:t>
            </a:r>
            <a:r>
              <a:rPr lang="fa-IR" sz="2400" dirty="0" smtClean="0">
                <a:solidFill>
                  <a:srgbClr val="C00000"/>
                </a:solidFill>
                <a:cs typeface="B Titr" panose="00000700000000000000" pitchFamily="2" charset="-78"/>
              </a:rPr>
              <a:t>جهاد همه جانبه در میدان‌های نوین</a:t>
            </a:r>
          </a:p>
          <a:p>
            <a:pPr marL="457200" indent="-457200" algn="justLow" rtl="1">
              <a:lnSpc>
                <a:spcPct val="200000"/>
              </a:lnSpc>
              <a:buFont typeface="Wingdings" panose="05000000000000000000" pitchFamily="2" charset="2"/>
              <a:buChar char="§"/>
            </a:pPr>
            <a:r>
              <a:rPr lang="fa-IR" sz="2800" b="1" dirty="0" smtClean="0">
                <a:cs typeface="B Nazanin" panose="00000400000000000000" pitchFamily="2" charset="-78"/>
              </a:rPr>
              <a:t>تربیت </a:t>
            </a:r>
            <a:r>
              <a:rPr lang="fa-IR" sz="2800" b="1" dirty="0">
                <a:cs typeface="B Nazanin" panose="00000400000000000000" pitchFamily="2" charset="-78"/>
              </a:rPr>
              <a:t>فردی جهادی(بنیان مقاومت درونی</a:t>
            </a:r>
            <a:r>
              <a:rPr lang="fa-IR" sz="2800" b="1" dirty="0" smtClean="0">
                <a:cs typeface="B Nazanin" panose="00000400000000000000" pitchFamily="2" charset="-78"/>
              </a:rPr>
              <a:t>):</a:t>
            </a:r>
          </a:p>
          <a:p>
            <a:pPr marL="457200" indent="-457200" algn="justLow" rtl="1">
              <a:lnSpc>
                <a:spcPct val="200000"/>
              </a:lnSpc>
              <a:buFont typeface="Wingdings" panose="05000000000000000000" pitchFamily="2" charset="2"/>
              <a:buChar char="§"/>
            </a:pPr>
            <a:r>
              <a:rPr lang="fa-IR" sz="2800" b="1" dirty="0" smtClean="0">
                <a:cs typeface="B Nazanin" panose="00000400000000000000" pitchFamily="2" charset="-78"/>
              </a:rPr>
              <a:t>توسعه </a:t>
            </a:r>
            <a:r>
              <a:rPr lang="fa-IR" sz="2800" b="1" dirty="0">
                <a:cs typeface="B Nazanin" panose="00000400000000000000" pitchFamily="2" charset="-78"/>
              </a:rPr>
              <a:t>فرهنگی و تبیینی( سلاح پیروزی در جنگ شناختی</a:t>
            </a:r>
            <a:r>
              <a:rPr lang="fa-IR" sz="2800" b="1" dirty="0" smtClean="0">
                <a:cs typeface="B Nazanin" panose="00000400000000000000" pitchFamily="2" charset="-78"/>
              </a:rPr>
              <a:t>)</a:t>
            </a:r>
          </a:p>
          <a:p>
            <a:pPr marL="457200" indent="-457200" algn="justLow" rtl="1">
              <a:lnSpc>
                <a:spcPct val="200000"/>
              </a:lnSpc>
              <a:buFont typeface="Wingdings" panose="05000000000000000000" pitchFamily="2" charset="2"/>
              <a:buChar char="§"/>
            </a:pPr>
            <a:r>
              <a:rPr lang="fa-IR" sz="2800" b="1" dirty="0">
                <a:cs typeface="B Nazanin" panose="00000400000000000000" pitchFamily="2" charset="-78"/>
              </a:rPr>
              <a:t>تقویت اقتصادی جهادی(میدان نبرد فرسایشی)</a:t>
            </a:r>
          </a:p>
          <a:p>
            <a:pPr marL="457200" indent="-457200" algn="justLow" rtl="1">
              <a:lnSpc>
                <a:spcPct val="200000"/>
              </a:lnSpc>
              <a:buFont typeface="Wingdings" panose="05000000000000000000" pitchFamily="2" charset="2"/>
              <a:buChar char="§"/>
            </a:pPr>
            <a:r>
              <a:rPr lang="fa-IR" sz="2800" b="1" dirty="0">
                <a:cs typeface="B Nazanin" panose="00000400000000000000" pitchFamily="2" charset="-78"/>
              </a:rPr>
              <a:t>رشد علمی و فناورانه جهادی: ساختن آینده غیرقابل </a:t>
            </a:r>
            <a:r>
              <a:rPr lang="fa-IR" sz="2800" b="1" dirty="0" smtClean="0">
                <a:cs typeface="B Nazanin" panose="00000400000000000000" pitchFamily="2" charset="-78"/>
              </a:rPr>
              <a:t>تسخیر</a:t>
            </a:r>
          </a:p>
          <a:p>
            <a:pPr marL="457200" indent="-457200" algn="justLow" rtl="1">
              <a:lnSpc>
                <a:spcPct val="200000"/>
              </a:lnSpc>
              <a:buFont typeface="Wingdings" panose="05000000000000000000" pitchFamily="2" charset="2"/>
              <a:buChar char="§"/>
            </a:pPr>
            <a:r>
              <a:rPr lang="fa-IR" sz="2800" b="1" dirty="0">
                <a:cs typeface="B Nazanin" panose="00000400000000000000" pitchFamily="2" charset="-78"/>
              </a:rPr>
              <a:t>آمادگی دفاعی و امنیتی جهادی: حفظ حریم در همه عرصه‌ها</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2293910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 calcmode="lin" valueType="num">
                                      <p:cBhvr>
                                        <p:cTn id="38"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9"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0"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1" dur="1000"/>
                                        <p:tgtEl>
                                          <p:spTgt spid="6">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6">
                                            <p:txEl>
                                              <p:pRg st="5" end="5"/>
                                            </p:txEl>
                                          </p:spTgt>
                                        </p:tgtEl>
                                        <p:attrNameLst>
                                          <p:attrName>style.visibility</p:attrName>
                                        </p:attrNameLst>
                                      </p:cBhvr>
                                      <p:to>
                                        <p:strVal val="visible"/>
                                      </p:to>
                                    </p:set>
                                    <p:anim calcmode="lin" valueType="num">
                                      <p:cBhvr>
                                        <p:cTn id="46"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47"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48"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49" dur="10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350641"/>
            <a:ext cx="9112077" cy="398570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نتیجه </a:t>
            </a:r>
            <a:r>
              <a:rPr lang="fa-IR" sz="2200" dirty="0">
                <a:solidFill>
                  <a:srgbClr val="C00000"/>
                </a:solidFill>
                <a:cs typeface="B Titr" panose="00000700000000000000" pitchFamily="2" charset="-78"/>
              </a:rPr>
              <a:t>راهبردی نهایی</a:t>
            </a:r>
          </a:p>
          <a:p>
            <a:pPr algn="justLow" rtl="1">
              <a:lnSpc>
                <a:spcPct val="200000"/>
              </a:lnSpc>
            </a:pPr>
            <a:r>
              <a:rPr lang="fa-IR" sz="2200" b="1" dirty="0">
                <a:solidFill>
                  <a:prstClr val="black"/>
                </a:solidFill>
                <a:cs typeface="B Nazanin" panose="00000400000000000000" pitchFamily="2" charset="-78"/>
              </a:rPr>
              <a:t> عناصر و مولفه‌های جهاد همه جانبه، نه مجزا که اعضای یک پیکره زنده و به هم پیوسته هستند. موفقیت در هر محور، موفقیت سایر محورها را تسهیل می‌کند و ضعف در یکی، بقیه را تهدید می‌نماید. تحقق جهاد همه‌جانبه، نیازمند هماهنگی استراتژیک، مدیریت یکپارچه و تقسیم کار هوشمندانه میان تمام نهادهای حاکمیتی و مردمی است. تنها با چنین نگرش شبکه‌ای و عمل منسجم است که می‌توان در میدان‌های نوین نبرد تمدنی پیروز شد.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19122964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4872"/>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7" name="TextBox 6">
            <a:extLst>
              <a:ext uri="{FF2B5EF4-FFF2-40B4-BE49-F238E27FC236}">
                <a16:creationId xmlns:a16="http://schemas.microsoft.com/office/drawing/2014/main" xmlns="" id="{9F6F0F3F-0E25-84C7-8212-BE0B2481A4DD}"/>
              </a:ext>
            </a:extLst>
          </p:cNvPr>
          <p:cNvSpPr txBox="1"/>
          <p:nvPr/>
        </p:nvSpPr>
        <p:spPr>
          <a:xfrm>
            <a:off x="1483962" y="317652"/>
            <a:ext cx="7395276"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نقشه راه </a:t>
            </a:r>
            <a:r>
              <a:rPr lang="fa-IR" sz="2000" dirty="0">
                <a:solidFill>
                  <a:prstClr val="white">
                    <a:lumMod val="95000"/>
                  </a:prstClr>
                </a:solidFill>
                <a:cs typeface="B Titr" panose="00000700000000000000" pitchFamily="2" charset="-78"/>
              </a:rPr>
              <a:t>قرآنی  برای  مدیریت شرایط </a:t>
            </a:r>
            <a:r>
              <a:rPr lang="fa-IR" sz="2000" dirty="0" smtClean="0">
                <a:solidFill>
                  <a:prstClr val="white">
                    <a:lumMod val="95000"/>
                  </a:prstClr>
                </a:solidFill>
                <a:cs typeface="B Titr" panose="00000700000000000000" pitchFamily="2" charset="-78"/>
              </a:rPr>
              <a:t>جنگ، تهدید</a:t>
            </a:r>
            <a:r>
              <a:rPr lang="fa-IR" sz="2000" dirty="0">
                <a:solidFill>
                  <a:prstClr val="white">
                    <a:lumMod val="95000"/>
                  </a:prstClr>
                </a:solidFill>
                <a:cs typeface="B Titr" panose="00000700000000000000" pitchFamily="2" charset="-78"/>
              </a:rPr>
              <a:t>، بحران و </a:t>
            </a:r>
            <a:r>
              <a:rPr lang="fa-IR" sz="2000" dirty="0" smtClean="0">
                <a:solidFill>
                  <a:prstClr val="white">
                    <a:lumMod val="95000"/>
                  </a:prstClr>
                </a:solidFill>
                <a:cs typeface="B Titr" panose="00000700000000000000" pitchFamily="2" charset="-78"/>
              </a:rPr>
              <a:t>فتنه</a:t>
            </a:r>
            <a:endParaRPr lang="fa-IR" sz="4400" dirty="0">
              <a:solidFill>
                <a:prstClr val="white">
                  <a:lumMod val="95000"/>
                </a:prstClr>
              </a:solidFill>
              <a:cs typeface="B Titr" panose="00000700000000000000" pitchFamily="2" charset="-78"/>
            </a:endParaRPr>
          </a:p>
        </p:txBody>
      </p:sp>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a:solidFill>
                  <a:prstClr val="black"/>
                </a:solidFill>
                <a:cs typeface="B Titr" panose="00000700000000000000" pitchFamily="2" charset="-78"/>
              </a:rPr>
              <a:t>9</a:t>
            </a: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1" name="Content Placeholder 2"/>
          <p:cNvSpPr txBox="1">
            <a:spLocks/>
          </p:cNvSpPr>
          <p:nvPr/>
        </p:nvSpPr>
        <p:spPr>
          <a:xfrm>
            <a:off x="604269" y="2579551"/>
            <a:ext cx="9388465" cy="1998069"/>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lvl="0" indent="0" algn="ctr" rtl="1">
              <a:lnSpc>
                <a:spcPct val="170000"/>
              </a:lnSpc>
              <a:buClr>
                <a:srgbClr val="90C226"/>
              </a:buClr>
              <a:buNone/>
            </a:pPr>
            <a:r>
              <a:rPr lang="fa-IR" sz="7200" b="1" dirty="0" smtClean="0">
                <a:solidFill>
                  <a:srgbClr val="002060"/>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مبانی</a:t>
            </a:r>
            <a:r>
              <a:rPr lang="fa-IR" sz="7200" b="1" dirty="0">
                <a:solidFill>
                  <a:srgbClr val="002060"/>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 چارچوب و منطق حاکم بر منظومه </a:t>
            </a:r>
            <a:r>
              <a:rPr lang="fa-IR" sz="7200" b="1" dirty="0" smtClean="0">
                <a:solidFill>
                  <a:srgbClr val="002060"/>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قرآنی</a:t>
            </a:r>
            <a:endParaRPr kumimoji="0" lang="fa-IR" sz="72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pic>
        <p:nvPicPr>
          <p:cNvPr id="22" name="Picture 21">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24929" y="5833494"/>
            <a:ext cx="6887263" cy="882933"/>
          </a:xfrm>
          <a:prstGeom prst="rect">
            <a:avLst/>
          </a:prstGeom>
        </p:spPr>
      </p:pic>
      <p:pic>
        <p:nvPicPr>
          <p:cNvPr id="23" name="Picture 22">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517" y="-329973"/>
            <a:ext cx="2237591" cy="2317801"/>
          </a:xfrm>
          <a:prstGeom prst="rect">
            <a:avLst/>
          </a:prstGeom>
        </p:spPr>
      </p:pic>
      <p:pic>
        <p:nvPicPr>
          <p:cNvPr id="24" name="Picture 23">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58" y="4739410"/>
            <a:ext cx="2237591" cy="2317801"/>
          </a:xfrm>
          <a:prstGeom prst="rect">
            <a:avLst/>
          </a:prstGeom>
        </p:spPr>
      </p:pic>
      <p:sp>
        <p:nvSpPr>
          <p:cNvPr id="25" name="Content Placeholder 2"/>
          <p:cNvSpPr txBox="1">
            <a:spLocks/>
          </p:cNvSpPr>
          <p:nvPr/>
        </p:nvSpPr>
        <p:spPr>
          <a:xfrm>
            <a:off x="561149" y="1420651"/>
            <a:ext cx="8694042" cy="764694"/>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lvl="0" indent="0" algn="ctr" rtl="1">
              <a:lnSpc>
                <a:spcPct val="170000"/>
              </a:lnSpc>
              <a:buClr>
                <a:srgbClr val="90C226"/>
              </a:buClr>
              <a:buNone/>
            </a:pPr>
            <a:r>
              <a:rPr lang="fa-IR" sz="3600" b="1" dirty="0" smtClean="0">
                <a:solidFill>
                  <a:srgbClr val="C42F1A">
                    <a:lumMod val="75000"/>
                  </a:srgbClr>
                </a:solidFill>
                <a:latin typeface="IranNastaliq" panose="02020505000000020003" pitchFamily="18" charset="0"/>
                <a:cs typeface="B Titr" panose="00000700000000000000" pitchFamily="2" charset="-78"/>
              </a:rPr>
              <a:t>بخش اول: کلیات</a:t>
            </a:r>
            <a:endParaRPr kumimoji="0" lang="fa-IR" sz="3600" b="1" i="0" u="none" strike="noStrike" kern="1200" cap="none" spc="0" normalizeH="0" baseline="0" noProof="0" dirty="0">
              <a:ln>
                <a:noFill/>
              </a:ln>
              <a:solidFill>
                <a:srgbClr val="C42F1A">
                  <a:lumMod val="75000"/>
                </a:srgbClr>
              </a:solidFill>
              <a:effectLst/>
              <a:uLnTx/>
              <a:uFillTx/>
              <a:latin typeface="IranNastaliq" panose="02020505000000020003" pitchFamily="18" charset="0"/>
              <a:cs typeface="B Titr" panose="00000700000000000000" pitchFamily="2" charset="-78"/>
            </a:endParaRPr>
          </a:p>
        </p:txBody>
      </p:sp>
      <p:sp>
        <p:nvSpPr>
          <p:cNvPr id="14"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68882" y="6555904"/>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8</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384889251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par>
                                <p:cTn id="11" presetID="31"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1250" fill="hold"/>
                                        <p:tgtEl>
                                          <p:spTgt spid="23"/>
                                        </p:tgtEl>
                                        <p:attrNameLst>
                                          <p:attrName>ppt_w</p:attrName>
                                        </p:attrNameLst>
                                      </p:cBhvr>
                                      <p:tavLst>
                                        <p:tav tm="0">
                                          <p:val>
                                            <p:fltVal val="0"/>
                                          </p:val>
                                        </p:tav>
                                        <p:tav tm="100000">
                                          <p:val>
                                            <p:strVal val="#ppt_w"/>
                                          </p:val>
                                        </p:tav>
                                      </p:tavLst>
                                    </p:anim>
                                    <p:anim calcmode="lin" valueType="num">
                                      <p:cBhvr>
                                        <p:cTn id="14" dur="1250" fill="hold"/>
                                        <p:tgtEl>
                                          <p:spTgt spid="23"/>
                                        </p:tgtEl>
                                        <p:attrNameLst>
                                          <p:attrName>ppt_h</p:attrName>
                                        </p:attrNameLst>
                                      </p:cBhvr>
                                      <p:tavLst>
                                        <p:tav tm="0">
                                          <p:val>
                                            <p:fltVal val="0"/>
                                          </p:val>
                                        </p:tav>
                                        <p:tav tm="100000">
                                          <p:val>
                                            <p:strVal val="#ppt_h"/>
                                          </p:val>
                                        </p:tav>
                                      </p:tavLst>
                                    </p:anim>
                                    <p:anim calcmode="lin" valueType="num">
                                      <p:cBhvr>
                                        <p:cTn id="15" dur="1250" fill="hold"/>
                                        <p:tgtEl>
                                          <p:spTgt spid="23"/>
                                        </p:tgtEl>
                                        <p:attrNameLst>
                                          <p:attrName>style.rotation</p:attrName>
                                        </p:attrNameLst>
                                      </p:cBhvr>
                                      <p:tavLst>
                                        <p:tav tm="0">
                                          <p:val>
                                            <p:fltVal val="90"/>
                                          </p:val>
                                        </p:tav>
                                        <p:tav tm="100000">
                                          <p:val>
                                            <p:fltVal val="0"/>
                                          </p:val>
                                        </p:tav>
                                      </p:tavLst>
                                    </p:anim>
                                    <p:animEffect transition="in" filter="fade">
                                      <p:cBhvr>
                                        <p:cTn id="16" dur="125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25">
                                            <p:txEl>
                                              <p:pRg st="0" end="0"/>
                                            </p:txEl>
                                          </p:spTgt>
                                        </p:tgtEl>
                                        <p:attrNameLst>
                                          <p:attrName>style.visibility</p:attrName>
                                        </p:attrNameLst>
                                      </p:cBhvr>
                                      <p:to>
                                        <p:strVal val="visible"/>
                                      </p:to>
                                    </p:set>
                                    <p:anim calcmode="lin" valueType="num">
                                      <p:cBhvr>
                                        <p:cTn id="21" dur="10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22" dur="1000" fill="hold"/>
                                        <p:tgtEl>
                                          <p:spTgt spid="25">
                                            <p:txEl>
                                              <p:pRg st="0" end="0"/>
                                            </p:txEl>
                                          </p:spTgt>
                                        </p:tgtEl>
                                        <p:attrNameLst>
                                          <p:attrName>ppt_h</p:attrName>
                                        </p:attrNameLst>
                                      </p:cBhvr>
                                      <p:tavLst>
                                        <p:tav tm="0">
                                          <p:val>
                                            <p:fltVal val="0"/>
                                          </p:val>
                                        </p:tav>
                                        <p:tav tm="100000">
                                          <p:val>
                                            <p:strVal val="#ppt_h"/>
                                          </p:val>
                                        </p:tav>
                                      </p:tavLst>
                                    </p:anim>
                                    <p:anim calcmode="lin" valueType="num">
                                      <p:cBhvr>
                                        <p:cTn id="23" dur="1000" fill="hold"/>
                                        <p:tgtEl>
                                          <p:spTgt spid="25">
                                            <p:txEl>
                                              <p:pRg st="0" end="0"/>
                                            </p:txEl>
                                          </p:spTgt>
                                        </p:tgtEl>
                                        <p:attrNameLst>
                                          <p:attrName>style.rotation</p:attrName>
                                        </p:attrNameLst>
                                      </p:cBhvr>
                                      <p:tavLst>
                                        <p:tav tm="0">
                                          <p:val>
                                            <p:fltVal val="90"/>
                                          </p:val>
                                        </p:tav>
                                        <p:tav tm="100000">
                                          <p:val>
                                            <p:fltVal val="0"/>
                                          </p:val>
                                        </p:tav>
                                      </p:tavLst>
                                    </p:anim>
                                    <p:animEffect transition="in" filter="fade">
                                      <p:cBhvr>
                                        <p:cTn id="24" dur="1000"/>
                                        <p:tgtEl>
                                          <p:spTgt spid="25">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21">
                                            <p:txEl>
                                              <p:pRg st="0" end="0"/>
                                            </p:txEl>
                                          </p:spTgt>
                                        </p:tgtEl>
                                        <p:attrNameLst>
                                          <p:attrName>style.visibility</p:attrName>
                                        </p:attrNameLst>
                                      </p:cBhvr>
                                      <p:to>
                                        <p:strVal val="visible"/>
                                      </p:to>
                                    </p:set>
                                    <p:anim calcmode="lin" valueType="num">
                                      <p:cBhvr>
                                        <p:cTn id="29" dur="10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21">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21">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97336"/>
            <a:ext cx="9063647" cy="5632311"/>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راهبردی </a:t>
            </a:r>
            <a:r>
              <a:rPr lang="fa-IR" sz="2000" dirty="0">
                <a:solidFill>
                  <a:srgbClr val="C00000"/>
                </a:solidFill>
                <a:cs typeface="B Titr" panose="00000700000000000000" pitchFamily="2" charset="-78"/>
              </a:rPr>
              <a:t>پاسداران انقلاب اسلامی</a:t>
            </a:r>
          </a:p>
          <a:p>
            <a:pPr algn="justLow" rtl="1">
              <a:lnSpc>
                <a:spcPct val="150000"/>
              </a:lnSpc>
            </a:pPr>
            <a:r>
              <a:rPr lang="fa-IR" sz="2000" b="1" dirty="0" smtClean="0">
                <a:solidFill>
                  <a:prstClr val="black"/>
                </a:solidFill>
                <a:cs typeface="B Nazanin" panose="00000400000000000000" pitchFamily="2" charset="-78"/>
              </a:rPr>
              <a:t>پاسداران</a:t>
            </a:r>
            <a:r>
              <a:rPr lang="fa-IR" sz="2000" b="1" dirty="0">
                <a:solidFill>
                  <a:prstClr val="black"/>
                </a:solidFill>
                <a:cs typeface="B Nazanin" panose="00000400000000000000" pitchFamily="2" charset="-78"/>
              </a:rPr>
              <a:t>، مدیران امن و مجریان عملیاتی جهاد در تمامی میدان‌ها هستند که با ترکیب </a:t>
            </a:r>
            <a:r>
              <a:rPr lang="fa-IR" sz="2000" b="1" dirty="0" smtClean="0">
                <a:solidFill>
                  <a:prstClr val="black"/>
                </a:solidFill>
                <a:cs typeface="B Nazanin" panose="00000400000000000000" pitchFamily="2" charset="-78"/>
              </a:rPr>
              <a:t>ولایت‌مدرای</a:t>
            </a:r>
            <a:r>
              <a:rPr lang="fa-IR" sz="2000" b="1" dirty="0">
                <a:solidFill>
                  <a:prstClr val="black"/>
                </a:solidFill>
                <a:cs typeface="B Nazanin" panose="00000400000000000000" pitchFamily="2" charset="-78"/>
              </a:rPr>
              <a:t>، مهارت تخصصی وروحیه جهادی، خط مقدم تحقق امنیت، مقاومت و پیشرفت را تشکیل می‌دهند</a:t>
            </a:r>
            <a:r>
              <a:rPr lang="fa-IR" sz="2000" b="1" dirty="0" smtClean="0">
                <a:solidFill>
                  <a:prstClr val="black"/>
                </a:solidFill>
                <a:cs typeface="B Nazanin" panose="00000400000000000000" pitchFamily="2" charset="-78"/>
              </a:rPr>
              <a:t>.</a:t>
            </a:r>
          </a:p>
          <a:p>
            <a:pPr marL="285750" indent="-28575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راهبردی نقش بسیجیان</a:t>
            </a:r>
          </a:p>
          <a:p>
            <a:pPr algn="justLow" rtl="1">
              <a:lnSpc>
                <a:spcPct val="150000"/>
              </a:lnSpc>
            </a:pPr>
            <a:r>
              <a:rPr lang="fa-IR" sz="2000" b="1" dirty="0" smtClean="0">
                <a:solidFill>
                  <a:prstClr val="black"/>
                </a:solidFill>
                <a:cs typeface="B Nazanin" panose="00000400000000000000" pitchFamily="2" charset="-78"/>
              </a:rPr>
              <a:t>بسیج</a:t>
            </a:r>
            <a:r>
              <a:rPr lang="fa-IR" sz="2000" b="1" dirty="0">
                <a:solidFill>
                  <a:prstClr val="black"/>
                </a:solidFill>
                <a:cs typeface="B Nazanin" panose="00000400000000000000" pitchFamily="2" charset="-78"/>
              </a:rPr>
              <a:t>، مردمی‌کننده و شبکه‌ساز جهاد در متن جامعه است. بسیجی، حلقه اتصال اراده ملی با برنامه‌های کلان و مجری مردمی‌سازی پروژه‌های بزرگ است</a:t>
            </a:r>
            <a:r>
              <a:rPr lang="fa-IR" sz="2000" b="1" dirty="0" smtClean="0">
                <a:solidFill>
                  <a:prstClr val="black"/>
                </a:solidFill>
                <a:cs typeface="B Nazanin" panose="00000400000000000000" pitchFamily="2" charset="-78"/>
              </a:rPr>
              <a:t>.</a:t>
            </a:r>
          </a:p>
          <a:p>
            <a:pPr marL="285750" indent="-28575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راهبردی فرماندهان و مدیران</a:t>
            </a:r>
          </a:p>
          <a:p>
            <a:pPr algn="justLow" rtl="1">
              <a:lnSpc>
                <a:spcPct val="150000"/>
              </a:lnSpc>
            </a:pPr>
            <a:r>
              <a:rPr lang="fa-IR" sz="2000" b="1" dirty="0" smtClean="0">
                <a:solidFill>
                  <a:prstClr val="black"/>
                </a:solidFill>
                <a:cs typeface="B Nazanin" panose="00000400000000000000" pitchFamily="2" charset="-78"/>
              </a:rPr>
              <a:t>فرماندهان </a:t>
            </a:r>
            <a:r>
              <a:rPr lang="fa-IR" sz="2000" b="1" dirty="0">
                <a:solidFill>
                  <a:prstClr val="black"/>
                </a:solidFill>
                <a:cs typeface="B Nazanin" panose="00000400000000000000" pitchFamily="2" charset="-78"/>
              </a:rPr>
              <a:t>و مدیران ارشد، هماهنگ‌کننده کلان و تخصیص‌دهنده هوشمند منابع ملی برای ایجاد هم افزایی بین تمامی میدان‌های جهاد هستند</a:t>
            </a:r>
            <a:r>
              <a:rPr lang="fa-IR" sz="2000" b="1" dirty="0" smtClean="0">
                <a:solidFill>
                  <a:prstClr val="black"/>
                </a:solidFill>
                <a:cs typeface="B Nazanin" panose="00000400000000000000" pitchFamily="2" charset="-78"/>
              </a:rPr>
              <a:t>.</a:t>
            </a:r>
          </a:p>
          <a:p>
            <a:pPr marL="285750" indent="-28575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a:t>
            </a:r>
            <a:r>
              <a:rPr lang="fa-IR" sz="2000" dirty="0">
                <a:solidFill>
                  <a:srgbClr val="C00000"/>
                </a:solidFill>
                <a:cs typeface="B Titr" panose="00000700000000000000" pitchFamily="2" charset="-78"/>
              </a:rPr>
              <a:t>راهبردی روحانیون </a:t>
            </a:r>
            <a:r>
              <a:rPr lang="fa-IR" sz="2000" dirty="0">
                <a:solidFill>
                  <a:srgbClr val="C00000"/>
                </a:solidFill>
                <a:cs typeface="B Titr" panose="00000700000000000000" pitchFamily="2" charset="-78"/>
              </a:rPr>
              <a:t>و مربیان</a:t>
            </a:r>
          </a:p>
          <a:p>
            <a:pPr algn="justLow" rtl="1">
              <a:lnSpc>
                <a:spcPct val="150000"/>
              </a:lnSpc>
            </a:pPr>
            <a:r>
              <a:rPr lang="fa-IR" sz="2000" b="1" dirty="0" smtClean="0">
                <a:solidFill>
                  <a:prstClr val="black"/>
                </a:solidFill>
                <a:cs typeface="B Nazanin" panose="00000400000000000000" pitchFamily="2" charset="-78"/>
              </a:rPr>
              <a:t>این </a:t>
            </a:r>
            <a:r>
              <a:rPr lang="fa-IR" sz="2000" b="1" dirty="0">
                <a:solidFill>
                  <a:prstClr val="black"/>
                </a:solidFill>
                <a:cs typeface="B Nazanin" panose="00000400000000000000" pitchFamily="2" charset="-78"/>
              </a:rPr>
              <a:t>قشر، معنا‌بخش، جهت‌دهنده فکری و تربیت‌کننده نیروی انسانی متخصص و متعهد برای تمامی میدان‌های جهاد هستند</a:t>
            </a:r>
            <a:r>
              <a:rPr lang="fa-IR" sz="20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30733"/>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11177717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55748" y="571342"/>
            <a:ext cx="9232594" cy="641714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شبهات </a:t>
            </a:r>
            <a:r>
              <a:rPr lang="fa-IR" sz="2200" dirty="0" smtClean="0">
                <a:solidFill>
                  <a:srgbClr val="C00000"/>
                </a:solidFill>
                <a:cs typeface="B Titr" panose="00000700000000000000" pitchFamily="2" charset="-78"/>
              </a:rPr>
              <a:t>مطرح</a:t>
            </a:r>
            <a:endParaRPr lang="fa-IR" sz="2200" dirty="0">
              <a:solidFill>
                <a:srgbClr val="C00000"/>
              </a:solidFill>
              <a:cs typeface="B Titr" panose="00000700000000000000" pitchFamily="2" charset="-78"/>
            </a:endParaRPr>
          </a:p>
          <a:p>
            <a:pPr marL="342900" indent="-342900" algn="just" rtl="1">
              <a:lnSpc>
                <a:spcPct val="150000"/>
              </a:lnSpc>
              <a:buFont typeface="Wingdings" panose="05000000000000000000" pitchFamily="2" charset="2"/>
              <a:buChar char="§"/>
            </a:pPr>
            <a:r>
              <a:rPr lang="fa-IR" sz="2100" b="1" dirty="0" smtClean="0">
                <a:solidFill>
                  <a:prstClr val="black"/>
                </a:solidFill>
                <a:cs typeface="B Nazanin" panose="00000400000000000000" pitchFamily="2" charset="-78"/>
              </a:rPr>
              <a:t>اصلی‌ترین </a:t>
            </a:r>
            <a:r>
              <a:rPr lang="fa-IR" sz="2100" b="1" dirty="0">
                <a:solidFill>
                  <a:prstClr val="black"/>
                </a:solidFill>
                <a:cs typeface="B Nazanin" panose="00000400000000000000" pitchFamily="2" charset="-78"/>
              </a:rPr>
              <a:t>و تعیین‌کننده‌ترین عرصه جهاد کدام است؟</a:t>
            </a:r>
            <a:endParaRPr lang="fa-IR" sz="2100" b="1" dirty="0" smtClean="0">
              <a:solidFill>
                <a:prstClr val="black"/>
              </a:solidFill>
              <a:cs typeface="B Nazanin" panose="00000400000000000000" pitchFamily="2" charset="-78"/>
            </a:endParaRPr>
          </a:p>
          <a:p>
            <a:pPr marL="342900" indent="-342900" algn="just" rtl="1">
              <a:lnSpc>
                <a:spcPct val="150000"/>
              </a:lnSpc>
              <a:buFont typeface="Wingdings" panose="05000000000000000000" pitchFamily="2" charset="2"/>
              <a:buChar char="§"/>
            </a:pPr>
            <a:r>
              <a:rPr lang="fa-IR" sz="2100" b="1" dirty="0" smtClean="0">
                <a:solidFill>
                  <a:prstClr val="black"/>
                </a:solidFill>
                <a:cs typeface="B Nazanin" panose="00000400000000000000" pitchFamily="2" charset="-78"/>
              </a:rPr>
              <a:t>آیا </a:t>
            </a:r>
            <a:r>
              <a:rPr lang="fa-IR" sz="2100" b="1" dirty="0">
                <a:solidFill>
                  <a:prstClr val="black"/>
                </a:solidFill>
                <a:cs typeface="B Nazanin" panose="00000400000000000000" pitchFamily="2" charset="-78"/>
              </a:rPr>
              <a:t>جهاد امروز هم‌چنان معنای جنگ نظامی دارد یا باید صرفاً به فعالیت‌های صلح‌آمیز و فرهنگی محدود شود</a:t>
            </a:r>
            <a:r>
              <a:rPr lang="fa-IR" sz="21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100" b="1" dirty="0" smtClean="0">
                <a:solidFill>
                  <a:prstClr val="black"/>
                </a:solidFill>
                <a:cs typeface="B Nazanin" panose="00000400000000000000" pitchFamily="2" charset="-78"/>
              </a:rPr>
              <a:t>آیا </a:t>
            </a:r>
            <a:r>
              <a:rPr lang="fa-IR" sz="2100" b="1" dirty="0">
                <a:solidFill>
                  <a:prstClr val="black"/>
                </a:solidFill>
                <a:cs typeface="B Nazanin" panose="00000400000000000000" pitchFamily="2" charset="-78"/>
              </a:rPr>
              <a:t>جهاد چندمیدانی باعث پراکندگی و فرسایش نیروها نمی‌شود</a:t>
            </a:r>
            <a:r>
              <a:rPr lang="fa-IR" sz="21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100" b="1" dirty="0" smtClean="0">
                <a:solidFill>
                  <a:prstClr val="black"/>
                </a:solidFill>
                <a:cs typeface="B Nazanin" panose="00000400000000000000" pitchFamily="2" charset="-78"/>
              </a:rPr>
              <a:t>جهاد </a:t>
            </a:r>
            <a:r>
              <a:rPr lang="fa-IR" sz="2100" b="1" dirty="0">
                <a:solidFill>
                  <a:prstClr val="black"/>
                </a:solidFill>
                <a:cs typeface="B Nazanin" panose="00000400000000000000" pitchFamily="2" charset="-78"/>
              </a:rPr>
              <a:t>اقتصادی و علمی چگونه با جهاد نظامی ارتباط پیدا می‌کند؟ آیا این‌ها واقعی و ملموس‌اند</a:t>
            </a:r>
            <a:r>
              <a:rPr lang="fa-IR" sz="21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100" b="1" dirty="0">
                <a:solidFill>
                  <a:prstClr val="black"/>
                </a:solidFill>
                <a:cs typeface="B Nazanin" panose="00000400000000000000" pitchFamily="2" charset="-78"/>
              </a:rPr>
              <a:t>آیا همه افراد و نهادها توان اجرای جهاد همه‌جانبه را دارند؟ آیا این فشار روی نیروها غیرواقعی نیست</a:t>
            </a:r>
            <a:r>
              <a:rPr lang="fa-IR" sz="21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100" b="1" dirty="0">
                <a:solidFill>
                  <a:prstClr val="black"/>
                </a:solidFill>
                <a:cs typeface="B Nazanin" panose="00000400000000000000" pitchFamily="2" charset="-78"/>
              </a:rPr>
              <a:t>آیا جهاد در حوزه‌های نوین مانند اقتصاد، علم، رسانه و فناوری، واقعاً تأثیرگذار است یا فقط نوعی شعار است</a:t>
            </a:r>
            <a:r>
              <a:rPr lang="fa-IR" sz="21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100" b="1" dirty="0">
                <a:solidFill>
                  <a:prstClr val="black"/>
                </a:solidFill>
                <a:cs typeface="B Nazanin" panose="00000400000000000000" pitchFamily="2" charset="-78"/>
              </a:rPr>
              <a:t>آیا تمرکز بر جهاد همه‌جانبه باعث غفلت از بعد معنوی و اخلاقی نمی‌شود</a:t>
            </a:r>
            <a:r>
              <a:rPr lang="fa-IR" sz="21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100" b="1" dirty="0">
                <a:solidFill>
                  <a:prstClr val="black"/>
                </a:solidFill>
                <a:cs typeface="B Nazanin" panose="00000400000000000000" pitchFamily="2" charset="-78"/>
              </a:rPr>
              <a:t>قرآن برای مقابله با جنگ ترکیبی و جنگ شناختی دشمنان چه راهبرد و دیدگاهی را به مومنین ارائه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13288890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8" end="8"/>
                                            </p:txEl>
                                          </p:spTgt>
                                        </p:tgtEl>
                                        <p:attrNameLst>
                                          <p:attrName>style.visibility</p:attrName>
                                        </p:attrNameLst>
                                      </p:cBhvr>
                                      <p:to>
                                        <p:strVal val="visible"/>
                                      </p:to>
                                    </p:set>
                                    <p:animEffect transition="in" filter="fade">
                                      <p:cBhvr>
                                        <p:cTn id="64" dur="1000"/>
                                        <p:tgtEl>
                                          <p:spTgt spid="6">
                                            <p:txEl>
                                              <p:pRg st="8" end="8"/>
                                            </p:txEl>
                                          </p:spTgt>
                                        </p:tgtEl>
                                      </p:cBhvr>
                                    </p:animEffect>
                                    <p:anim calcmode="lin" valueType="num">
                                      <p:cBhvr>
                                        <p:cTn id="6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46484" y="755000"/>
            <a:ext cx="9232594"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نتیجه </a:t>
            </a:r>
            <a:r>
              <a:rPr lang="fa-IR" sz="2200" dirty="0" smtClean="0">
                <a:solidFill>
                  <a:srgbClr val="C00000"/>
                </a:solidFill>
                <a:cs typeface="B Titr" panose="00000700000000000000" pitchFamily="2" charset="-78"/>
              </a:rPr>
              <a:t>نهایی محور</a:t>
            </a:r>
          </a:p>
          <a:p>
            <a:pPr algn="justLow" rtl="1">
              <a:lnSpc>
                <a:spcPct val="150000"/>
              </a:lnSpc>
            </a:pPr>
            <a:r>
              <a:rPr lang="fa-IR" sz="2400" b="1" dirty="0">
                <a:solidFill>
                  <a:prstClr val="black"/>
                </a:solidFill>
                <a:cs typeface="B Nazanin" panose="00000400000000000000" pitchFamily="2" charset="-78"/>
              </a:rPr>
              <a:t>جهاد همه‌جانبه، موتور محرک و استراتژی کلان پاسخ به جنگ ترکیبی است و مستقیماً با چالش‌های حیاتی زیر ارتباط دارد و پاسخ آن‌ها را می‌سازد:</a:t>
            </a:r>
          </a:p>
          <a:p>
            <a:pPr algn="justLow" rtl="1">
              <a:lnSpc>
                <a:spcPct val="150000"/>
              </a:lnSpc>
            </a:pPr>
            <a:r>
              <a:rPr lang="fa-IR" sz="2400" b="1" dirty="0">
                <a:solidFill>
                  <a:prstClr val="black"/>
                </a:solidFill>
                <a:cs typeface="B Nazanin" panose="00000400000000000000" pitchFamily="2" charset="-78"/>
              </a:rPr>
              <a:t>•	جنگ اقتصادی و تحریم‌های همه‌جانبه</a:t>
            </a:r>
          </a:p>
          <a:p>
            <a:pPr algn="justLow" rtl="1">
              <a:lnSpc>
                <a:spcPct val="150000"/>
              </a:lnSpc>
            </a:pPr>
            <a:r>
              <a:rPr lang="fa-IR" sz="2400" b="1" dirty="0">
                <a:solidFill>
                  <a:prstClr val="black"/>
                </a:solidFill>
                <a:cs typeface="B Nazanin" panose="00000400000000000000" pitchFamily="2" charset="-78"/>
              </a:rPr>
              <a:t>•	جنگ علمی-فناوری و انحصار دانش</a:t>
            </a:r>
          </a:p>
          <a:p>
            <a:pPr algn="justLow" rtl="1">
              <a:lnSpc>
                <a:spcPct val="150000"/>
              </a:lnSpc>
            </a:pPr>
            <a:r>
              <a:rPr lang="fa-IR" sz="2400" b="1" dirty="0">
                <a:solidFill>
                  <a:prstClr val="black"/>
                </a:solidFill>
                <a:cs typeface="B Nazanin" panose="00000400000000000000" pitchFamily="2" charset="-78"/>
              </a:rPr>
              <a:t>•	جنگ روانی-رسانه‌ای و هجوم شناختی</a:t>
            </a:r>
          </a:p>
          <a:p>
            <a:pPr algn="justLow" rtl="1">
              <a:lnSpc>
                <a:spcPct val="150000"/>
              </a:lnSpc>
            </a:pPr>
            <a:r>
              <a:rPr lang="fa-IR" sz="2400" b="1" dirty="0">
                <a:solidFill>
                  <a:prstClr val="black"/>
                </a:solidFill>
                <a:cs typeface="B Nazanin" panose="00000400000000000000" pitchFamily="2" charset="-78"/>
              </a:rPr>
              <a:t>•	تهدیدات امنیتی نامتقارن و جنگ نرم</a:t>
            </a:r>
          </a:p>
          <a:p>
            <a:pPr algn="justLow" rtl="1">
              <a:lnSpc>
                <a:spcPct val="150000"/>
              </a:lnSpc>
            </a:pPr>
            <a:r>
              <a:rPr lang="fa-IR" sz="2400" b="1" dirty="0">
                <a:solidFill>
                  <a:prstClr val="black"/>
                </a:solidFill>
                <a:cs typeface="B Nazanin" panose="00000400000000000000" pitchFamily="2" charset="-78"/>
              </a:rPr>
              <a:t>•	چالش بی‌هویتی فرهنگی و نفوذ سبک زندگی</a:t>
            </a:r>
          </a:p>
          <a:p>
            <a:pPr algn="justLow" rtl="1">
              <a:lnSpc>
                <a:spcPct val="150000"/>
              </a:lnSpc>
            </a:pPr>
            <a:r>
              <a:rPr lang="fa-IR" sz="2400" b="1" dirty="0">
                <a:solidFill>
                  <a:prstClr val="black"/>
                </a:solidFill>
                <a:cs typeface="B Nazanin" panose="00000400000000000000" pitchFamily="2" charset="-78"/>
              </a:rPr>
              <a:t>این محور نشان می‌دهد که بقا، عزت و پیشرفت در عصر حاضر، در گرو حرکت هماهنگ، هوشمند و جهادی در همه این میدان‌ها به‌صورت همزمان است. غفلت از هر عرصه، حلقه‌ای ضعیف در زنجیره دفاع ملی ایجاد می‌کند که دشمن بر آن متمرکز خواهد شد</a:t>
            </a: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19188243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par>
                                <p:cTn id="52" presetID="26" presetClass="entr" presetSubtype="0" fill="hold" nodeType="with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wipe(down)">
                                      <p:cBhvr>
                                        <p:cTn id="54" dur="580">
                                          <p:stCondLst>
                                            <p:cond delay="0"/>
                                          </p:stCondLst>
                                        </p:cTn>
                                        <p:tgtEl>
                                          <p:spTgt spid="6">
                                            <p:txEl>
                                              <p:pRg st="4" end="4"/>
                                            </p:txEl>
                                          </p:spTgt>
                                        </p:tgtEl>
                                      </p:cBhvr>
                                    </p:animEffect>
                                    <p:anim calcmode="lin" valueType="num">
                                      <p:cBhvr>
                                        <p:cTn id="55"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60" dur="26">
                                          <p:stCondLst>
                                            <p:cond delay="650"/>
                                          </p:stCondLst>
                                        </p:cTn>
                                        <p:tgtEl>
                                          <p:spTgt spid="6">
                                            <p:txEl>
                                              <p:pRg st="4" end="4"/>
                                            </p:txEl>
                                          </p:spTgt>
                                        </p:tgtEl>
                                      </p:cBhvr>
                                      <p:to x="100000" y="60000"/>
                                    </p:animScale>
                                    <p:animScale>
                                      <p:cBhvr>
                                        <p:cTn id="61" dur="166" decel="50000">
                                          <p:stCondLst>
                                            <p:cond delay="676"/>
                                          </p:stCondLst>
                                        </p:cTn>
                                        <p:tgtEl>
                                          <p:spTgt spid="6">
                                            <p:txEl>
                                              <p:pRg st="4" end="4"/>
                                            </p:txEl>
                                          </p:spTgt>
                                        </p:tgtEl>
                                      </p:cBhvr>
                                      <p:to x="100000" y="100000"/>
                                    </p:animScale>
                                    <p:animScale>
                                      <p:cBhvr>
                                        <p:cTn id="62" dur="26">
                                          <p:stCondLst>
                                            <p:cond delay="1312"/>
                                          </p:stCondLst>
                                        </p:cTn>
                                        <p:tgtEl>
                                          <p:spTgt spid="6">
                                            <p:txEl>
                                              <p:pRg st="4" end="4"/>
                                            </p:txEl>
                                          </p:spTgt>
                                        </p:tgtEl>
                                      </p:cBhvr>
                                      <p:to x="100000" y="80000"/>
                                    </p:animScale>
                                    <p:animScale>
                                      <p:cBhvr>
                                        <p:cTn id="63" dur="166" decel="50000">
                                          <p:stCondLst>
                                            <p:cond delay="1338"/>
                                          </p:stCondLst>
                                        </p:cTn>
                                        <p:tgtEl>
                                          <p:spTgt spid="6">
                                            <p:txEl>
                                              <p:pRg st="4" end="4"/>
                                            </p:txEl>
                                          </p:spTgt>
                                        </p:tgtEl>
                                      </p:cBhvr>
                                      <p:to x="100000" y="100000"/>
                                    </p:animScale>
                                    <p:animScale>
                                      <p:cBhvr>
                                        <p:cTn id="64" dur="26">
                                          <p:stCondLst>
                                            <p:cond delay="1642"/>
                                          </p:stCondLst>
                                        </p:cTn>
                                        <p:tgtEl>
                                          <p:spTgt spid="6">
                                            <p:txEl>
                                              <p:pRg st="4" end="4"/>
                                            </p:txEl>
                                          </p:spTgt>
                                        </p:tgtEl>
                                      </p:cBhvr>
                                      <p:to x="100000" y="90000"/>
                                    </p:animScale>
                                    <p:animScale>
                                      <p:cBhvr>
                                        <p:cTn id="65" dur="166" decel="50000">
                                          <p:stCondLst>
                                            <p:cond delay="1668"/>
                                          </p:stCondLst>
                                        </p:cTn>
                                        <p:tgtEl>
                                          <p:spTgt spid="6">
                                            <p:txEl>
                                              <p:pRg st="4" end="4"/>
                                            </p:txEl>
                                          </p:spTgt>
                                        </p:tgtEl>
                                      </p:cBhvr>
                                      <p:to x="100000" y="100000"/>
                                    </p:animScale>
                                    <p:animScale>
                                      <p:cBhvr>
                                        <p:cTn id="66" dur="26">
                                          <p:stCondLst>
                                            <p:cond delay="1808"/>
                                          </p:stCondLst>
                                        </p:cTn>
                                        <p:tgtEl>
                                          <p:spTgt spid="6">
                                            <p:txEl>
                                              <p:pRg st="4" end="4"/>
                                            </p:txEl>
                                          </p:spTgt>
                                        </p:tgtEl>
                                      </p:cBhvr>
                                      <p:to x="100000" y="95000"/>
                                    </p:animScale>
                                    <p:animScale>
                                      <p:cBhvr>
                                        <p:cTn id="67" dur="166" decel="50000">
                                          <p:stCondLst>
                                            <p:cond delay="1834"/>
                                          </p:stCondLst>
                                        </p:cTn>
                                        <p:tgtEl>
                                          <p:spTgt spid="6">
                                            <p:txEl>
                                              <p:pRg st="4" end="4"/>
                                            </p:txEl>
                                          </p:spTgt>
                                        </p:tgtEl>
                                      </p:cBhvr>
                                      <p:to x="100000" y="100000"/>
                                    </p:animScale>
                                  </p:childTnLst>
                                </p:cTn>
                              </p:par>
                              <p:par>
                                <p:cTn id="68" presetID="26" presetClass="entr" presetSubtype="0" fill="hold" nodeType="withEffect">
                                  <p:stCondLst>
                                    <p:cond delay="0"/>
                                  </p:stCondLst>
                                  <p:childTnLst>
                                    <p:set>
                                      <p:cBhvr>
                                        <p:cTn id="69" dur="1" fill="hold">
                                          <p:stCondLst>
                                            <p:cond delay="0"/>
                                          </p:stCondLst>
                                        </p:cTn>
                                        <p:tgtEl>
                                          <p:spTgt spid="6">
                                            <p:txEl>
                                              <p:pRg st="5" end="5"/>
                                            </p:txEl>
                                          </p:spTgt>
                                        </p:tgtEl>
                                        <p:attrNameLst>
                                          <p:attrName>style.visibility</p:attrName>
                                        </p:attrNameLst>
                                      </p:cBhvr>
                                      <p:to>
                                        <p:strVal val="visible"/>
                                      </p:to>
                                    </p:set>
                                    <p:animEffect transition="in" filter="wipe(down)">
                                      <p:cBhvr>
                                        <p:cTn id="70" dur="580">
                                          <p:stCondLst>
                                            <p:cond delay="0"/>
                                          </p:stCondLst>
                                        </p:cTn>
                                        <p:tgtEl>
                                          <p:spTgt spid="6">
                                            <p:txEl>
                                              <p:pRg st="5" end="5"/>
                                            </p:txEl>
                                          </p:spTgt>
                                        </p:tgtEl>
                                      </p:cBhvr>
                                    </p:animEffect>
                                    <p:anim calcmode="lin" valueType="num">
                                      <p:cBhvr>
                                        <p:cTn id="71"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6" dur="26">
                                          <p:stCondLst>
                                            <p:cond delay="650"/>
                                          </p:stCondLst>
                                        </p:cTn>
                                        <p:tgtEl>
                                          <p:spTgt spid="6">
                                            <p:txEl>
                                              <p:pRg st="5" end="5"/>
                                            </p:txEl>
                                          </p:spTgt>
                                        </p:tgtEl>
                                      </p:cBhvr>
                                      <p:to x="100000" y="60000"/>
                                    </p:animScale>
                                    <p:animScale>
                                      <p:cBhvr>
                                        <p:cTn id="77" dur="166" decel="50000">
                                          <p:stCondLst>
                                            <p:cond delay="676"/>
                                          </p:stCondLst>
                                        </p:cTn>
                                        <p:tgtEl>
                                          <p:spTgt spid="6">
                                            <p:txEl>
                                              <p:pRg st="5" end="5"/>
                                            </p:txEl>
                                          </p:spTgt>
                                        </p:tgtEl>
                                      </p:cBhvr>
                                      <p:to x="100000" y="100000"/>
                                    </p:animScale>
                                    <p:animScale>
                                      <p:cBhvr>
                                        <p:cTn id="78" dur="26">
                                          <p:stCondLst>
                                            <p:cond delay="1312"/>
                                          </p:stCondLst>
                                        </p:cTn>
                                        <p:tgtEl>
                                          <p:spTgt spid="6">
                                            <p:txEl>
                                              <p:pRg st="5" end="5"/>
                                            </p:txEl>
                                          </p:spTgt>
                                        </p:tgtEl>
                                      </p:cBhvr>
                                      <p:to x="100000" y="80000"/>
                                    </p:animScale>
                                    <p:animScale>
                                      <p:cBhvr>
                                        <p:cTn id="79" dur="166" decel="50000">
                                          <p:stCondLst>
                                            <p:cond delay="1338"/>
                                          </p:stCondLst>
                                        </p:cTn>
                                        <p:tgtEl>
                                          <p:spTgt spid="6">
                                            <p:txEl>
                                              <p:pRg st="5" end="5"/>
                                            </p:txEl>
                                          </p:spTgt>
                                        </p:tgtEl>
                                      </p:cBhvr>
                                      <p:to x="100000" y="100000"/>
                                    </p:animScale>
                                    <p:animScale>
                                      <p:cBhvr>
                                        <p:cTn id="80" dur="26">
                                          <p:stCondLst>
                                            <p:cond delay="1642"/>
                                          </p:stCondLst>
                                        </p:cTn>
                                        <p:tgtEl>
                                          <p:spTgt spid="6">
                                            <p:txEl>
                                              <p:pRg st="5" end="5"/>
                                            </p:txEl>
                                          </p:spTgt>
                                        </p:tgtEl>
                                      </p:cBhvr>
                                      <p:to x="100000" y="90000"/>
                                    </p:animScale>
                                    <p:animScale>
                                      <p:cBhvr>
                                        <p:cTn id="81" dur="166" decel="50000">
                                          <p:stCondLst>
                                            <p:cond delay="1668"/>
                                          </p:stCondLst>
                                        </p:cTn>
                                        <p:tgtEl>
                                          <p:spTgt spid="6">
                                            <p:txEl>
                                              <p:pRg st="5" end="5"/>
                                            </p:txEl>
                                          </p:spTgt>
                                        </p:tgtEl>
                                      </p:cBhvr>
                                      <p:to x="100000" y="100000"/>
                                    </p:animScale>
                                    <p:animScale>
                                      <p:cBhvr>
                                        <p:cTn id="82" dur="26">
                                          <p:stCondLst>
                                            <p:cond delay="1808"/>
                                          </p:stCondLst>
                                        </p:cTn>
                                        <p:tgtEl>
                                          <p:spTgt spid="6">
                                            <p:txEl>
                                              <p:pRg st="5" end="5"/>
                                            </p:txEl>
                                          </p:spTgt>
                                        </p:tgtEl>
                                      </p:cBhvr>
                                      <p:to x="100000" y="95000"/>
                                    </p:animScale>
                                    <p:animScale>
                                      <p:cBhvr>
                                        <p:cTn id="83" dur="166" decel="50000">
                                          <p:stCondLst>
                                            <p:cond delay="1834"/>
                                          </p:stCondLst>
                                        </p:cTn>
                                        <p:tgtEl>
                                          <p:spTgt spid="6">
                                            <p:txEl>
                                              <p:pRg st="5" end="5"/>
                                            </p:txEl>
                                          </p:spTgt>
                                        </p:tgtEl>
                                      </p:cBhvr>
                                      <p:to x="100000" y="100000"/>
                                    </p:animScale>
                                  </p:childTnLst>
                                </p:cTn>
                              </p:par>
                              <p:par>
                                <p:cTn id="84" presetID="26" presetClass="entr" presetSubtype="0" fill="hold" nodeType="withEffect">
                                  <p:stCondLst>
                                    <p:cond delay="0"/>
                                  </p:stCondLst>
                                  <p:childTnLst>
                                    <p:set>
                                      <p:cBhvr>
                                        <p:cTn id="85" dur="1" fill="hold">
                                          <p:stCondLst>
                                            <p:cond delay="0"/>
                                          </p:stCondLst>
                                        </p:cTn>
                                        <p:tgtEl>
                                          <p:spTgt spid="6">
                                            <p:txEl>
                                              <p:pRg st="6" end="6"/>
                                            </p:txEl>
                                          </p:spTgt>
                                        </p:tgtEl>
                                        <p:attrNameLst>
                                          <p:attrName>style.visibility</p:attrName>
                                        </p:attrNameLst>
                                      </p:cBhvr>
                                      <p:to>
                                        <p:strVal val="visible"/>
                                      </p:to>
                                    </p:set>
                                    <p:animEffect transition="in" filter="wipe(down)">
                                      <p:cBhvr>
                                        <p:cTn id="86" dur="580">
                                          <p:stCondLst>
                                            <p:cond delay="0"/>
                                          </p:stCondLst>
                                        </p:cTn>
                                        <p:tgtEl>
                                          <p:spTgt spid="6">
                                            <p:txEl>
                                              <p:pRg st="6" end="6"/>
                                            </p:txEl>
                                          </p:spTgt>
                                        </p:tgtEl>
                                      </p:cBhvr>
                                    </p:animEffect>
                                    <p:anim calcmode="lin" valueType="num">
                                      <p:cBhvr>
                                        <p:cTn id="87" dur="1822" tmFilter="0,0; 0.14,0.36; 0.43,0.73; 0.71,0.91; 1.0,1.0">
                                          <p:stCondLst>
                                            <p:cond delay="0"/>
                                          </p:stCondLst>
                                        </p:cTn>
                                        <p:tgtEl>
                                          <p:spTgt spid="6">
                                            <p:txEl>
                                              <p:pRg st="6" end="6"/>
                                            </p:txEl>
                                          </p:spTgt>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6">
                                            <p:txEl>
                                              <p:pRg st="6" end="6"/>
                                            </p:txEl>
                                          </p:spTgt>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6">
                                            <p:txEl>
                                              <p:pRg st="6" end="6"/>
                                            </p:txEl>
                                          </p:spTgt>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6">
                                            <p:txEl>
                                              <p:pRg st="6" end="6"/>
                                            </p:txEl>
                                          </p:spTgt>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6">
                                            <p:txEl>
                                              <p:pRg st="6" end="6"/>
                                            </p:txEl>
                                          </p:spTgt>
                                        </p:tgtEl>
                                        <p:attrNameLst>
                                          <p:attrName>ppt_y</p:attrName>
                                        </p:attrNameLst>
                                      </p:cBhvr>
                                      <p:tavLst>
                                        <p:tav tm="0" fmla="#ppt_y-sin(pi*$)/81">
                                          <p:val>
                                            <p:fltVal val="0"/>
                                          </p:val>
                                        </p:tav>
                                        <p:tav tm="100000">
                                          <p:val>
                                            <p:fltVal val="1"/>
                                          </p:val>
                                        </p:tav>
                                      </p:tavLst>
                                    </p:anim>
                                    <p:animScale>
                                      <p:cBhvr>
                                        <p:cTn id="92" dur="26">
                                          <p:stCondLst>
                                            <p:cond delay="650"/>
                                          </p:stCondLst>
                                        </p:cTn>
                                        <p:tgtEl>
                                          <p:spTgt spid="6">
                                            <p:txEl>
                                              <p:pRg st="6" end="6"/>
                                            </p:txEl>
                                          </p:spTgt>
                                        </p:tgtEl>
                                      </p:cBhvr>
                                      <p:to x="100000" y="60000"/>
                                    </p:animScale>
                                    <p:animScale>
                                      <p:cBhvr>
                                        <p:cTn id="93" dur="166" decel="50000">
                                          <p:stCondLst>
                                            <p:cond delay="676"/>
                                          </p:stCondLst>
                                        </p:cTn>
                                        <p:tgtEl>
                                          <p:spTgt spid="6">
                                            <p:txEl>
                                              <p:pRg st="6" end="6"/>
                                            </p:txEl>
                                          </p:spTgt>
                                        </p:tgtEl>
                                      </p:cBhvr>
                                      <p:to x="100000" y="100000"/>
                                    </p:animScale>
                                    <p:animScale>
                                      <p:cBhvr>
                                        <p:cTn id="94" dur="26">
                                          <p:stCondLst>
                                            <p:cond delay="1312"/>
                                          </p:stCondLst>
                                        </p:cTn>
                                        <p:tgtEl>
                                          <p:spTgt spid="6">
                                            <p:txEl>
                                              <p:pRg st="6" end="6"/>
                                            </p:txEl>
                                          </p:spTgt>
                                        </p:tgtEl>
                                      </p:cBhvr>
                                      <p:to x="100000" y="80000"/>
                                    </p:animScale>
                                    <p:animScale>
                                      <p:cBhvr>
                                        <p:cTn id="95" dur="166" decel="50000">
                                          <p:stCondLst>
                                            <p:cond delay="1338"/>
                                          </p:stCondLst>
                                        </p:cTn>
                                        <p:tgtEl>
                                          <p:spTgt spid="6">
                                            <p:txEl>
                                              <p:pRg st="6" end="6"/>
                                            </p:txEl>
                                          </p:spTgt>
                                        </p:tgtEl>
                                      </p:cBhvr>
                                      <p:to x="100000" y="100000"/>
                                    </p:animScale>
                                    <p:animScale>
                                      <p:cBhvr>
                                        <p:cTn id="96" dur="26">
                                          <p:stCondLst>
                                            <p:cond delay="1642"/>
                                          </p:stCondLst>
                                        </p:cTn>
                                        <p:tgtEl>
                                          <p:spTgt spid="6">
                                            <p:txEl>
                                              <p:pRg st="6" end="6"/>
                                            </p:txEl>
                                          </p:spTgt>
                                        </p:tgtEl>
                                      </p:cBhvr>
                                      <p:to x="100000" y="90000"/>
                                    </p:animScale>
                                    <p:animScale>
                                      <p:cBhvr>
                                        <p:cTn id="97" dur="166" decel="50000">
                                          <p:stCondLst>
                                            <p:cond delay="1668"/>
                                          </p:stCondLst>
                                        </p:cTn>
                                        <p:tgtEl>
                                          <p:spTgt spid="6">
                                            <p:txEl>
                                              <p:pRg st="6" end="6"/>
                                            </p:txEl>
                                          </p:spTgt>
                                        </p:tgtEl>
                                      </p:cBhvr>
                                      <p:to x="100000" y="100000"/>
                                    </p:animScale>
                                    <p:animScale>
                                      <p:cBhvr>
                                        <p:cTn id="98" dur="26">
                                          <p:stCondLst>
                                            <p:cond delay="1808"/>
                                          </p:stCondLst>
                                        </p:cTn>
                                        <p:tgtEl>
                                          <p:spTgt spid="6">
                                            <p:txEl>
                                              <p:pRg st="6" end="6"/>
                                            </p:txEl>
                                          </p:spTgt>
                                        </p:tgtEl>
                                      </p:cBhvr>
                                      <p:to x="100000" y="95000"/>
                                    </p:animScale>
                                    <p:animScale>
                                      <p:cBhvr>
                                        <p:cTn id="99" dur="166" decel="50000">
                                          <p:stCondLst>
                                            <p:cond delay="1834"/>
                                          </p:stCondLst>
                                        </p:cTn>
                                        <p:tgtEl>
                                          <p:spTgt spid="6">
                                            <p:txEl>
                                              <p:pRg st="6" end="6"/>
                                            </p:txEl>
                                          </p:spTgt>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nodeType="clickEffect">
                                  <p:stCondLst>
                                    <p:cond delay="0"/>
                                  </p:stCondLst>
                                  <p:childTnLst>
                                    <p:set>
                                      <p:cBhvr>
                                        <p:cTn id="103" dur="1" fill="hold">
                                          <p:stCondLst>
                                            <p:cond delay="0"/>
                                          </p:stCondLst>
                                        </p:cTn>
                                        <p:tgtEl>
                                          <p:spTgt spid="6">
                                            <p:txEl>
                                              <p:pRg st="7" end="7"/>
                                            </p:txEl>
                                          </p:spTgt>
                                        </p:tgtEl>
                                        <p:attrNameLst>
                                          <p:attrName>style.visibility</p:attrName>
                                        </p:attrNameLst>
                                      </p:cBhvr>
                                      <p:to>
                                        <p:strVal val="visible"/>
                                      </p:to>
                                    </p:set>
                                    <p:animEffect transition="in" filter="fade">
                                      <p:cBhvr>
                                        <p:cTn id="104" dur="1000"/>
                                        <p:tgtEl>
                                          <p:spTgt spid="6">
                                            <p:txEl>
                                              <p:pRg st="7" end="7"/>
                                            </p:txEl>
                                          </p:spTgt>
                                        </p:tgtEl>
                                      </p:cBhvr>
                                    </p:animEffect>
                                    <p:anim calcmode="lin" valueType="num">
                                      <p:cBhvr>
                                        <p:cTn id="105"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106"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0"/>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2028137" y="1598354"/>
            <a:ext cx="8097645" cy="1692771"/>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محور پنجم:</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4000" b="1" dirty="0">
                <a:solidFill>
                  <a:prstClr val="white"/>
                </a:solidFill>
                <a:latin typeface="IRBadr" panose="02000506000000020002" pitchFamily="2" charset="-78"/>
                <a:ea typeface="Lotus" panose="00000400000000000000" pitchFamily="2" charset="-78"/>
                <a:cs typeface="B Titr" panose="00000700000000000000" pitchFamily="2" charset="-78"/>
              </a:rPr>
              <a:t>بصیرت و ایمنی‌سازی شناختی</a:t>
            </a:r>
            <a:endParaRPr lang="fa-IR" sz="36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291169" y="616500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83</a:t>
            </a:r>
            <a:endParaRPr lang="fa-IR" dirty="0">
              <a:solidFill>
                <a:prstClr val="black"/>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752600" y="3689299"/>
            <a:ext cx="8373182" cy="892552"/>
          </a:xfrm>
          <a:prstGeom prst="rect">
            <a:avLst/>
          </a:prstGeom>
          <a:noFill/>
        </p:spPr>
        <p:txBody>
          <a:bodyPr wrap="square" rtlCol="1">
            <a:spAutoFit/>
          </a:bodyPr>
          <a:lstStyle/>
          <a:p>
            <a:pPr algn="ctr" rtl="1">
              <a:lnSpc>
                <a:spcPct val="200000"/>
              </a:lnSpc>
            </a:pPr>
            <a:r>
              <a:rPr lang="fa-IR" sz="2600" b="1" dirty="0">
                <a:solidFill>
                  <a:srgbClr val="FFC000">
                    <a:lumMod val="60000"/>
                    <a:lumOff val="40000"/>
                  </a:srgbClr>
                </a:solidFill>
                <a:cs typeface="B Nazanin" panose="00000400000000000000" pitchFamily="2" charset="-78"/>
              </a:rPr>
              <a:t>قُلْ هذِهِ سَبيلي‏ أَدْعُوا إِلَى اللَّهِ عَلى‏ بَصيرَةٍ أَنَا وَ مَنِ اتَّبَعَني‏(یوسف: 108)؛</a:t>
            </a:r>
            <a:endParaRPr lang="fa-IR" sz="2600" b="1" dirty="0" smtClean="0">
              <a:solidFill>
                <a:srgbClr val="FFC000">
                  <a:lumMod val="60000"/>
                  <a:lumOff val="40000"/>
                </a:srgbClr>
              </a:solidFill>
              <a:cs typeface="B Nazanin" panose="00000400000000000000" pitchFamily="2" charset="-78"/>
            </a:endParaRPr>
          </a:p>
        </p:txBody>
      </p:sp>
    </p:spTree>
    <p:extLst>
      <p:ext uri="{BB962C8B-B14F-4D97-AF65-F5344CB8AC3E}">
        <p14:creationId xmlns:p14="http://schemas.microsoft.com/office/powerpoint/2010/main" val="5830995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250" fill="hold"/>
                                        <p:tgtEl>
                                          <p:spTgt spid="6"/>
                                        </p:tgtEl>
                                        <p:attrNameLst>
                                          <p:attrName>ppt_w</p:attrName>
                                        </p:attrNameLst>
                                      </p:cBhvr>
                                      <p:tavLst>
                                        <p:tav tm="0">
                                          <p:val>
                                            <p:fltVal val="0"/>
                                          </p:val>
                                        </p:tav>
                                        <p:tav tm="100000">
                                          <p:val>
                                            <p:strVal val="#ppt_w"/>
                                          </p:val>
                                        </p:tav>
                                      </p:tavLst>
                                    </p:anim>
                                    <p:anim calcmode="lin" valueType="num">
                                      <p:cBhvr>
                                        <p:cTn id="8" dur="1250" fill="hold"/>
                                        <p:tgtEl>
                                          <p:spTgt spid="6"/>
                                        </p:tgtEl>
                                        <p:attrNameLst>
                                          <p:attrName>ppt_h</p:attrName>
                                        </p:attrNameLst>
                                      </p:cBhvr>
                                      <p:tavLst>
                                        <p:tav tm="0">
                                          <p:val>
                                            <p:fltVal val="0"/>
                                          </p:val>
                                        </p:tav>
                                        <p:tav tm="100000">
                                          <p:val>
                                            <p:strVal val="#ppt_h"/>
                                          </p:val>
                                        </p:tav>
                                      </p:tavLst>
                                    </p:anim>
                                    <p:anim calcmode="lin" valueType="num">
                                      <p:cBhvr>
                                        <p:cTn id="9" dur="1250" fill="hold"/>
                                        <p:tgtEl>
                                          <p:spTgt spid="6"/>
                                        </p:tgtEl>
                                        <p:attrNameLst>
                                          <p:attrName>style.rotation</p:attrName>
                                        </p:attrNameLst>
                                      </p:cBhvr>
                                      <p:tavLst>
                                        <p:tav tm="0">
                                          <p:val>
                                            <p:fltVal val="90"/>
                                          </p:val>
                                        </p:tav>
                                        <p:tav tm="100000">
                                          <p:val>
                                            <p:fltVal val="0"/>
                                          </p:val>
                                        </p:tav>
                                      </p:tavLst>
                                    </p:anim>
                                    <p:animEffect transition="in" filter="fade">
                                      <p:cBhvr>
                                        <p:cTn id="10" dur="125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8928" y="-6394"/>
            <a:ext cx="6870948" cy="86558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74762" y="1415012"/>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pic>
        <p:nvPicPr>
          <p:cNvPr id="18" name="Picture 17">
            <a:extLst>
              <a:ext uri="{FF2B5EF4-FFF2-40B4-BE49-F238E27FC236}">
                <a16:creationId xmlns:a16="http://schemas.microsoft.com/office/drawing/2014/main" xmlns="" id="{0FE4655C-EDE1-7DC0-CF01-E3E7CB3B1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8927" y="5830901"/>
            <a:ext cx="6887263" cy="882933"/>
          </a:xfrm>
          <a:prstGeom prst="rect">
            <a:avLst/>
          </a:prstGeom>
        </p:spPr>
      </p:pic>
      <p:pic>
        <p:nvPicPr>
          <p:cNvPr id="19" name="Picture 18">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33" y="5395015"/>
            <a:ext cx="1331294" cy="1379017"/>
          </a:xfrm>
          <a:prstGeom prst="rect">
            <a:avLst/>
          </a:prstGeom>
        </p:spPr>
      </p:pic>
      <p:pic>
        <p:nvPicPr>
          <p:cNvPr id="20" name="Picture 19">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29875" y="5522210"/>
            <a:ext cx="1331294" cy="1379017"/>
          </a:xfrm>
          <a:prstGeom prst="rect">
            <a:avLst/>
          </a:prstGeom>
        </p:spPr>
      </p:pic>
      <p:pic>
        <p:nvPicPr>
          <p:cNvPr id="21" name="Picture 20">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651" y="-6394"/>
            <a:ext cx="1331294" cy="1379017"/>
          </a:xfrm>
          <a:prstGeom prst="rect">
            <a:avLst/>
          </a:prstGeom>
        </p:spPr>
      </p:pic>
      <p:pic>
        <p:nvPicPr>
          <p:cNvPr id="22" name="Picture 2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7722" y="-165342"/>
            <a:ext cx="1331294" cy="1379017"/>
          </a:xfrm>
          <a:prstGeom prst="rect">
            <a:avLst/>
          </a:prstGeom>
        </p:spPr>
      </p:pic>
      <p:sp>
        <p:nvSpPr>
          <p:cNvPr id="24" name="TextBox 23">
            <a:extLst>
              <a:ext uri="{FF2B5EF4-FFF2-40B4-BE49-F238E27FC236}">
                <a16:creationId xmlns:a16="http://schemas.microsoft.com/office/drawing/2014/main" xmlns="" id="{9F6F0F3F-0E25-84C7-8212-BE0B2481A4DD}"/>
              </a:ext>
            </a:extLst>
          </p:cNvPr>
          <p:cNvSpPr txBox="1"/>
          <p:nvPr/>
        </p:nvSpPr>
        <p:spPr>
          <a:xfrm rot="16200000">
            <a:off x="-1480268" y="3009883"/>
            <a:ext cx="3938749" cy="400110"/>
          </a:xfrm>
          <a:prstGeom prst="rect">
            <a:avLst/>
          </a:prstGeom>
          <a:noFill/>
        </p:spPr>
        <p:txBody>
          <a:bodyPr wrap="square" rtlCol="1">
            <a:spAutoFit/>
          </a:bodyPr>
          <a:lstStyle/>
          <a:p>
            <a:pPr algn="ctr" rtl="1"/>
            <a:r>
              <a:rPr lang="fa-IR" sz="2000" dirty="0" smtClean="0">
                <a:solidFill>
                  <a:srgbClr val="C00000"/>
                </a:solidFill>
                <a:cs typeface="B Titr" panose="00000700000000000000" pitchFamily="2" charset="-78"/>
              </a:rPr>
              <a:t>بصیرت و ایمنی‌سازی شناختی </a:t>
            </a:r>
          </a:p>
        </p:txBody>
      </p:sp>
      <p:pic>
        <p:nvPicPr>
          <p:cNvPr id="2" name="Picture 1"/>
          <p:cNvPicPr>
            <a:picLocks noChangeAspect="1"/>
          </p:cNvPicPr>
          <p:nvPr/>
        </p:nvPicPr>
        <p:blipFill>
          <a:blip r:embed="rId6"/>
          <a:stretch>
            <a:fillRect/>
          </a:stretch>
        </p:blipFill>
        <p:spPr>
          <a:xfrm>
            <a:off x="978213" y="981590"/>
            <a:ext cx="7651436" cy="4612750"/>
          </a:xfrm>
          <a:prstGeom prst="rect">
            <a:avLst/>
          </a:prstGeom>
        </p:spPr>
      </p:pic>
      <p:sp>
        <p:nvSpPr>
          <p:cNvPr id="14" name="TextBox 13">
            <a:extLst>
              <a:ext uri="{FF2B5EF4-FFF2-40B4-BE49-F238E27FC236}">
                <a16:creationId xmlns:a16="http://schemas.microsoft.com/office/drawing/2014/main" xmlns="" id="{9F6F0F3F-0E25-84C7-8212-BE0B2481A4DD}"/>
              </a:ext>
            </a:extLst>
          </p:cNvPr>
          <p:cNvSpPr txBox="1"/>
          <p:nvPr/>
        </p:nvSpPr>
        <p:spPr>
          <a:xfrm>
            <a:off x="1037288" y="241734"/>
            <a:ext cx="7395276" cy="369332"/>
          </a:xfrm>
          <a:prstGeom prst="rect">
            <a:avLst/>
          </a:prstGeom>
          <a:noFill/>
        </p:spPr>
        <p:txBody>
          <a:bodyPr wrap="square" rtlCol="1">
            <a:spAutoFit/>
          </a:bodyPr>
          <a:lstStyle/>
          <a:p>
            <a:pPr algn="ctr" rtl="1"/>
            <a:r>
              <a:rPr lang="fa-IR" dirty="0" smtClean="0">
                <a:solidFill>
                  <a:prstClr val="white">
                    <a:lumMod val="95000"/>
                  </a:prstClr>
                </a:solidFill>
                <a:cs typeface="B Titr" panose="00000700000000000000" pitchFamily="2" charset="-78"/>
              </a:rPr>
              <a:t>نقشه راه </a:t>
            </a:r>
            <a:r>
              <a:rPr lang="fa-IR" dirty="0">
                <a:solidFill>
                  <a:prstClr val="white">
                    <a:lumMod val="95000"/>
                  </a:prstClr>
                </a:solidFill>
                <a:cs typeface="B Titr" panose="00000700000000000000" pitchFamily="2" charset="-78"/>
              </a:rPr>
              <a:t>قرآنی  برای  مدیریت شرایط </a:t>
            </a:r>
            <a:r>
              <a:rPr lang="fa-IR" dirty="0" smtClean="0">
                <a:solidFill>
                  <a:prstClr val="white">
                    <a:lumMod val="95000"/>
                  </a:prstClr>
                </a:solidFill>
                <a:cs typeface="B Titr" panose="00000700000000000000" pitchFamily="2" charset="-78"/>
              </a:rPr>
              <a:t>جنگ، تهدید</a:t>
            </a:r>
            <a:r>
              <a:rPr lang="fa-IR" dirty="0">
                <a:solidFill>
                  <a:prstClr val="white">
                    <a:lumMod val="95000"/>
                  </a:prstClr>
                </a:solidFill>
                <a:cs typeface="B Titr" panose="00000700000000000000" pitchFamily="2" charset="-78"/>
              </a:rPr>
              <a:t>، بحران و </a:t>
            </a:r>
            <a:r>
              <a:rPr lang="fa-IR" dirty="0" smtClean="0">
                <a:solidFill>
                  <a:prstClr val="white">
                    <a:lumMod val="95000"/>
                  </a:prstClr>
                </a:solidFill>
                <a:cs typeface="B Titr" panose="00000700000000000000" pitchFamily="2" charset="-78"/>
              </a:rPr>
              <a:t>فتنه</a:t>
            </a:r>
            <a:endParaRPr lang="fa-IR" sz="4000" dirty="0">
              <a:solidFill>
                <a:prstClr val="white">
                  <a:lumMod val="95000"/>
                </a:prstClr>
              </a:solidFill>
              <a:cs typeface="B Titr" panose="00000700000000000000" pitchFamily="2" charset="-78"/>
            </a:endParaRPr>
          </a:p>
        </p:txBody>
      </p:sp>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111286" y="6419553"/>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84</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20374340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504016"/>
            <a:ext cx="9112077" cy="635366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100" dirty="0" smtClean="0">
                <a:solidFill>
                  <a:srgbClr val="C00000"/>
                </a:solidFill>
                <a:cs typeface="B Titr" panose="00000700000000000000" pitchFamily="2" charset="-78"/>
              </a:rPr>
              <a:t>هدف </a:t>
            </a:r>
            <a:r>
              <a:rPr lang="fa-IR" sz="2100" dirty="0" smtClean="0">
                <a:solidFill>
                  <a:srgbClr val="C00000"/>
                </a:solidFill>
                <a:cs typeface="B Titr" panose="00000700000000000000" pitchFamily="2" charset="-78"/>
              </a:rPr>
              <a:t>کلان</a:t>
            </a:r>
          </a:p>
          <a:p>
            <a:pPr algn="justLow" rtl="1">
              <a:lnSpc>
                <a:spcPct val="150000"/>
              </a:lnSpc>
            </a:pPr>
            <a:r>
              <a:rPr lang="fa-IR" sz="2100" b="1" dirty="0">
                <a:solidFill>
                  <a:prstClr val="black"/>
                </a:solidFill>
                <a:cs typeface="B Nazanin" panose="00000400000000000000" pitchFamily="2" charset="-78"/>
              </a:rPr>
              <a:t>ایجاد مصونیت و تاب‌آوری فکری-عقیدتی در سطح جامعه و نخبگان در برابر جنگ شناختی، شبهه‌افکنی و پروپاگاندا دشمن، و تقویت توانایی تشخیص حق از باطل برای حفظ انسجام و جهت‌گیری صحیح جمعی در شرایط پیچیده و فتنه‌انگیز</a:t>
            </a:r>
            <a:r>
              <a:rPr lang="fa-IR" sz="21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q"/>
            </a:pPr>
            <a:r>
              <a:rPr lang="fa-IR" sz="2100" dirty="0" smtClean="0">
                <a:solidFill>
                  <a:srgbClr val="C00000"/>
                </a:solidFill>
                <a:cs typeface="B Titr" panose="00000700000000000000" pitchFamily="2" charset="-78"/>
              </a:rPr>
              <a:t>کارکرد </a:t>
            </a:r>
            <a:r>
              <a:rPr lang="fa-IR" sz="2100" dirty="0">
                <a:solidFill>
                  <a:srgbClr val="C00000"/>
                </a:solidFill>
                <a:cs typeface="B Titr" panose="00000700000000000000" pitchFamily="2" charset="-78"/>
              </a:rPr>
              <a:t>کلان </a:t>
            </a:r>
          </a:p>
          <a:p>
            <a:pPr algn="justLow" rtl="1">
              <a:lnSpc>
                <a:spcPct val="150000"/>
              </a:lnSpc>
            </a:pPr>
            <a:r>
              <a:rPr lang="fa-IR" sz="2100" b="1" dirty="0">
                <a:solidFill>
                  <a:prstClr val="black"/>
                </a:solidFill>
                <a:cs typeface="B Nazanin" panose="00000400000000000000" pitchFamily="2" charset="-78"/>
              </a:rPr>
              <a:t>حفاظت فعال از ذهن جامعه در برابر نفوذ، تحریف، شایعه و مهندسی ادراک؛ ایجاد «سیستم ایمنی فکری» که مقاومت روانی و شناختی جامعه را تضمین کند</a:t>
            </a:r>
            <a:r>
              <a:rPr lang="fa-IR" sz="21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q"/>
            </a:pPr>
            <a:r>
              <a:rPr lang="fa-IR" sz="2100" dirty="0" smtClean="0">
                <a:solidFill>
                  <a:srgbClr val="C00000"/>
                </a:solidFill>
                <a:cs typeface="B Titr" panose="00000700000000000000" pitchFamily="2" charset="-78"/>
              </a:rPr>
              <a:t>تبیین </a:t>
            </a:r>
            <a:r>
              <a:rPr lang="fa-IR" sz="2100" dirty="0" smtClean="0">
                <a:solidFill>
                  <a:srgbClr val="C00000"/>
                </a:solidFill>
                <a:cs typeface="B Titr" panose="00000700000000000000" pitchFamily="2" charset="-78"/>
              </a:rPr>
              <a:t>محوری</a:t>
            </a:r>
          </a:p>
          <a:p>
            <a:pPr algn="justLow" rtl="1">
              <a:lnSpc>
                <a:spcPct val="150000"/>
              </a:lnSpc>
            </a:pPr>
            <a:r>
              <a:rPr lang="fa-IR" sz="2100" b="1" dirty="0">
                <a:solidFill>
                  <a:prstClr val="black"/>
                </a:solidFill>
                <a:cs typeface="B Nazanin" panose="00000400000000000000" pitchFamily="2" charset="-78"/>
              </a:rPr>
              <a:t>در منطق قرآن، بسیاری از شکست‌ها نه به علت کمبود قدرت مادی، بلکه به دلیل خطای ادراک، فریب شناختی و نفوذ ذهنی رخ داده است. دشمن پیش از حمله به سرزمین، به تصرف ذهن‌ها می‌اندیشد.</a:t>
            </a:r>
          </a:p>
          <a:p>
            <a:pPr algn="justLow" rtl="1">
              <a:lnSpc>
                <a:spcPct val="150000"/>
              </a:lnSpc>
            </a:pPr>
            <a:r>
              <a:rPr lang="fa-IR" sz="2100" b="1" dirty="0">
                <a:solidFill>
                  <a:prstClr val="black"/>
                </a:solidFill>
                <a:cs typeface="B Nazanin" panose="00000400000000000000" pitchFamily="2" charset="-78"/>
              </a:rPr>
              <a:t>بصیرت، صرفاً «دانستن» نیست؛ بلکه توان تشخیص، تحلیل، مقابله و مقاومت شناختی در شرایط ابهام و عملیات روانی </a:t>
            </a:r>
            <a:r>
              <a:rPr lang="fa-IR" sz="2100" b="1" dirty="0" smtClean="0">
                <a:solidFill>
                  <a:prstClr val="black"/>
                </a:solidFill>
                <a:cs typeface="B Nazanin" panose="00000400000000000000" pitchFamily="2" charset="-78"/>
              </a:rPr>
              <a:t>است.</a:t>
            </a:r>
            <a:endParaRPr lang="fa-IR" sz="21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85</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946001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 calcmode="lin" valueType="num">
                                      <p:cBhvr>
                                        <p:cTn id="37"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8"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39"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0" dur="1000"/>
                                        <p:tgtEl>
                                          <p:spTgt spid="6">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1280852280"/>
              </p:ext>
            </p:extLst>
          </p:nvPr>
        </p:nvGraphicFramePr>
        <p:xfrm>
          <a:off x="409903" y="2071006"/>
          <a:ext cx="8951546" cy="45347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8165507" y="3049799"/>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2</a:t>
            </a:r>
            <a:endParaRPr lang="en-US" dirty="0">
              <a:solidFill>
                <a:prstClr val="black"/>
              </a:solidFill>
              <a:cs typeface="B Titr" panose="00000700000000000000" pitchFamily="2" charset="-78"/>
            </a:endParaRPr>
          </a:p>
        </p:txBody>
      </p:sp>
      <p:sp>
        <p:nvSpPr>
          <p:cNvPr id="18" name="Oval 17"/>
          <p:cNvSpPr/>
          <p:nvPr/>
        </p:nvSpPr>
        <p:spPr>
          <a:xfrm>
            <a:off x="8569618" y="2242976"/>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1</a:t>
            </a:r>
            <a:endParaRPr lang="en-US" dirty="0">
              <a:solidFill>
                <a:prstClr val="black"/>
              </a:solidFill>
              <a:cs typeface="B Titr" panose="00000700000000000000" pitchFamily="2" charset="-78"/>
            </a:endParaRPr>
          </a:p>
        </p:txBody>
      </p:sp>
      <p:sp>
        <p:nvSpPr>
          <p:cNvPr id="19" name="Oval 18"/>
          <p:cNvSpPr/>
          <p:nvPr/>
        </p:nvSpPr>
        <p:spPr>
          <a:xfrm>
            <a:off x="8008735" y="39490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3</a:t>
            </a:r>
            <a:endParaRPr lang="en-US" dirty="0">
              <a:solidFill>
                <a:prstClr val="black"/>
              </a:solidFill>
              <a:cs typeface="B Titr" panose="00000700000000000000" pitchFamily="2" charset="-78"/>
            </a:endParaRPr>
          </a:p>
        </p:txBody>
      </p:sp>
      <p:sp>
        <p:nvSpPr>
          <p:cNvPr id="20" name="Oval 19"/>
          <p:cNvSpPr/>
          <p:nvPr/>
        </p:nvSpPr>
        <p:spPr>
          <a:xfrm>
            <a:off x="8180628" y="47968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4</a:t>
            </a:r>
            <a:endParaRPr lang="en-US" dirty="0">
              <a:solidFill>
                <a:prstClr val="black"/>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86</a:t>
            </a:r>
            <a:endParaRPr lang="fa-IR" dirty="0">
              <a:solidFill>
                <a:prstClr val="black"/>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5286294" y="1312437"/>
            <a:ext cx="4075155" cy="646331"/>
          </a:xfrm>
          <a:prstGeom prst="rect">
            <a:avLst/>
          </a:prstGeom>
        </p:spPr>
        <p:txBody>
          <a:bodyPr wrap="none">
            <a:spAutoFit/>
          </a:bodyPr>
          <a:lstStyle/>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مؤلفه‌های </a:t>
            </a:r>
            <a:r>
              <a:rPr lang="fa-IR" sz="2400" dirty="0">
                <a:solidFill>
                  <a:srgbClr val="C00000"/>
                </a:solidFill>
                <a:cs typeface="B Titr" panose="00000700000000000000" pitchFamily="2" charset="-78"/>
              </a:rPr>
              <a:t>اساسی با استناد قرآنی</a:t>
            </a:r>
          </a:p>
        </p:txBody>
      </p:sp>
      <p:sp>
        <p:nvSpPr>
          <p:cNvPr id="21" name="Oval 20"/>
          <p:cNvSpPr/>
          <p:nvPr/>
        </p:nvSpPr>
        <p:spPr>
          <a:xfrm>
            <a:off x="8568214" y="5678941"/>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prstClr val="black"/>
                </a:solidFill>
                <a:cs typeface="B Titr" panose="00000700000000000000" pitchFamily="2" charset="-78"/>
              </a:rPr>
              <a:t>5</a:t>
            </a:r>
            <a:endParaRPr lang="en-US" dirty="0">
              <a:solidFill>
                <a:prstClr val="black"/>
              </a:solidFill>
              <a:cs typeface="B Titr" panose="00000700000000000000" pitchFamily="2" charset="-78"/>
            </a:endParaRPr>
          </a:p>
        </p:txBody>
      </p:sp>
      <p:sp>
        <p:nvSpPr>
          <p:cNvPr id="23" name="TextBox 22">
            <a:extLst>
              <a:ext uri="{FF2B5EF4-FFF2-40B4-BE49-F238E27FC236}">
                <a16:creationId xmlns:a16="http://schemas.microsoft.com/office/drawing/2014/main" xmlns="" id="{9F6F0F3F-0E25-84C7-8212-BE0B2481A4DD}"/>
              </a:ext>
            </a:extLst>
          </p:cNvPr>
          <p:cNvSpPr txBox="1"/>
          <p:nvPr/>
        </p:nvSpPr>
        <p:spPr>
          <a:xfrm>
            <a:off x="2124733" y="330718"/>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386362521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6">
                                            <p:graphicEl>
                                              <a:dgm id="{40C87744-42FC-4FE6-BDF5-53872D9BA09A}"/>
                                            </p:graphicEl>
                                          </p:spTgt>
                                        </p:tgtEl>
                                        <p:attrNameLst>
                                          <p:attrName>style.visibility</p:attrName>
                                        </p:attrNameLst>
                                      </p:cBhvr>
                                      <p:to>
                                        <p:strVal val="visible"/>
                                      </p:to>
                                    </p:set>
                                    <p:animEffect transition="in" filter="fade">
                                      <p:cBhvr>
                                        <p:cTn id="15" dur="1000"/>
                                        <p:tgtEl>
                                          <p:spTgt spid="16">
                                            <p:graphicEl>
                                              <a:dgm id="{40C87744-42FC-4FE6-BDF5-53872D9BA09A}"/>
                                            </p:graphicEl>
                                          </p:spTgt>
                                        </p:tgtEl>
                                      </p:cBhvr>
                                    </p:animEffect>
                                    <p:anim calcmode="lin" valueType="num">
                                      <p:cBhvr>
                                        <p:cTn id="16" dur="1000" fill="hold"/>
                                        <p:tgtEl>
                                          <p:spTgt spid="16">
                                            <p:graphicEl>
                                              <a:dgm id="{40C87744-42FC-4FE6-BDF5-53872D9BA09A}"/>
                                            </p:graphicEl>
                                          </p:spTgt>
                                        </p:tgtEl>
                                        <p:attrNameLst>
                                          <p:attrName>ppt_x</p:attrName>
                                        </p:attrNameLst>
                                      </p:cBhvr>
                                      <p:tavLst>
                                        <p:tav tm="0">
                                          <p:val>
                                            <p:strVal val="#ppt_x"/>
                                          </p:val>
                                        </p:tav>
                                        <p:tav tm="100000">
                                          <p:val>
                                            <p:strVal val="#ppt_x"/>
                                          </p:val>
                                        </p:tav>
                                      </p:tavLst>
                                    </p:anim>
                                    <p:anim calcmode="lin" valueType="num">
                                      <p:cBhvr>
                                        <p:cTn id="17" dur="1000" fill="hold"/>
                                        <p:tgtEl>
                                          <p:spTgt spid="16">
                                            <p:graphicEl>
                                              <a:dgm id="{40C87744-42FC-4FE6-BDF5-53872D9BA09A}"/>
                                            </p:graphic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graphicEl>
                                              <a:dgm id="{F95DCD4D-5DBC-4E05-84AC-0BC0E608F248}"/>
                                            </p:graphicEl>
                                          </p:spTgt>
                                        </p:tgtEl>
                                        <p:attrNameLst>
                                          <p:attrName>style.visibility</p:attrName>
                                        </p:attrNameLst>
                                      </p:cBhvr>
                                      <p:to>
                                        <p:strVal val="visible"/>
                                      </p:to>
                                    </p:set>
                                    <p:animEffect transition="in" filter="fade">
                                      <p:cBhvr>
                                        <p:cTn id="20" dur="1000"/>
                                        <p:tgtEl>
                                          <p:spTgt spid="16">
                                            <p:graphicEl>
                                              <a:dgm id="{F95DCD4D-5DBC-4E05-84AC-0BC0E608F248}"/>
                                            </p:graphicEl>
                                          </p:spTgt>
                                        </p:tgtEl>
                                      </p:cBhvr>
                                    </p:animEffect>
                                    <p:anim calcmode="lin" valueType="num">
                                      <p:cBhvr>
                                        <p:cTn id="21" dur="1000" fill="hold"/>
                                        <p:tgtEl>
                                          <p:spTgt spid="16">
                                            <p:graphicEl>
                                              <a:dgm id="{F95DCD4D-5DBC-4E05-84AC-0BC0E608F248}"/>
                                            </p:graphicEl>
                                          </p:spTgt>
                                        </p:tgtEl>
                                        <p:attrNameLst>
                                          <p:attrName>ppt_x</p:attrName>
                                        </p:attrNameLst>
                                      </p:cBhvr>
                                      <p:tavLst>
                                        <p:tav tm="0">
                                          <p:val>
                                            <p:strVal val="#ppt_x"/>
                                          </p:val>
                                        </p:tav>
                                        <p:tav tm="100000">
                                          <p:val>
                                            <p:strVal val="#ppt_x"/>
                                          </p:val>
                                        </p:tav>
                                      </p:tavLst>
                                    </p:anim>
                                    <p:anim calcmode="lin" valueType="num">
                                      <p:cBhvr>
                                        <p:cTn id="22" dur="1000" fill="hold"/>
                                        <p:tgtEl>
                                          <p:spTgt spid="16">
                                            <p:graphicEl>
                                              <a:dgm id="{F95DCD4D-5DBC-4E05-84AC-0BC0E608F248}"/>
                                            </p:graphic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graphicEl>
                                              <a:dgm id="{3510A347-D3AB-4E3C-84E3-1DC91A2A3149}"/>
                                            </p:graphicEl>
                                          </p:spTgt>
                                        </p:tgtEl>
                                        <p:attrNameLst>
                                          <p:attrName>style.visibility</p:attrName>
                                        </p:attrNameLst>
                                      </p:cBhvr>
                                      <p:to>
                                        <p:strVal val="visible"/>
                                      </p:to>
                                    </p:set>
                                    <p:animEffect transition="in" filter="fade">
                                      <p:cBhvr>
                                        <p:cTn id="25" dur="1000"/>
                                        <p:tgtEl>
                                          <p:spTgt spid="16">
                                            <p:graphicEl>
                                              <a:dgm id="{3510A347-D3AB-4E3C-84E3-1DC91A2A3149}"/>
                                            </p:graphicEl>
                                          </p:spTgt>
                                        </p:tgtEl>
                                      </p:cBhvr>
                                    </p:animEffect>
                                    <p:anim calcmode="lin" valueType="num">
                                      <p:cBhvr>
                                        <p:cTn id="26" dur="1000" fill="hold"/>
                                        <p:tgtEl>
                                          <p:spTgt spid="16">
                                            <p:graphicEl>
                                              <a:dgm id="{3510A347-D3AB-4E3C-84E3-1DC91A2A3149}"/>
                                            </p:graphicEl>
                                          </p:spTgt>
                                        </p:tgtEl>
                                        <p:attrNameLst>
                                          <p:attrName>ppt_x</p:attrName>
                                        </p:attrNameLst>
                                      </p:cBhvr>
                                      <p:tavLst>
                                        <p:tav tm="0">
                                          <p:val>
                                            <p:strVal val="#ppt_x"/>
                                          </p:val>
                                        </p:tav>
                                        <p:tav tm="100000">
                                          <p:val>
                                            <p:strVal val="#ppt_x"/>
                                          </p:val>
                                        </p:tav>
                                      </p:tavLst>
                                    </p:anim>
                                    <p:anim calcmode="lin" valueType="num">
                                      <p:cBhvr>
                                        <p:cTn id="27" dur="1000" fill="hold"/>
                                        <p:tgtEl>
                                          <p:spTgt spid="16">
                                            <p:graphicEl>
                                              <a:dgm id="{3510A347-D3AB-4E3C-84E3-1DC91A2A3149}"/>
                                            </p:graphic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graphicEl>
                                              <a:dgm id="{AF410E85-3E60-4D5C-A73A-3ED4F4F99C2A}"/>
                                            </p:graphicEl>
                                          </p:spTgt>
                                        </p:tgtEl>
                                        <p:attrNameLst>
                                          <p:attrName>style.visibility</p:attrName>
                                        </p:attrNameLst>
                                      </p:cBhvr>
                                      <p:to>
                                        <p:strVal val="visible"/>
                                      </p:to>
                                    </p:set>
                                    <p:animEffect transition="in" filter="fade">
                                      <p:cBhvr>
                                        <p:cTn id="32" dur="1000"/>
                                        <p:tgtEl>
                                          <p:spTgt spid="16">
                                            <p:graphicEl>
                                              <a:dgm id="{AF410E85-3E60-4D5C-A73A-3ED4F4F99C2A}"/>
                                            </p:graphicEl>
                                          </p:spTgt>
                                        </p:tgtEl>
                                      </p:cBhvr>
                                    </p:animEffect>
                                    <p:anim calcmode="lin" valueType="num">
                                      <p:cBhvr>
                                        <p:cTn id="33" dur="1000" fill="hold"/>
                                        <p:tgtEl>
                                          <p:spTgt spid="16">
                                            <p:graphicEl>
                                              <a:dgm id="{AF410E85-3E60-4D5C-A73A-3ED4F4F99C2A}"/>
                                            </p:graphicEl>
                                          </p:spTgt>
                                        </p:tgtEl>
                                        <p:attrNameLst>
                                          <p:attrName>ppt_x</p:attrName>
                                        </p:attrNameLst>
                                      </p:cBhvr>
                                      <p:tavLst>
                                        <p:tav tm="0">
                                          <p:val>
                                            <p:strVal val="#ppt_x"/>
                                          </p:val>
                                        </p:tav>
                                        <p:tav tm="100000">
                                          <p:val>
                                            <p:strVal val="#ppt_x"/>
                                          </p:val>
                                        </p:tav>
                                      </p:tavLst>
                                    </p:anim>
                                    <p:anim calcmode="lin" valueType="num">
                                      <p:cBhvr>
                                        <p:cTn id="34" dur="1000" fill="hold"/>
                                        <p:tgtEl>
                                          <p:spTgt spid="16">
                                            <p:graphicEl>
                                              <a:dgm id="{AF410E85-3E60-4D5C-A73A-3ED4F4F99C2A}"/>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graphicEl>
                                              <a:dgm id="{49D189AE-D119-416A-A087-386746343807}"/>
                                            </p:graphicEl>
                                          </p:spTgt>
                                        </p:tgtEl>
                                        <p:attrNameLst>
                                          <p:attrName>style.visibility</p:attrName>
                                        </p:attrNameLst>
                                      </p:cBhvr>
                                      <p:to>
                                        <p:strVal val="visible"/>
                                      </p:to>
                                    </p:set>
                                    <p:animEffect transition="in" filter="fade">
                                      <p:cBhvr>
                                        <p:cTn id="37" dur="1000"/>
                                        <p:tgtEl>
                                          <p:spTgt spid="16">
                                            <p:graphicEl>
                                              <a:dgm id="{49D189AE-D119-416A-A087-386746343807}"/>
                                            </p:graphicEl>
                                          </p:spTgt>
                                        </p:tgtEl>
                                      </p:cBhvr>
                                    </p:animEffect>
                                    <p:anim calcmode="lin" valueType="num">
                                      <p:cBhvr>
                                        <p:cTn id="38" dur="1000" fill="hold"/>
                                        <p:tgtEl>
                                          <p:spTgt spid="16">
                                            <p:graphicEl>
                                              <a:dgm id="{49D189AE-D119-416A-A087-386746343807}"/>
                                            </p:graphicEl>
                                          </p:spTgt>
                                        </p:tgtEl>
                                        <p:attrNameLst>
                                          <p:attrName>ppt_x</p:attrName>
                                        </p:attrNameLst>
                                      </p:cBhvr>
                                      <p:tavLst>
                                        <p:tav tm="0">
                                          <p:val>
                                            <p:strVal val="#ppt_x"/>
                                          </p:val>
                                        </p:tav>
                                        <p:tav tm="100000">
                                          <p:val>
                                            <p:strVal val="#ppt_x"/>
                                          </p:val>
                                        </p:tav>
                                      </p:tavLst>
                                    </p:anim>
                                    <p:anim calcmode="lin" valueType="num">
                                      <p:cBhvr>
                                        <p:cTn id="39" dur="1000" fill="hold"/>
                                        <p:tgtEl>
                                          <p:spTgt spid="16">
                                            <p:graphicEl>
                                              <a:dgm id="{49D189AE-D119-416A-A087-386746343807}"/>
                                            </p:graphic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6">
                                            <p:graphicEl>
                                              <a:dgm id="{DC8FE0A1-59FB-4D19-85DE-552A7983729A}"/>
                                            </p:graphicEl>
                                          </p:spTgt>
                                        </p:tgtEl>
                                        <p:attrNameLst>
                                          <p:attrName>style.visibility</p:attrName>
                                        </p:attrNameLst>
                                      </p:cBhvr>
                                      <p:to>
                                        <p:strVal val="visible"/>
                                      </p:to>
                                    </p:set>
                                    <p:animEffect transition="in" filter="fade">
                                      <p:cBhvr>
                                        <p:cTn id="44" dur="1000"/>
                                        <p:tgtEl>
                                          <p:spTgt spid="16">
                                            <p:graphicEl>
                                              <a:dgm id="{DC8FE0A1-59FB-4D19-85DE-552A7983729A}"/>
                                            </p:graphicEl>
                                          </p:spTgt>
                                        </p:tgtEl>
                                      </p:cBhvr>
                                    </p:animEffect>
                                    <p:anim calcmode="lin" valueType="num">
                                      <p:cBhvr>
                                        <p:cTn id="45" dur="1000" fill="hold"/>
                                        <p:tgtEl>
                                          <p:spTgt spid="16">
                                            <p:graphicEl>
                                              <a:dgm id="{DC8FE0A1-59FB-4D19-85DE-552A7983729A}"/>
                                            </p:graphicEl>
                                          </p:spTgt>
                                        </p:tgtEl>
                                        <p:attrNameLst>
                                          <p:attrName>ppt_x</p:attrName>
                                        </p:attrNameLst>
                                      </p:cBhvr>
                                      <p:tavLst>
                                        <p:tav tm="0">
                                          <p:val>
                                            <p:strVal val="#ppt_x"/>
                                          </p:val>
                                        </p:tav>
                                        <p:tav tm="100000">
                                          <p:val>
                                            <p:strVal val="#ppt_x"/>
                                          </p:val>
                                        </p:tav>
                                      </p:tavLst>
                                    </p:anim>
                                    <p:anim calcmode="lin" valueType="num">
                                      <p:cBhvr>
                                        <p:cTn id="46" dur="1000" fill="hold"/>
                                        <p:tgtEl>
                                          <p:spTgt spid="16">
                                            <p:graphicEl>
                                              <a:dgm id="{DC8FE0A1-59FB-4D19-85DE-552A7983729A}"/>
                                            </p:graphic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graphicEl>
                                              <a:dgm id="{41E9B5C6-6BB2-4D34-B386-8BFC79CCCA12}"/>
                                            </p:graphicEl>
                                          </p:spTgt>
                                        </p:tgtEl>
                                        <p:attrNameLst>
                                          <p:attrName>style.visibility</p:attrName>
                                        </p:attrNameLst>
                                      </p:cBhvr>
                                      <p:to>
                                        <p:strVal val="visible"/>
                                      </p:to>
                                    </p:set>
                                    <p:animEffect transition="in" filter="fade">
                                      <p:cBhvr>
                                        <p:cTn id="49" dur="1000"/>
                                        <p:tgtEl>
                                          <p:spTgt spid="16">
                                            <p:graphicEl>
                                              <a:dgm id="{41E9B5C6-6BB2-4D34-B386-8BFC79CCCA12}"/>
                                            </p:graphicEl>
                                          </p:spTgt>
                                        </p:tgtEl>
                                      </p:cBhvr>
                                    </p:animEffect>
                                    <p:anim calcmode="lin" valueType="num">
                                      <p:cBhvr>
                                        <p:cTn id="50" dur="1000" fill="hold"/>
                                        <p:tgtEl>
                                          <p:spTgt spid="16">
                                            <p:graphicEl>
                                              <a:dgm id="{41E9B5C6-6BB2-4D34-B386-8BFC79CCCA12}"/>
                                            </p:graphicEl>
                                          </p:spTgt>
                                        </p:tgtEl>
                                        <p:attrNameLst>
                                          <p:attrName>ppt_x</p:attrName>
                                        </p:attrNameLst>
                                      </p:cBhvr>
                                      <p:tavLst>
                                        <p:tav tm="0">
                                          <p:val>
                                            <p:strVal val="#ppt_x"/>
                                          </p:val>
                                        </p:tav>
                                        <p:tav tm="100000">
                                          <p:val>
                                            <p:strVal val="#ppt_x"/>
                                          </p:val>
                                        </p:tav>
                                      </p:tavLst>
                                    </p:anim>
                                    <p:anim calcmode="lin" valueType="num">
                                      <p:cBhvr>
                                        <p:cTn id="51" dur="1000" fill="hold"/>
                                        <p:tgtEl>
                                          <p:spTgt spid="16">
                                            <p:graphicEl>
                                              <a:dgm id="{41E9B5C6-6BB2-4D34-B386-8BFC79CCCA12}"/>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graphicEl>
                                              <a:dgm id="{A8C3C8DD-7CDC-4964-B0F5-C4D8CB4500F1}"/>
                                            </p:graphicEl>
                                          </p:spTgt>
                                        </p:tgtEl>
                                        <p:attrNameLst>
                                          <p:attrName>style.visibility</p:attrName>
                                        </p:attrNameLst>
                                      </p:cBhvr>
                                      <p:to>
                                        <p:strVal val="visible"/>
                                      </p:to>
                                    </p:set>
                                    <p:animEffect transition="in" filter="fade">
                                      <p:cBhvr>
                                        <p:cTn id="56" dur="1000"/>
                                        <p:tgtEl>
                                          <p:spTgt spid="16">
                                            <p:graphicEl>
                                              <a:dgm id="{A8C3C8DD-7CDC-4964-B0F5-C4D8CB4500F1}"/>
                                            </p:graphicEl>
                                          </p:spTgt>
                                        </p:tgtEl>
                                      </p:cBhvr>
                                    </p:animEffect>
                                    <p:anim calcmode="lin" valueType="num">
                                      <p:cBhvr>
                                        <p:cTn id="57" dur="1000" fill="hold"/>
                                        <p:tgtEl>
                                          <p:spTgt spid="16">
                                            <p:graphicEl>
                                              <a:dgm id="{A8C3C8DD-7CDC-4964-B0F5-C4D8CB4500F1}"/>
                                            </p:graphicEl>
                                          </p:spTgt>
                                        </p:tgtEl>
                                        <p:attrNameLst>
                                          <p:attrName>ppt_x</p:attrName>
                                        </p:attrNameLst>
                                      </p:cBhvr>
                                      <p:tavLst>
                                        <p:tav tm="0">
                                          <p:val>
                                            <p:strVal val="#ppt_x"/>
                                          </p:val>
                                        </p:tav>
                                        <p:tav tm="100000">
                                          <p:val>
                                            <p:strVal val="#ppt_x"/>
                                          </p:val>
                                        </p:tav>
                                      </p:tavLst>
                                    </p:anim>
                                    <p:anim calcmode="lin" valueType="num">
                                      <p:cBhvr>
                                        <p:cTn id="58" dur="1000" fill="hold"/>
                                        <p:tgtEl>
                                          <p:spTgt spid="16">
                                            <p:graphicEl>
                                              <a:dgm id="{A8C3C8DD-7CDC-4964-B0F5-C4D8CB4500F1}"/>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graphicEl>
                                              <a:dgm id="{F486C669-4D59-4782-9C63-01EE2E0463D7}"/>
                                            </p:graphicEl>
                                          </p:spTgt>
                                        </p:tgtEl>
                                        <p:attrNameLst>
                                          <p:attrName>style.visibility</p:attrName>
                                        </p:attrNameLst>
                                      </p:cBhvr>
                                      <p:to>
                                        <p:strVal val="visible"/>
                                      </p:to>
                                    </p:set>
                                    <p:animEffect transition="in" filter="fade">
                                      <p:cBhvr>
                                        <p:cTn id="61" dur="1000"/>
                                        <p:tgtEl>
                                          <p:spTgt spid="16">
                                            <p:graphicEl>
                                              <a:dgm id="{F486C669-4D59-4782-9C63-01EE2E0463D7}"/>
                                            </p:graphicEl>
                                          </p:spTgt>
                                        </p:tgtEl>
                                      </p:cBhvr>
                                    </p:animEffect>
                                    <p:anim calcmode="lin" valueType="num">
                                      <p:cBhvr>
                                        <p:cTn id="62" dur="1000" fill="hold"/>
                                        <p:tgtEl>
                                          <p:spTgt spid="16">
                                            <p:graphicEl>
                                              <a:dgm id="{F486C669-4D59-4782-9C63-01EE2E0463D7}"/>
                                            </p:graphicEl>
                                          </p:spTgt>
                                        </p:tgtEl>
                                        <p:attrNameLst>
                                          <p:attrName>ppt_x</p:attrName>
                                        </p:attrNameLst>
                                      </p:cBhvr>
                                      <p:tavLst>
                                        <p:tav tm="0">
                                          <p:val>
                                            <p:strVal val="#ppt_x"/>
                                          </p:val>
                                        </p:tav>
                                        <p:tav tm="100000">
                                          <p:val>
                                            <p:strVal val="#ppt_x"/>
                                          </p:val>
                                        </p:tav>
                                      </p:tavLst>
                                    </p:anim>
                                    <p:anim calcmode="lin" valueType="num">
                                      <p:cBhvr>
                                        <p:cTn id="63" dur="1000" fill="hold"/>
                                        <p:tgtEl>
                                          <p:spTgt spid="16">
                                            <p:graphicEl>
                                              <a:dgm id="{F486C669-4D59-4782-9C63-01EE2E0463D7}"/>
                                            </p:graphic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6">
                                            <p:graphicEl>
                                              <a:dgm id="{FB940DE9-F3AD-49AA-A525-E30950B71CB5}"/>
                                            </p:graphicEl>
                                          </p:spTgt>
                                        </p:tgtEl>
                                        <p:attrNameLst>
                                          <p:attrName>style.visibility</p:attrName>
                                        </p:attrNameLst>
                                      </p:cBhvr>
                                      <p:to>
                                        <p:strVal val="visible"/>
                                      </p:to>
                                    </p:set>
                                    <p:animEffect transition="in" filter="fade">
                                      <p:cBhvr>
                                        <p:cTn id="68" dur="1000"/>
                                        <p:tgtEl>
                                          <p:spTgt spid="16">
                                            <p:graphicEl>
                                              <a:dgm id="{FB940DE9-F3AD-49AA-A525-E30950B71CB5}"/>
                                            </p:graphicEl>
                                          </p:spTgt>
                                        </p:tgtEl>
                                      </p:cBhvr>
                                    </p:animEffect>
                                    <p:anim calcmode="lin" valueType="num">
                                      <p:cBhvr>
                                        <p:cTn id="69" dur="1000" fill="hold"/>
                                        <p:tgtEl>
                                          <p:spTgt spid="16">
                                            <p:graphicEl>
                                              <a:dgm id="{FB940DE9-F3AD-49AA-A525-E30950B71CB5}"/>
                                            </p:graphicEl>
                                          </p:spTgt>
                                        </p:tgtEl>
                                        <p:attrNameLst>
                                          <p:attrName>ppt_x</p:attrName>
                                        </p:attrNameLst>
                                      </p:cBhvr>
                                      <p:tavLst>
                                        <p:tav tm="0">
                                          <p:val>
                                            <p:strVal val="#ppt_x"/>
                                          </p:val>
                                        </p:tav>
                                        <p:tav tm="100000">
                                          <p:val>
                                            <p:strVal val="#ppt_x"/>
                                          </p:val>
                                        </p:tav>
                                      </p:tavLst>
                                    </p:anim>
                                    <p:anim calcmode="lin" valueType="num">
                                      <p:cBhvr>
                                        <p:cTn id="70" dur="1000" fill="hold"/>
                                        <p:tgtEl>
                                          <p:spTgt spid="16">
                                            <p:graphicEl>
                                              <a:dgm id="{FB940DE9-F3AD-49AA-A525-E30950B71CB5}"/>
                                            </p:graphic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graphicEl>
                                              <a:dgm id="{12BBDCEB-5A20-44F2-B515-88C8FD0538E5}"/>
                                            </p:graphicEl>
                                          </p:spTgt>
                                        </p:tgtEl>
                                        <p:attrNameLst>
                                          <p:attrName>style.visibility</p:attrName>
                                        </p:attrNameLst>
                                      </p:cBhvr>
                                      <p:to>
                                        <p:strVal val="visible"/>
                                      </p:to>
                                    </p:set>
                                    <p:animEffect transition="in" filter="fade">
                                      <p:cBhvr>
                                        <p:cTn id="73" dur="1000"/>
                                        <p:tgtEl>
                                          <p:spTgt spid="16">
                                            <p:graphicEl>
                                              <a:dgm id="{12BBDCEB-5A20-44F2-B515-88C8FD0538E5}"/>
                                            </p:graphicEl>
                                          </p:spTgt>
                                        </p:tgtEl>
                                      </p:cBhvr>
                                    </p:animEffect>
                                    <p:anim calcmode="lin" valueType="num">
                                      <p:cBhvr>
                                        <p:cTn id="74" dur="1000" fill="hold"/>
                                        <p:tgtEl>
                                          <p:spTgt spid="16">
                                            <p:graphicEl>
                                              <a:dgm id="{12BBDCEB-5A20-44F2-B515-88C8FD0538E5}"/>
                                            </p:graphicEl>
                                          </p:spTgt>
                                        </p:tgtEl>
                                        <p:attrNameLst>
                                          <p:attrName>ppt_x</p:attrName>
                                        </p:attrNameLst>
                                      </p:cBhvr>
                                      <p:tavLst>
                                        <p:tav tm="0">
                                          <p:val>
                                            <p:strVal val="#ppt_x"/>
                                          </p:val>
                                        </p:tav>
                                        <p:tav tm="100000">
                                          <p:val>
                                            <p:strVal val="#ppt_x"/>
                                          </p:val>
                                        </p:tav>
                                      </p:tavLst>
                                    </p:anim>
                                    <p:anim calcmode="lin" valueType="num">
                                      <p:cBhvr>
                                        <p:cTn id="75" dur="1000" fill="hold"/>
                                        <p:tgtEl>
                                          <p:spTgt spid="16">
                                            <p:graphicEl>
                                              <a:dgm id="{12BBDCEB-5A20-44F2-B515-88C8FD0538E5}"/>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32012" y="755000"/>
            <a:ext cx="9112077" cy="6186309"/>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a:solidFill>
                  <a:srgbClr val="0070C0"/>
                </a:solidFill>
                <a:cs typeface="B Nazanin" panose="00000400000000000000" pitchFamily="2" charset="-78"/>
              </a:rPr>
              <a:t>بصیرت دینی ـ سیاسی (پیوند ایمان و تحلیل</a:t>
            </a:r>
            <a:r>
              <a:rPr lang="fa-IR" sz="2200" b="1" dirty="0" smtClean="0">
                <a:solidFill>
                  <a:srgbClr val="0070C0"/>
                </a:solidFill>
                <a:cs typeface="B Nazanin" panose="00000400000000000000" pitchFamily="2" charset="-78"/>
              </a:rPr>
              <a:t>)</a:t>
            </a:r>
          </a:p>
          <a:p>
            <a:pPr algn="justLow" rtl="1">
              <a:lnSpc>
                <a:spcPct val="150000"/>
              </a:lnSpc>
            </a:pPr>
            <a:r>
              <a:rPr lang="fa-IR" sz="2200" b="1" dirty="0">
                <a:solidFill>
                  <a:prstClr val="black"/>
                </a:solidFill>
                <a:cs typeface="B Nazanin" panose="00000400000000000000" pitchFamily="2" charset="-78"/>
              </a:rPr>
              <a:t>قرآن ایمانِ فاقد بینش و درک عمیق را آسیب‌پذیر و در معرض فریب معرفی می‌کند. بصیرت، حاصل پیوند معرفت عمیق دینی با تحلیل واقع‌بینانه میدان عملیاتی و راهبردی است</a:t>
            </a:r>
            <a:r>
              <a:rPr lang="fa-IR" sz="22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و شواهد قرآنی</a:t>
            </a:r>
            <a:endParaRPr lang="fa-IR" sz="2200" b="1" dirty="0">
              <a:solidFill>
                <a:srgbClr val="ED7D31">
                  <a:lumMod val="75000"/>
                </a:srgb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a:solidFill>
                  <a:prstClr val="black"/>
                </a:solidFill>
                <a:cs typeface="B Nazanin" panose="00000400000000000000" pitchFamily="2" charset="-78"/>
              </a:rPr>
              <a:t>قُلْ هذِهِ سَبيلي‏ أَدْعُوا إِلَى اللَّهِ عَلى‏ بَصيرَةٍ أَنَا وَ مَنِ اتَّبَعَني‏(یوسف: 108)؛ ‏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أَ </a:t>
            </a:r>
            <a:r>
              <a:rPr lang="fa-IR" sz="2200" b="1" dirty="0">
                <a:solidFill>
                  <a:prstClr val="black"/>
                </a:solidFill>
                <a:cs typeface="B Nazanin" panose="00000400000000000000" pitchFamily="2" charset="-78"/>
              </a:rPr>
              <a:t>فَلا يَتَدَبَّرُونَ الْقُرْآنَ أَمْ عَلى‏ قُلُوبٍ أَقْفالُها(محمد:24)؛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 </a:t>
            </a:r>
            <a:r>
              <a:rPr lang="fa-IR" sz="2200" b="1" dirty="0">
                <a:solidFill>
                  <a:prstClr val="black"/>
                </a:solidFill>
                <a:cs typeface="B Nazanin" panose="00000400000000000000" pitchFamily="2" charset="-78"/>
              </a:rPr>
              <a:t>لا تَكُونُوا كَالَّذينَ قالُوا سَمِعْنا وَ هُمْ لا يَسْمَعُونَ إِنَّ شَرَّ الدَّوَابِّ عِنْدَ اللَّهِ الصُّمُّ الْبُكْمُ الَّذينَ لا يَعْقِلُون‏(انفال: 21-22</a:t>
            </a:r>
            <a:r>
              <a:rPr lang="fa-IR" sz="2200"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a:solidFill>
                  <a:prstClr val="black"/>
                </a:solidFill>
                <a:cs typeface="B Nazanin" panose="00000400000000000000" pitchFamily="2" charset="-78"/>
              </a:rPr>
              <a:t>وَ لَقَدْ ذَرَأْنَاِ لجَهَّنمَ کَثِیرًا مِّنَ اْلجِنِّ وَ الإِنسِ لَهُمْ قُلُوبٌ لاَّ یَفْقَهُونَ بِهَا وَ لَهُمْ أَعْیُنٌ لَّا یُبْصِرُونَ بِهَا وَ لَهمْ آذَان لاَّ یَسْمَعُونَ بِهَا أُوْلَئِکَ کَالأْنعَامِ بَلْ همْ أَضَلُّ أُوْلَئِک همُ اْلغافِلُون(اعراف: 179)؛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87</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8967285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53940" y="925874"/>
            <a:ext cx="9090149" cy="5903539"/>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50" b="1" dirty="0">
                <a:solidFill>
                  <a:srgbClr val="0070C0"/>
                </a:solidFill>
                <a:cs typeface="B Nazanin" panose="00000400000000000000" pitchFamily="2" charset="-78"/>
              </a:rPr>
              <a:t>مواجهه با شایعه‌سازی و خبرسازی </a:t>
            </a:r>
            <a:r>
              <a:rPr lang="fa-IR" sz="2250" b="1" dirty="0" smtClean="0">
                <a:solidFill>
                  <a:srgbClr val="0070C0"/>
                </a:solidFill>
                <a:cs typeface="B Nazanin" panose="00000400000000000000" pitchFamily="2" charset="-78"/>
              </a:rPr>
              <a:t>هدفمند</a:t>
            </a:r>
          </a:p>
          <a:p>
            <a:pPr algn="justLow" rtl="1">
              <a:lnSpc>
                <a:spcPct val="150000"/>
              </a:lnSpc>
            </a:pPr>
            <a:r>
              <a:rPr lang="fa-IR" sz="2100" b="1" dirty="0">
                <a:solidFill>
                  <a:prstClr val="black"/>
                </a:solidFill>
                <a:cs typeface="B Nazanin" panose="00000400000000000000" pitchFamily="2" charset="-78"/>
              </a:rPr>
              <a:t>در عصر جنگ شناختی، شایعه و خبرسازی دروغین به سلاحی کم‌هزینه، پرسرعت و ویرانگر در دست دشمن تبدیل شده است. هدف از این تاکتیک، تخریب سرمایه (اعتماد عمومی) ایجاد رعب و ناامنی روانی و دامن زدن به تفرقه و سوءتفاهم در میان آحاد ملت است. قرآن کریم با شناخت عمیق از این خطر، مؤمنان را به برخوردی خردمندانه و قاطع فرامی‌خواند</a:t>
            </a:r>
            <a:r>
              <a:rPr lang="fa-IR" sz="21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100" b="1" dirty="0" smtClean="0">
                <a:solidFill>
                  <a:srgbClr val="ED7D31">
                    <a:lumMod val="75000"/>
                  </a:srgbClr>
                </a:solidFill>
                <a:cs typeface="B Nazanin" panose="00000400000000000000" pitchFamily="2" charset="-78"/>
              </a:rPr>
              <a:t>آیات و شواهد قرانی</a:t>
            </a: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يا </a:t>
            </a:r>
            <a:r>
              <a:rPr lang="fa-IR" sz="2100" b="1" dirty="0">
                <a:solidFill>
                  <a:prstClr val="black"/>
                </a:solidFill>
                <a:cs typeface="B Nazanin" panose="00000400000000000000" pitchFamily="2" charset="-78"/>
              </a:rPr>
              <a:t>أَيُّهَا الَّذينَ آمَنُوا إِنْ جاءَكُمْ فاسِقٌ بِنَبَإٍ فَتَبَيَّنُوا أَنْ تُصيبُوا قَوْماً بِجَهالَةٍ فَتُصْبِحُوا عَلى‏ ما فَعَلْتُمْ نادِمين‏(حجرات: 6)؛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 </a:t>
            </a:r>
            <a:r>
              <a:rPr lang="fa-IR" sz="2100" b="1" dirty="0">
                <a:solidFill>
                  <a:prstClr val="black"/>
                </a:solidFill>
                <a:cs typeface="B Nazanin" panose="00000400000000000000" pitchFamily="2" charset="-78"/>
              </a:rPr>
              <a:t>إِذا سَمِعُوا اللَّغْوَ أَعْرَضُوا عَنْهُ وَ قالُوا لَنا أَعْمالُنا وَ لَكُمْ أَعْمالُكُمْ (قصص: 55)؛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 </a:t>
            </a:r>
            <a:r>
              <a:rPr lang="fa-IR" sz="2100" b="1" dirty="0">
                <a:solidFill>
                  <a:prstClr val="black"/>
                </a:solidFill>
                <a:cs typeface="B Nazanin" panose="00000400000000000000" pitchFamily="2" charset="-78"/>
              </a:rPr>
              <a:t>لا تَقْفُ ما لَيْسَ لَكَ بِهِ عِلْمٌ إِنَّ السَّمْعَ وَ الْبَصَرَ وَ الْفُؤادَ كُلُّ أُولئِكَ كانَ عَنْهُ مَسْؤُلا(اسراء: 36</a:t>
            </a:r>
            <a:r>
              <a:rPr lang="fa-IR" sz="21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 الذِينَ </a:t>
            </a:r>
            <a:r>
              <a:rPr lang="fa-IR" sz="2100" b="1" dirty="0">
                <a:solidFill>
                  <a:prstClr val="black"/>
                </a:solidFill>
                <a:cs typeface="B Nazanin" panose="00000400000000000000" pitchFamily="2" charset="-78"/>
              </a:rPr>
              <a:t>قَالَ لَهُمُ النَّاسُ إِنَّ النَّاسَ قَدْ جَمَعُوا لَكُمْ فَاخْشَوْهُمْ فَزَادَهُمْ إِيمَانًا وَقَالُوا حَسْبُنَا اللَّهُ وَنِعْمَ الْوَكِيلُ(آل‌عمران: 173)؛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6443" y="0"/>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88</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39756999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11496" y="905429"/>
            <a:ext cx="8975354" cy="5724644"/>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000" b="1" dirty="0">
                <a:solidFill>
                  <a:srgbClr val="0070C0"/>
                </a:solidFill>
                <a:cs typeface="B Nazanin" panose="00000400000000000000" pitchFamily="2" charset="-78"/>
              </a:rPr>
              <a:t>شناسایی شبهه‌سازی و القای </a:t>
            </a:r>
            <a:r>
              <a:rPr lang="fa-IR" sz="2000" b="1" dirty="0" smtClean="0">
                <a:solidFill>
                  <a:srgbClr val="0070C0"/>
                </a:solidFill>
                <a:cs typeface="B Nazanin" panose="00000400000000000000" pitchFamily="2" charset="-78"/>
              </a:rPr>
              <a:t>تردید</a:t>
            </a:r>
          </a:p>
          <a:p>
            <a:pPr algn="justLow" rtl="1">
              <a:lnSpc>
                <a:spcPct val="150000"/>
              </a:lnSpc>
            </a:pPr>
            <a:r>
              <a:rPr lang="fa-IR" sz="2250" b="1" dirty="0" smtClean="0">
                <a:solidFill>
                  <a:prstClr val="black"/>
                </a:solidFill>
                <a:cs typeface="B Nazanin" panose="00000400000000000000" pitchFamily="2" charset="-78"/>
              </a:rPr>
              <a:t>دشمن </a:t>
            </a:r>
            <a:r>
              <a:rPr lang="fa-IR" sz="2250" b="1" dirty="0">
                <a:solidFill>
                  <a:prstClr val="black"/>
                </a:solidFill>
                <a:cs typeface="B Nazanin" panose="00000400000000000000" pitchFamily="2" charset="-78"/>
              </a:rPr>
              <a:t>با ظاهری علمی یا منتقدانه، ابهام و تردید در اصول و آرمان‌ها ایجاد می‌کند تا اعتماد به نفس فکری جامعه را سست و اراده عمل را فلج کند. </a:t>
            </a:r>
            <a:r>
              <a:rPr lang="fa-IR" sz="2250" b="1" dirty="0" smtClean="0">
                <a:solidFill>
                  <a:prstClr val="black"/>
                </a:solidFill>
                <a:cs typeface="B Nazanin" panose="00000400000000000000" pitchFamily="2" charset="-78"/>
              </a:rPr>
              <a:t>قرآن‌کریم </a:t>
            </a:r>
            <a:r>
              <a:rPr lang="fa-IR" sz="2250" b="1" dirty="0">
                <a:solidFill>
                  <a:prstClr val="black"/>
                </a:solidFill>
                <a:cs typeface="B Nazanin" panose="00000400000000000000" pitchFamily="2" charset="-78"/>
              </a:rPr>
              <a:t>به روشنی مؤمنان را از این خطر آگاه می‌سازد و آنان را به شناخت و تشخیص این حربه فرامی‌خواند. این بصیرت، جامعه را در برابر تلاش برای بی‌رمزسازی و ایجاد تردید در هویت خویش، واکسینه می‌کند</a:t>
            </a:r>
            <a:r>
              <a:rPr lang="fa-IR" sz="2250" b="1" dirty="0" smtClean="0">
                <a:solidFill>
                  <a:prstClr val="black"/>
                </a:solidFill>
                <a:cs typeface="B Nazanin" panose="00000400000000000000" pitchFamily="2" charset="-78"/>
              </a:rPr>
              <a:t>.</a:t>
            </a:r>
          </a:p>
          <a:p>
            <a:pPr algn="justLow" rtl="1">
              <a:lnSpc>
                <a:spcPct val="150000"/>
              </a:lnSpc>
            </a:pPr>
            <a:endParaRPr lang="fa-IR" sz="14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50" b="1" dirty="0" smtClean="0">
                <a:solidFill>
                  <a:srgbClr val="ED7D31">
                    <a:lumMod val="75000"/>
                  </a:srgbClr>
                </a:solidFill>
                <a:cs typeface="B Nazanin" panose="00000400000000000000" pitchFamily="2" charset="-78"/>
              </a:rPr>
              <a:t>آیات و شواهد قرآنی</a:t>
            </a:r>
            <a:endParaRPr lang="fa-IR" sz="2250" b="1" dirty="0">
              <a:solidFill>
                <a:srgbClr val="ED7D31">
                  <a:lumMod val="75000"/>
                </a:srgbClr>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50" b="1" dirty="0" smtClean="0">
                <a:solidFill>
                  <a:prstClr val="black"/>
                </a:solidFill>
                <a:cs typeface="B Nazanin" panose="00000400000000000000" pitchFamily="2" charset="-78"/>
              </a:rPr>
              <a:t>يُخادِعُونَ </a:t>
            </a:r>
            <a:r>
              <a:rPr lang="fa-IR" sz="2250" b="1" dirty="0">
                <a:solidFill>
                  <a:prstClr val="black"/>
                </a:solidFill>
                <a:cs typeface="B Nazanin" panose="00000400000000000000" pitchFamily="2" charset="-78"/>
              </a:rPr>
              <a:t>اللّيُطْفِؤُا َهَ وَ الَّذينَ آمَنُوا وَ ما يَخْدَعُونَ إِلاَّ أَنْفُسَهُمْ وَ ما يَشْعُرُون‏(</a:t>
            </a:r>
            <a:r>
              <a:rPr lang="fa-IR" sz="2250" b="1" dirty="0" smtClean="0">
                <a:solidFill>
                  <a:prstClr val="black"/>
                </a:solidFill>
                <a:cs typeface="B Nazanin" panose="00000400000000000000" pitchFamily="2" charset="-78"/>
              </a:rPr>
              <a:t>بقره:9)؛ </a:t>
            </a:r>
          </a:p>
          <a:p>
            <a:pPr marL="342900" indent="-342900" algn="justLow" rtl="1">
              <a:lnSpc>
                <a:spcPct val="150000"/>
              </a:lnSpc>
              <a:buFont typeface="Arial" panose="020B0604020202020204" pitchFamily="34" charset="0"/>
              <a:buChar char="•"/>
            </a:pPr>
            <a:r>
              <a:rPr lang="fa-IR" sz="2250" b="1" dirty="0" smtClean="0">
                <a:solidFill>
                  <a:prstClr val="black"/>
                </a:solidFill>
                <a:cs typeface="B Nazanin" panose="00000400000000000000" pitchFamily="2" charset="-78"/>
              </a:rPr>
              <a:t>يُريدُونَ أَنْ نُورَ اللَّهِ بِأَفْواهِهِمْ وَ يَأْبَى اللَّهُ إِلاَّ أَنْ يُتِمَّ نُورَهُ وَ لَوْ كَرِهَ الْكافِرُونَ(توبه: 32)؛ </a:t>
            </a:r>
          </a:p>
          <a:p>
            <a:pPr marL="342900" indent="-342900" algn="justLow" rtl="1">
              <a:lnSpc>
                <a:spcPct val="150000"/>
              </a:lnSpc>
              <a:buFont typeface="Arial" panose="020B0604020202020204" pitchFamily="34" charset="0"/>
              <a:buChar char="•"/>
            </a:pPr>
            <a:r>
              <a:rPr lang="fa-IR" sz="2250" b="1" dirty="0" smtClean="0">
                <a:solidFill>
                  <a:prstClr val="black"/>
                </a:solidFill>
                <a:cs typeface="B Nazanin" panose="00000400000000000000" pitchFamily="2" charset="-78"/>
              </a:rPr>
              <a:t>وَ </a:t>
            </a:r>
            <a:r>
              <a:rPr lang="fa-IR" sz="2250" b="1" dirty="0">
                <a:solidFill>
                  <a:prstClr val="black"/>
                </a:solidFill>
                <a:cs typeface="B Nazanin" panose="00000400000000000000" pitchFamily="2" charset="-78"/>
              </a:rPr>
              <a:t>إِذا رَأَيْتَهُمْ تُعْجِبُكَ أَجْسامُهُمْ وَ إِنْ يَقُولُوا تَسْمَعْ لِقَوْلِهِمْ .... هُمُ الْعَدُوُّ فَاحْذَرْهُمْ قاتَلَهُمُ اللَّهُ أَنَّى يُؤْفَكُونَ (منافقون: 4)؛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89</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30203920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1000"/>
                                        <p:tgtEl>
                                          <p:spTgt spid="6">
                                            <p:txEl>
                                              <p:pRg st="5" end="5"/>
                                            </p:txEl>
                                          </p:spTgt>
                                        </p:tgtEl>
                                      </p:cBhvr>
                                    </p:animEffect>
                                    <p:anim calcmode="lin" valueType="num">
                                      <p:cBhvr>
                                        <p:cTn id="3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fade">
                                      <p:cBhvr>
                                        <p:cTn id="44" dur="1000"/>
                                        <p:tgtEl>
                                          <p:spTgt spid="6">
                                            <p:txEl>
                                              <p:pRg st="6" end="6"/>
                                            </p:txEl>
                                          </p:spTgt>
                                        </p:tgtEl>
                                      </p:cBhvr>
                                    </p:animEffect>
                                    <p:anim calcmode="lin" valueType="num">
                                      <p:cBhvr>
                                        <p:cTn id="45"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645"/>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2055348" y="2301242"/>
            <a:ext cx="8097645" cy="1569660"/>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بخش اول: کلیات</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3200" b="1" dirty="0" smtClean="0">
                <a:solidFill>
                  <a:prstClr val="white"/>
                </a:solidFill>
                <a:latin typeface="IRBadr" panose="02000506000000020002" pitchFamily="2" charset="-78"/>
                <a:ea typeface="Lotus" panose="00000400000000000000" pitchFamily="2" charset="-78"/>
                <a:cs typeface="B Titr" panose="00000700000000000000" pitchFamily="2" charset="-78"/>
              </a:rPr>
              <a:t>(</a:t>
            </a:r>
            <a:r>
              <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rPr>
              <a:t>مبانی، چارچوب و منطق حاکم بر منظومه قرآنی)</a:t>
            </a:r>
            <a:endParaRPr lang="fa-IR" sz="28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160551" y="632843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9</a:t>
            </a:r>
            <a:endParaRPr lang="fa-IR" dirty="0">
              <a:solidFill>
                <a:schemeClr val="tx1"/>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213075251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250" fill="hold"/>
                                        <p:tgtEl>
                                          <p:spTgt spid="6"/>
                                        </p:tgtEl>
                                        <p:attrNameLst>
                                          <p:attrName>ppt_w</p:attrName>
                                        </p:attrNameLst>
                                      </p:cBhvr>
                                      <p:tavLst>
                                        <p:tav tm="0">
                                          <p:val>
                                            <p:fltVal val="0"/>
                                          </p:val>
                                        </p:tav>
                                        <p:tav tm="100000">
                                          <p:val>
                                            <p:strVal val="#ppt_w"/>
                                          </p:val>
                                        </p:tav>
                                      </p:tavLst>
                                    </p:anim>
                                    <p:anim calcmode="lin" valueType="num">
                                      <p:cBhvr>
                                        <p:cTn id="8" dur="1250" fill="hold"/>
                                        <p:tgtEl>
                                          <p:spTgt spid="6"/>
                                        </p:tgtEl>
                                        <p:attrNameLst>
                                          <p:attrName>ppt_h</p:attrName>
                                        </p:attrNameLst>
                                      </p:cBhvr>
                                      <p:tavLst>
                                        <p:tav tm="0">
                                          <p:val>
                                            <p:fltVal val="0"/>
                                          </p:val>
                                        </p:tav>
                                        <p:tav tm="100000">
                                          <p:val>
                                            <p:strVal val="#ppt_h"/>
                                          </p:val>
                                        </p:tav>
                                      </p:tavLst>
                                    </p:anim>
                                    <p:anim calcmode="lin" valueType="num">
                                      <p:cBhvr>
                                        <p:cTn id="9" dur="1250" fill="hold"/>
                                        <p:tgtEl>
                                          <p:spTgt spid="6"/>
                                        </p:tgtEl>
                                        <p:attrNameLst>
                                          <p:attrName>style.rotation</p:attrName>
                                        </p:attrNameLst>
                                      </p:cBhvr>
                                      <p:tavLst>
                                        <p:tav tm="0">
                                          <p:val>
                                            <p:fltVal val="90"/>
                                          </p:val>
                                        </p:tav>
                                        <p:tav tm="100000">
                                          <p:val>
                                            <p:fltVal val="0"/>
                                          </p:val>
                                        </p:tav>
                                      </p:tavLst>
                                    </p:anim>
                                    <p:animEffect transition="in" filter="fade">
                                      <p:cBhvr>
                                        <p:cTn id="10" dur="125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style.rotation</p:attrName>
                                        </p:attrNameLst>
                                      </p:cBhvr>
                                      <p:tavLst>
                                        <p:tav tm="0">
                                          <p:val>
                                            <p:fltVal val="90"/>
                                          </p:val>
                                        </p:tav>
                                        <p:tav tm="100000">
                                          <p:val>
                                            <p:fltVal val="0"/>
                                          </p:val>
                                        </p:tav>
                                      </p:tavLst>
                                    </p:anim>
                                    <p:animEffect transition="in" filter="fade">
                                      <p:cBhvr>
                                        <p:cTn id="16" dur="1250"/>
                                        <p:tgtEl>
                                          <p:spTgt spid="7"/>
                                        </p:tgtEl>
                                      </p:cBhvr>
                                    </p:animEffect>
                                  </p:childTnLst>
                                </p:cTn>
                              </p:par>
                              <p:par>
                                <p:cTn id="17" presetID="3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250" fill="hold"/>
                                        <p:tgtEl>
                                          <p:spTgt spid="12"/>
                                        </p:tgtEl>
                                        <p:attrNameLst>
                                          <p:attrName>ppt_w</p:attrName>
                                        </p:attrNameLst>
                                      </p:cBhvr>
                                      <p:tavLst>
                                        <p:tav tm="0">
                                          <p:val>
                                            <p:fltVal val="0"/>
                                          </p:val>
                                        </p:tav>
                                        <p:tav tm="100000">
                                          <p:val>
                                            <p:strVal val="#ppt_w"/>
                                          </p:val>
                                        </p:tav>
                                      </p:tavLst>
                                    </p:anim>
                                    <p:anim calcmode="lin" valueType="num">
                                      <p:cBhvr>
                                        <p:cTn id="20" dur="1250" fill="hold"/>
                                        <p:tgtEl>
                                          <p:spTgt spid="12"/>
                                        </p:tgtEl>
                                        <p:attrNameLst>
                                          <p:attrName>ppt_h</p:attrName>
                                        </p:attrNameLst>
                                      </p:cBhvr>
                                      <p:tavLst>
                                        <p:tav tm="0">
                                          <p:val>
                                            <p:fltVal val="0"/>
                                          </p:val>
                                        </p:tav>
                                        <p:tav tm="100000">
                                          <p:val>
                                            <p:strVal val="#ppt_h"/>
                                          </p:val>
                                        </p:tav>
                                      </p:tavLst>
                                    </p:anim>
                                    <p:anim calcmode="lin" valueType="num">
                                      <p:cBhvr>
                                        <p:cTn id="21" dur="1250" fill="hold"/>
                                        <p:tgtEl>
                                          <p:spTgt spid="12"/>
                                        </p:tgtEl>
                                        <p:attrNameLst>
                                          <p:attrName>style.rotation</p:attrName>
                                        </p:attrNameLst>
                                      </p:cBhvr>
                                      <p:tavLst>
                                        <p:tav tm="0">
                                          <p:val>
                                            <p:fltVal val="90"/>
                                          </p:val>
                                        </p:tav>
                                        <p:tav tm="100000">
                                          <p:val>
                                            <p:fltVal val="0"/>
                                          </p:val>
                                        </p:tav>
                                      </p:tavLst>
                                    </p:anim>
                                    <p:animEffect transition="in" filter="fade">
                                      <p:cBhvr>
                                        <p:cTn id="22" dur="1250"/>
                                        <p:tgtEl>
                                          <p:spTgt spid="12"/>
                                        </p:tgtEl>
                                      </p:cBhvr>
                                    </p:animEffect>
                                  </p:childTnLst>
                                </p:cTn>
                              </p:par>
                              <p:par>
                                <p:cTn id="23" presetID="3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250" fill="hold"/>
                                        <p:tgtEl>
                                          <p:spTgt spid="13"/>
                                        </p:tgtEl>
                                        <p:attrNameLst>
                                          <p:attrName>ppt_w</p:attrName>
                                        </p:attrNameLst>
                                      </p:cBhvr>
                                      <p:tavLst>
                                        <p:tav tm="0">
                                          <p:val>
                                            <p:fltVal val="0"/>
                                          </p:val>
                                        </p:tav>
                                        <p:tav tm="100000">
                                          <p:val>
                                            <p:strVal val="#ppt_w"/>
                                          </p:val>
                                        </p:tav>
                                      </p:tavLst>
                                    </p:anim>
                                    <p:anim calcmode="lin" valueType="num">
                                      <p:cBhvr>
                                        <p:cTn id="26" dur="1250" fill="hold"/>
                                        <p:tgtEl>
                                          <p:spTgt spid="13"/>
                                        </p:tgtEl>
                                        <p:attrNameLst>
                                          <p:attrName>ppt_h</p:attrName>
                                        </p:attrNameLst>
                                      </p:cBhvr>
                                      <p:tavLst>
                                        <p:tav tm="0">
                                          <p:val>
                                            <p:fltVal val="0"/>
                                          </p:val>
                                        </p:tav>
                                        <p:tav tm="100000">
                                          <p:val>
                                            <p:strVal val="#ppt_h"/>
                                          </p:val>
                                        </p:tav>
                                      </p:tavLst>
                                    </p:anim>
                                    <p:anim calcmode="lin" valueType="num">
                                      <p:cBhvr>
                                        <p:cTn id="27" dur="1250" fill="hold"/>
                                        <p:tgtEl>
                                          <p:spTgt spid="13"/>
                                        </p:tgtEl>
                                        <p:attrNameLst>
                                          <p:attrName>style.rotation</p:attrName>
                                        </p:attrNameLst>
                                      </p:cBhvr>
                                      <p:tavLst>
                                        <p:tav tm="0">
                                          <p:val>
                                            <p:fltVal val="90"/>
                                          </p:val>
                                        </p:tav>
                                        <p:tav tm="100000">
                                          <p:val>
                                            <p:fltVal val="0"/>
                                          </p:val>
                                        </p:tav>
                                      </p:tavLst>
                                    </p:anim>
                                    <p:animEffect transition="in" filter="fade">
                                      <p:cBhvr>
                                        <p:cTn id="28" dur="1250"/>
                                        <p:tgtEl>
                                          <p:spTgt spid="13"/>
                                        </p:tgtEl>
                                      </p:cBhvr>
                                    </p:animEffect>
                                  </p:childTnLst>
                                </p:cTn>
                              </p:par>
                            </p:childTnLst>
                          </p:cTn>
                        </p:par>
                        <p:par>
                          <p:cTn id="29" fill="hold">
                            <p:stCondLst>
                              <p:cond delay="1250"/>
                            </p:stCondLst>
                            <p:childTnLst>
                              <p:par>
                                <p:cTn id="30" presetID="10"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1000" fill="hold"/>
                                        <p:tgtEl>
                                          <p:spTgt spid="5"/>
                                        </p:tgtEl>
                                        <p:attrNameLst>
                                          <p:attrName>ppt_w</p:attrName>
                                        </p:attrNameLst>
                                      </p:cBhvr>
                                      <p:tavLst>
                                        <p:tav tm="0">
                                          <p:val>
                                            <p:fltVal val="0"/>
                                          </p:val>
                                        </p:tav>
                                        <p:tav tm="100000">
                                          <p:val>
                                            <p:strVal val="#ppt_w"/>
                                          </p:val>
                                        </p:tav>
                                      </p:tavLst>
                                    </p:anim>
                                    <p:anim calcmode="lin" valueType="num">
                                      <p:cBhvr>
                                        <p:cTn id="38" dur="1000" fill="hold"/>
                                        <p:tgtEl>
                                          <p:spTgt spid="5"/>
                                        </p:tgtEl>
                                        <p:attrNameLst>
                                          <p:attrName>ppt_h</p:attrName>
                                        </p:attrNameLst>
                                      </p:cBhvr>
                                      <p:tavLst>
                                        <p:tav tm="0">
                                          <p:val>
                                            <p:fltVal val="0"/>
                                          </p:val>
                                        </p:tav>
                                        <p:tav tm="100000">
                                          <p:val>
                                            <p:strVal val="#ppt_h"/>
                                          </p:val>
                                        </p:tav>
                                      </p:tavLst>
                                    </p:anim>
                                    <p:anim calcmode="lin" valueType="num">
                                      <p:cBhvr>
                                        <p:cTn id="39" dur="1000" fill="hold"/>
                                        <p:tgtEl>
                                          <p:spTgt spid="5"/>
                                        </p:tgtEl>
                                        <p:attrNameLst>
                                          <p:attrName>style.rotation</p:attrName>
                                        </p:attrNameLst>
                                      </p:cBhvr>
                                      <p:tavLst>
                                        <p:tav tm="0">
                                          <p:val>
                                            <p:fltVal val="90"/>
                                          </p:val>
                                        </p:tav>
                                        <p:tav tm="100000">
                                          <p:val>
                                            <p:fltVal val="0"/>
                                          </p:val>
                                        </p:tav>
                                      </p:tavLst>
                                    </p:anim>
                                    <p:animEffect transition="in" filter="fade">
                                      <p:cBhvr>
                                        <p:cTn id="4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253940" y="633700"/>
            <a:ext cx="9090149" cy="634789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000" b="1" dirty="0">
                <a:solidFill>
                  <a:srgbClr val="0070C0"/>
                </a:solidFill>
                <a:cs typeface="B Nazanin" panose="00000400000000000000" pitchFamily="2" charset="-78"/>
              </a:rPr>
              <a:t>دشمن‌شناسی چندلایه و </a:t>
            </a:r>
            <a:r>
              <a:rPr lang="fa-IR" sz="2000" b="1" dirty="0" smtClean="0">
                <a:solidFill>
                  <a:srgbClr val="0070C0"/>
                </a:solidFill>
                <a:cs typeface="B Nazanin" panose="00000400000000000000" pitchFamily="2" charset="-78"/>
              </a:rPr>
              <a:t>پیچیده</a:t>
            </a:r>
          </a:p>
          <a:p>
            <a:pPr algn="justLow" rtl="1">
              <a:lnSpc>
                <a:spcPct val="150000"/>
              </a:lnSpc>
            </a:pPr>
            <a:r>
              <a:rPr lang="fa-IR" sz="2100" b="1" dirty="0" smtClean="0">
                <a:solidFill>
                  <a:prstClr val="black"/>
                </a:solidFill>
                <a:cs typeface="B Nazanin" panose="00000400000000000000" pitchFamily="2" charset="-78"/>
              </a:rPr>
              <a:t>دشمن در </a:t>
            </a:r>
            <a:r>
              <a:rPr lang="fa-IR" sz="2100" b="1" dirty="0">
                <a:solidFill>
                  <a:prstClr val="black"/>
                </a:solidFill>
                <a:cs typeface="B Nazanin" panose="00000400000000000000" pitchFamily="2" charset="-78"/>
              </a:rPr>
              <a:t>نبرد امروز، موجودی تک‌بعدی و آشکار نیست. او در قالب‌های گوناگون ظاهر می‌شود: دشمن آشکار نظامی، دشمن پنهان اطلاعاتی، دشمن نفوذی فرهنگی و دشمن فریبکاری که در لباس دوست یا منتقد ظاهر می‌شود. شناخت این چهره‌های پیچیده، شرط بقاست. . قرآن کریم با ژرف‌نگری حیرت‌انگیزی، مؤمنان را به شناخت دقیق و همه‌جانبه از این چهره‌های پیچیده دشمن فرامی‌خواند.</a:t>
            </a:r>
            <a:endParaRPr lang="fa-IR" sz="21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000" b="1" dirty="0" smtClean="0">
                <a:solidFill>
                  <a:srgbClr val="ED7D31">
                    <a:lumMod val="75000"/>
                  </a:srgbClr>
                </a:solidFill>
                <a:cs typeface="B Nazanin" panose="00000400000000000000" pitchFamily="2" charset="-78"/>
              </a:rPr>
              <a:t>آیات و شواهد قرآنی</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يا أَيُّهَا الَّذينَ آمَنُوا لا تَتَّخِذُوا بِطانَةً مِنْ دُونِكُمْ لا يَأْلُونَكُمْ خَبالاً وَدُّوا ما عَنِتُّمْ قَدْ بَدَتِ الْبَغْضاءُ مِنْ أَفْواهِهِمْ وَ ما تُخْفي‏ صُدُورُهُمْ أَكْبَرُ قَدْ بَيَّنَّا لَكُمُ الْآياتِ إِنْ كُنْتُمْ تَعْقِلُون‏(آل‌عمران: 118)؛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 </a:t>
            </a:r>
            <a:r>
              <a:rPr lang="fa-IR" sz="2100" b="1" dirty="0">
                <a:solidFill>
                  <a:prstClr val="black"/>
                </a:solidFill>
                <a:cs typeface="B Nazanin" panose="00000400000000000000" pitchFamily="2" charset="-78"/>
              </a:rPr>
              <a:t>كَذلِكَ جَعَلْنا لِكُلِّ نَبِيٍّ عَدُوًّا شَياطينَ الْإِنْسِ وَ الْجِنِّ يُوحي‏ بَعْضُهُمْ إِلى‏ بَعْضٍ زُخْرُفَ الْقَوْلِ غُرُوراً...(انعام: 112)؛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 </a:t>
            </a:r>
            <a:r>
              <a:rPr lang="fa-IR" sz="2100" b="1" dirty="0">
                <a:solidFill>
                  <a:prstClr val="black"/>
                </a:solidFill>
                <a:cs typeface="B Nazanin" panose="00000400000000000000" pitchFamily="2" charset="-78"/>
              </a:rPr>
              <a:t>لَقَدْ صَرَّفْنا في‏ هذَا الْقُرْآنِ لِيَذَّكَّرُوا وَ ما يَزيدُهُمْ إِلاَّ نُفُوراً (اسراء: 41)؛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 </a:t>
            </a:r>
            <a:r>
              <a:rPr lang="fa-IR" sz="2100" b="1" dirty="0">
                <a:solidFill>
                  <a:prstClr val="black"/>
                </a:solidFill>
                <a:cs typeface="B Nazanin" panose="00000400000000000000" pitchFamily="2" charset="-78"/>
              </a:rPr>
              <a:t>قُلْنَا اهْبِطُوا بَعْضُكُمْ لِبَعْضٍ عَدُوٌّ وَ لَكُمْ فِی الْأَرْضِ مُسْتَقَرٌّ وَ مَتاعٌ إِلى‏ حینٍ (بقره: 36)؛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90</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5190742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 xmlns:a16="http://schemas.microsoft.com/office/drawing/2014/main" id="{F750D202-96AB-2D06-35F7-5D582A8723D6}"/>
              </a:ext>
            </a:extLst>
          </p:cNvPr>
          <p:cNvSpPr txBox="1"/>
          <p:nvPr/>
        </p:nvSpPr>
        <p:spPr>
          <a:xfrm>
            <a:off x="130344" y="1168248"/>
            <a:ext cx="9090149" cy="5009064"/>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a:solidFill>
                  <a:srgbClr val="0070C0"/>
                </a:solidFill>
                <a:cs typeface="B Nazanin" panose="00000400000000000000" pitchFamily="2" charset="-78"/>
              </a:rPr>
              <a:t>عدم اعتماد و تکیه به </a:t>
            </a:r>
            <a:r>
              <a:rPr lang="fa-IR" sz="2400" b="1" dirty="0" smtClean="0">
                <a:solidFill>
                  <a:srgbClr val="0070C0"/>
                </a:solidFill>
                <a:cs typeface="B Nazanin" panose="00000400000000000000" pitchFamily="2" charset="-78"/>
              </a:rPr>
              <a:t>دشمن</a:t>
            </a:r>
          </a:p>
          <a:p>
            <a:pPr algn="justLow" rtl="1">
              <a:lnSpc>
                <a:spcPct val="150000"/>
              </a:lnSpc>
            </a:pPr>
            <a:r>
              <a:rPr lang="fa-IR" sz="2100" b="1" dirty="0">
                <a:solidFill>
                  <a:prstClr val="black"/>
                </a:solidFill>
                <a:cs typeface="B Nazanin" panose="00000400000000000000" pitchFamily="2" charset="-78"/>
              </a:rPr>
              <a:t>انسان در امر دين و حيات دينی خود، نه تنها نباید به ظالم اعتماد کند، بلکه باید هرگونه وابستگی وجودی، فکری و عملی را که حیات دینی او را به اراده و منافع ظالمان گره میزند، قطع نماید. </a:t>
            </a:r>
            <a:endParaRPr lang="fa-IR" sz="21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100" b="1" dirty="0">
                <a:solidFill>
                  <a:srgbClr val="C00000"/>
                </a:solidFill>
                <a:cs typeface="B Nazanin" panose="00000400000000000000" pitchFamily="2" charset="-78"/>
              </a:rPr>
              <a:t>آیات و شواهد قرآنی</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وَلَا تَرْكَنُوا إِلَى الَّذِينَ ظَلَمُوا فَتَمَسَّكُمُ النَّارُ وَمَا لَكُمْ مِنْ دُونِ اللَّهِ مِنْ أَوْلِيَاءَ ثُمَّ لَا تُنْصَرُونَ(هود: 113)؛</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 لَا تَجِدُ قَوْمًا يُؤْمِنُونَ بِاللَّهِ وَالْيَوْمِ الْآخِرِ يُوَادُّونَ مَنْ حَادَّ اللَّهَ وَرَسُولَهُ ...(مجادله: 22)؛ </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َیا أَيُّهَا الَّذِينَ آمَنُوا لَا تَتَّخِذُوا عَدُوِّي وَعَدُوَّكُمْ أَوْلِيَاءَ تُلْقُونَ إِلَيْهِمْ بِالْمَوَدَّةِ وَقَدْ كَفَرُوا بِمَا جَاءَكُمْ مِنَ الْحَقِّ يُخْرِجُونَ الرَّسُولَ وَإِيَّاكُمْ أَنْ تُؤْمِنُوا بِاللَّهِ رَبِّكُمْ إِنْ كُنْتُمْ خَرَجْتُمْ جِهَادًا فِي سَبِيلِي وَابْتِغَاءَ مَرْضَاتِي تُسِرُّونَ إِلَيْهِمْ بِالْمَوَدَّةِ وَأَنَا أَعْلَمُ بِمَا أَخْفَيْتُمْ وَمَا أَعْلَنْتُمْ وَمَنْ يَفْعَلْهُ مِنْكُمْ فَقَدْ ضَلَّ سَوَاءَ السَّبِيلِ(ممتحنه:1)؛ </a:t>
            </a:r>
          </a:p>
        </p:txBody>
      </p:sp>
      <p:pic>
        <p:nvPicPr>
          <p:cNvPr id="13" name="Picture 12">
            <a:extLst>
              <a:ext uri="{FF2B5EF4-FFF2-40B4-BE49-F238E27FC236}">
                <a16:creationId xmlns="" xmlns:a16="http://schemas.microsoft.com/office/drawing/2014/main"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a16="http://schemas.microsoft.com/office/drawing/2014/main" xmlns=""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 xmlns:a16="http://schemas.microsoft.com/office/drawing/2014/main"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91</a:t>
            </a:r>
            <a:endParaRPr lang="fa-IR" dirty="0">
              <a:solidFill>
                <a:prstClr val="black"/>
              </a:solidFill>
              <a:cs typeface="B Titr" panose="00000700000000000000" pitchFamily="2" charset="-78"/>
            </a:endParaRPr>
          </a:p>
        </p:txBody>
      </p:sp>
      <p:sp>
        <p:nvSpPr>
          <p:cNvPr id="10" name="TextBox 9">
            <a:extLst>
              <a:ext uri="{FF2B5EF4-FFF2-40B4-BE49-F238E27FC236}">
                <a16:creationId xmlns="" xmlns:a16="http://schemas.microsoft.com/office/drawing/2014/main"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 xmlns:a16="http://schemas.microsoft.com/office/drawing/2014/main"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15876810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992548"/>
            <a:ext cx="9112077" cy="429348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گزاره </a:t>
            </a:r>
            <a:r>
              <a:rPr lang="fa-IR" sz="2200" dirty="0" smtClean="0">
                <a:solidFill>
                  <a:srgbClr val="C00000"/>
                </a:solidFill>
                <a:cs typeface="B Titr" panose="00000700000000000000" pitchFamily="2" charset="-78"/>
              </a:rPr>
              <a:t>راهبردی نهایی</a:t>
            </a:r>
          </a:p>
          <a:p>
            <a:pPr algn="justLow" rtl="1">
              <a:lnSpc>
                <a:spcPct val="200000"/>
              </a:lnSpc>
            </a:pPr>
            <a:r>
              <a:rPr lang="fa-IR" sz="2400" b="1" dirty="0">
                <a:solidFill>
                  <a:prstClr val="black"/>
                </a:solidFill>
                <a:cs typeface="B Nazanin" panose="00000400000000000000" pitchFamily="2" charset="-78"/>
              </a:rPr>
              <a:t>جنگ اصلی، جنگ روایت‌ها و ذهن‌هاست؛ و بصیرت، محور ایمنی فکری و شناختی جامعه در برابر نفوذ، تحریف و شبهه‌سازی است. جامعه‌ای که از درون در برابر فریب، تردید و نفوذ واکسینه شده باشد، پیروز میدان نبرد روایت‌هاست و می‌تواند با اتکا به این پشتوانه فکری مستحکم، در همه میدان‌های دیگر (علمی، اقتصادی، دفاعی) نیز به پیروزی‌های پایدار دست یابد</a:t>
            </a:r>
            <a:r>
              <a:rPr lang="fa-IR" sz="2300" b="1" dirty="0" smtClean="0">
                <a:solidFill>
                  <a:prstClr val="black"/>
                </a:solidFill>
                <a:cs typeface="B Nazanin" panose="00000400000000000000" pitchFamily="2" charset="-78"/>
              </a:rPr>
              <a:t>.</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6013415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708338" y="1171976"/>
            <a:ext cx="8512156" cy="507831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چگونگی </a:t>
            </a:r>
            <a:r>
              <a:rPr lang="fa-IR" sz="2400" dirty="0">
                <a:solidFill>
                  <a:srgbClr val="C00000"/>
                </a:solidFill>
                <a:cs typeface="B Titr" panose="00000700000000000000" pitchFamily="2" charset="-78"/>
              </a:rPr>
              <a:t>تحقق </a:t>
            </a:r>
            <a:r>
              <a:rPr lang="fa-IR" sz="2400" dirty="0" smtClean="0">
                <a:solidFill>
                  <a:srgbClr val="C00000"/>
                </a:solidFill>
                <a:cs typeface="B Titr" panose="00000700000000000000" pitchFamily="2" charset="-78"/>
              </a:rPr>
              <a:t>بصیرت  و ایمنی‌سازی شناختی</a:t>
            </a:r>
          </a:p>
          <a:p>
            <a:pPr marL="342900" indent="-342900" algn="justLow" rtl="1">
              <a:lnSpc>
                <a:spcPct val="200000"/>
              </a:lnSpc>
              <a:buFont typeface="Wingdings" panose="05000000000000000000" pitchFamily="2" charset="2"/>
              <a:buChar char="§"/>
            </a:pPr>
            <a:r>
              <a:rPr lang="fa-IR" sz="2400" b="1" dirty="0" smtClean="0">
                <a:cs typeface="B Nazanin" panose="00000400000000000000" pitchFamily="2" charset="-78"/>
              </a:rPr>
              <a:t>راهکارهای </a:t>
            </a:r>
            <a:r>
              <a:rPr lang="fa-IR" sz="2400" b="1" dirty="0">
                <a:cs typeface="B Nazanin" panose="00000400000000000000" pitchFamily="2" charset="-78"/>
              </a:rPr>
              <a:t>علمی-فکری (تقویت بنیان‌های معرفتی و تشخیصی</a:t>
            </a:r>
            <a:r>
              <a:rPr lang="fa-IR" sz="2400" b="1" dirty="0" smtClean="0">
                <a:cs typeface="B Nazanin" panose="00000400000000000000" pitchFamily="2" charset="-78"/>
              </a:rPr>
              <a:t>)</a:t>
            </a:r>
          </a:p>
          <a:p>
            <a:pPr marL="342900" indent="-342900" algn="justLow" rtl="1">
              <a:lnSpc>
                <a:spcPct val="200000"/>
              </a:lnSpc>
              <a:buFont typeface="Wingdings" panose="05000000000000000000" pitchFamily="2" charset="2"/>
              <a:buChar char="§"/>
            </a:pPr>
            <a:r>
              <a:rPr lang="fa-IR" sz="2400" b="1" dirty="0">
                <a:cs typeface="B Nazanin" panose="00000400000000000000" pitchFamily="2" charset="-78"/>
              </a:rPr>
              <a:t>راهکارهای عملی-رفتاری (ایجاد محیط مصون و کنشگر)</a:t>
            </a:r>
          </a:p>
          <a:p>
            <a:pPr marL="342900" indent="-342900" algn="justLow" rtl="1">
              <a:lnSpc>
                <a:spcPct val="200000"/>
              </a:lnSpc>
              <a:buFont typeface="Wingdings" panose="05000000000000000000" pitchFamily="2" charset="2"/>
              <a:buChar char="§"/>
            </a:pPr>
            <a:r>
              <a:rPr lang="fa-IR" sz="2400" b="1" dirty="0">
                <a:cs typeface="B Nazanin" panose="00000400000000000000" pitchFamily="2" charset="-78"/>
              </a:rPr>
              <a:t>هدف: نهادینه‌سازی رفتارها و ساختارهای مقاوم‌ساز در برابر نفوذ و جنگ نرم</a:t>
            </a:r>
            <a:r>
              <a:rPr lang="fa-IR" sz="2400" b="1" dirty="0" smtClean="0">
                <a:cs typeface="B Nazanin" panose="00000400000000000000" pitchFamily="2" charset="-78"/>
              </a:rPr>
              <a:t>.</a:t>
            </a:r>
          </a:p>
          <a:p>
            <a:pPr marL="342900" indent="-342900" algn="justLow" rtl="1">
              <a:lnSpc>
                <a:spcPct val="200000"/>
              </a:lnSpc>
              <a:buFont typeface="Wingdings" panose="05000000000000000000" pitchFamily="2" charset="2"/>
              <a:buChar char="§"/>
            </a:pPr>
            <a:r>
              <a:rPr lang="fa-IR" sz="2400" b="1" dirty="0">
                <a:cs typeface="B Nazanin" panose="00000400000000000000" pitchFamily="2" charset="-78"/>
              </a:rPr>
              <a:t>راهکارهای تعامل با جامعه و نبرد رسانه‌ای (جهاد تبیین بیرونی)</a:t>
            </a:r>
          </a:p>
          <a:p>
            <a:pPr marL="342900" indent="-342900" algn="justLow" rtl="1">
              <a:lnSpc>
                <a:spcPct val="200000"/>
              </a:lnSpc>
              <a:buFont typeface="Wingdings" panose="05000000000000000000" pitchFamily="2" charset="2"/>
              <a:buChar char="§"/>
            </a:pPr>
            <a:r>
              <a:rPr lang="fa-IR" sz="2400" b="1" dirty="0">
                <a:cs typeface="B Nazanin" panose="00000400000000000000" pitchFamily="2" charset="-78"/>
              </a:rPr>
              <a:t>هدف: انتقال مصونیت و تاب‌آوری شناختی از سازمان به بدنه جامعه و مقابله فعال در میدان روایت</a:t>
            </a:r>
            <a:r>
              <a:rPr lang="fa-IR" sz="2000" b="1" dirty="0" smtClean="0">
                <a:solidFill>
                  <a:srgbClr val="0070C0"/>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9599605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p:cTn id="23"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6">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p:cTn id="31"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6">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 calcmode="lin" valueType="num">
                                      <p:cBhvr>
                                        <p:cTn id="39"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6">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6">
                                            <p:txEl>
                                              <p:pRg st="5" end="5"/>
                                            </p:txEl>
                                          </p:spTgt>
                                        </p:tgtEl>
                                        <p:attrNameLst>
                                          <p:attrName>style.visibility</p:attrName>
                                        </p:attrNameLst>
                                      </p:cBhvr>
                                      <p:to>
                                        <p:strVal val="visible"/>
                                      </p:to>
                                    </p:set>
                                    <p:anim calcmode="lin" valueType="num">
                                      <p:cBhvr>
                                        <p:cTn id="47"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75216"/>
            <a:ext cx="9112077" cy="631326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نتیجه </a:t>
            </a:r>
            <a:r>
              <a:rPr lang="fa-IR" sz="2200" dirty="0">
                <a:solidFill>
                  <a:srgbClr val="C00000"/>
                </a:solidFill>
                <a:cs typeface="B Titr" panose="00000700000000000000" pitchFamily="2" charset="-78"/>
              </a:rPr>
              <a:t>راهبردی نهایی</a:t>
            </a:r>
          </a:p>
          <a:p>
            <a:pPr algn="justLow" rtl="1">
              <a:lnSpc>
                <a:spcPct val="150000"/>
              </a:lnSpc>
            </a:pPr>
            <a:r>
              <a:rPr lang="fa-IR" sz="2250" b="1" dirty="0">
                <a:solidFill>
                  <a:prstClr val="black"/>
                </a:solidFill>
                <a:cs typeface="B Nazanin" panose="00000400000000000000" pitchFamily="2" charset="-78"/>
              </a:rPr>
              <a:t> بصیرت و ایمنی‌سازی شناختی، ستون حفاظت از سرمایه فکری، انسجام درونی و جهت‌گیری صحیح جمعی در نبرد ترکیبی است و مستقیماً با تهدیدات زیر مرتبط و پاسخگوی آن‌هاست:</a:t>
            </a:r>
          </a:p>
          <a:p>
            <a:pPr algn="justLow" rtl="1">
              <a:lnSpc>
                <a:spcPct val="150000"/>
              </a:lnSpc>
            </a:pPr>
            <a:r>
              <a:rPr lang="fa-IR" sz="2250" b="1" dirty="0">
                <a:solidFill>
                  <a:prstClr val="black"/>
                </a:solidFill>
                <a:cs typeface="B Nazanin" panose="00000400000000000000" pitchFamily="2" charset="-78"/>
              </a:rPr>
              <a:t>•	جنگ روانی و بمباران تبلیغاتی</a:t>
            </a:r>
          </a:p>
          <a:p>
            <a:pPr algn="justLow" rtl="1">
              <a:lnSpc>
                <a:spcPct val="150000"/>
              </a:lnSpc>
            </a:pPr>
            <a:r>
              <a:rPr lang="fa-IR" sz="2250" b="1" dirty="0">
                <a:solidFill>
                  <a:prstClr val="black"/>
                </a:solidFill>
                <a:cs typeface="B Nazanin" panose="00000400000000000000" pitchFamily="2" charset="-78"/>
              </a:rPr>
              <a:t>•	شبهه‌سازی و القای تردید هدفمند</a:t>
            </a:r>
          </a:p>
          <a:p>
            <a:pPr algn="justLow" rtl="1">
              <a:lnSpc>
                <a:spcPct val="150000"/>
              </a:lnSpc>
            </a:pPr>
            <a:r>
              <a:rPr lang="fa-IR" sz="2250" b="1" dirty="0">
                <a:solidFill>
                  <a:prstClr val="black"/>
                </a:solidFill>
                <a:cs typeface="B Nazanin" panose="00000400000000000000" pitchFamily="2" charset="-78"/>
              </a:rPr>
              <a:t>•	شایعه‌پراکنی و اختلاف‌افکنی</a:t>
            </a:r>
          </a:p>
          <a:p>
            <a:pPr algn="justLow" rtl="1">
              <a:lnSpc>
                <a:spcPct val="150000"/>
              </a:lnSpc>
            </a:pPr>
            <a:r>
              <a:rPr lang="fa-IR" sz="2250" b="1" dirty="0">
                <a:solidFill>
                  <a:prstClr val="black"/>
                </a:solidFill>
                <a:cs typeface="B Nazanin" panose="00000400000000000000" pitchFamily="2" charset="-78"/>
              </a:rPr>
              <a:t>•	مهندسی ادراک و تحریف واقعیت‌ها</a:t>
            </a:r>
          </a:p>
          <a:p>
            <a:pPr algn="justLow" rtl="1">
              <a:lnSpc>
                <a:spcPct val="150000"/>
              </a:lnSpc>
            </a:pPr>
            <a:r>
              <a:rPr lang="fa-IR" sz="2250" b="1" dirty="0">
                <a:solidFill>
                  <a:prstClr val="black"/>
                </a:solidFill>
                <a:cs typeface="B Nazanin" panose="00000400000000000000" pitchFamily="2" charset="-78"/>
              </a:rPr>
              <a:t>•	نفوذ فرهنگی و تهاجم ارزشی</a:t>
            </a:r>
          </a:p>
          <a:p>
            <a:pPr algn="justLow" rtl="1">
              <a:lnSpc>
                <a:spcPct val="150000"/>
              </a:lnSpc>
            </a:pPr>
            <a:r>
              <a:rPr lang="fa-IR" sz="2250" b="1" dirty="0">
                <a:solidFill>
                  <a:prstClr val="black"/>
                </a:solidFill>
                <a:cs typeface="B Nazanin" panose="00000400000000000000" pitchFamily="2" charset="-78"/>
              </a:rPr>
              <a:t>این محور تضمین می‌کند که جامعه و به ویژه نهادهای پیشرو، نه تنها در برابر این حملات منفعلانه مقاومت کنند، بلکه با بینش فعال، تشخیص به‌هنگام و پاسخ هوشمند، ابتکار عمل را در میدان نبرد روایت‌ها به دست گیرند و دشمن را در رسیدن به اهداف شناختی خود ناکام بگذارند.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33156368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par>
                                <p:cTn id="52" presetID="26" presetClass="entr" presetSubtype="0" fill="hold" nodeType="with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wipe(down)">
                                      <p:cBhvr>
                                        <p:cTn id="54" dur="580">
                                          <p:stCondLst>
                                            <p:cond delay="0"/>
                                          </p:stCondLst>
                                        </p:cTn>
                                        <p:tgtEl>
                                          <p:spTgt spid="6">
                                            <p:txEl>
                                              <p:pRg st="4" end="4"/>
                                            </p:txEl>
                                          </p:spTgt>
                                        </p:tgtEl>
                                      </p:cBhvr>
                                    </p:animEffect>
                                    <p:anim calcmode="lin" valueType="num">
                                      <p:cBhvr>
                                        <p:cTn id="55"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60" dur="26">
                                          <p:stCondLst>
                                            <p:cond delay="650"/>
                                          </p:stCondLst>
                                        </p:cTn>
                                        <p:tgtEl>
                                          <p:spTgt spid="6">
                                            <p:txEl>
                                              <p:pRg st="4" end="4"/>
                                            </p:txEl>
                                          </p:spTgt>
                                        </p:tgtEl>
                                      </p:cBhvr>
                                      <p:to x="100000" y="60000"/>
                                    </p:animScale>
                                    <p:animScale>
                                      <p:cBhvr>
                                        <p:cTn id="61" dur="166" decel="50000">
                                          <p:stCondLst>
                                            <p:cond delay="676"/>
                                          </p:stCondLst>
                                        </p:cTn>
                                        <p:tgtEl>
                                          <p:spTgt spid="6">
                                            <p:txEl>
                                              <p:pRg st="4" end="4"/>
                                            </p:txEl>
                                          </p:spTgt>
                                        </p:tgtEl>
                                      </p:cBhvr>
                                      <p:to x="100000" y="100000"/>
                                    </p:animScale>
                                    <p:animScale>
                                      <p:cBhvr>
                                        <p:cTn id="62" dur="26">
                                          <p:stCondLst>
                                            <p:cond delay="1312"/>
                                          </p:stCondLst>
                                        </p:cTn>
                                        <p:tgtEl>
                                          <p:spTgt spid="6">
                                            <p:txEl>
                                              <p:pRg st="4" end="4"/>
                                            </p:txEl>
                                          </p:spTgt>
                                        </p:tgtEl>
                                      </p:cBhvr>
                                      <p:to x="100000" y="80000"/>
                                    </p:animScale>
                                    <p:animScale>
                                      <p:cBhvr>
                                        <p:cTn id="63" dur="166" decel="50000">
                                          <p:stCondLst>
                                            <p:cond delay="1338"/>
                                          </p:stCondLst>
                                        </p:cTn>
                                        <p:tgtEl>
                                          <p:spTgt spid="6">
                                            <p:txEl>
                                              <p:pRg st="4" end="4"/>
                                            </p:txEl>
                                          </p:spTgt>
                                        </p:tgtEl>
                                      </p:cBhvr>
                                      <p:to x="100000" y="100000"/>
                                    </p:animScale>
                                    <p:animScale>
                                      <p:cBhvr>
                                        <p:cTn id="64" dur="26">
                                          <p:stCondLst>
                                            <p:cond delay="1642"/>
                                          </p:stCondLst>
                                        </p:cTn>
                                        <p:tgtEl>
                                          <p:spTgt spid="6">
                                            <p:txEl>
                                              <p:pRg st="4" end="4"/>
                                            </p:txEl>
                                          </p:spTgt>
                                        </p:tgtEl>
                                      </p:cBhvr>
                                      <p:to x="100000" y="90000"/>
                                    </p:animScale>
                                    <p:animScale>
                                      <p:cBhvr>
                                        <p:cTn id="65" dur="166" decel="50000">
                                          <p:stCondLst>
                                            <p:cond delay="1668"/>
                                          </p:stCondLst>
                                        </p:cTn>
                                        <p:tgtEl>
                                          <p:spTgt spid="6">
                                            <p:txEl>
                                              <p:pRg st="4" end="4"/>
                                            </p:txEl>
                                          </p:spTgt>
                                        </p:tgtEl>
                                      </p:cBhvr>
                                      <p:to x="100000" y="100000"/>
                                    </p:animScale>
                                    <p:animScale>
                                      <p:cBhvr>
                                        <p:cTn id="66" dur="26">
                                          <p:stCondLst>
                                            <p:cond delay="1808"/>
                                          </p:stCondLst>
                                        </p:cTn>
                                        <p:tgtEl>
                                          <p:spTgt spid="6">
                                            <p:txEl>
                                              <p:pRg st="4" end="4"/>
                                            </p:txEl>
                                          </p:spTgt>
                                        </p:tgtEl>
                                      </p:cBhvr>
                                      <p:to x="100000" y="95000"/>
                                    </p:animScale>
                                    <p:animScale>
                                      <p:cBhvr>
                                        <p:cTn id="67" dur="166" decel="50000">
                                          <p:stCondLst>
                                            <p:cond delay="1834"/>
                                          </p:stCondLst>
                                        </p:cTn>
                                        <p:tgtEl>
                                          <p:spTgt spid="6">
                                            <p:txEl>
                                              <p:pRg st="4" end="4"/>
                                            </p:txEl>
                                          </p:spTgt>
                                        </p:tgtEl>
                                      </p:cBhvr>
                                      <p:to x="100000" y="100000"/>
                                    </p:animScale>
                                  </p:childTnLst>
                                </p:cTn>
                              </p:par>
                              <p:par>
                                <p:cTn id="68" presetID="26" presetClass="entr" presetSubtype="0" fill="hold" nodeType="withEffect">
                                  <p:stCondLst>
                                    <p:cond delay="0"/>
                                  </p:stCondLst>
                                  <p:childTnLst>
                                    <p:set>
                                      <p:cBhvr>
                                        <p:cTn id="69" dur="1" fill="hold">
                                          <p:stCondLst>
                                            <p:cond delay="0"/>
                                          </p:stCondLst>
                                        </p:cTn>
                                        <p:tgtEl>
                                          <p:spTgt spid="6">
                                            <p:txEl>
                                              <p:pRg st="5" end="5"/>
                                            </p:txEl>
                                          </p:spTgt>
                                        </p:tgtEl>
                                        <p:attrNameLst>
                                          <p:attrName>style.visibility</p:attrName>
                                        </p:attrNameLst>
                                      </p:cBhvr>
                                      <p:to>
                                        <p:strVal val="visible"/>
                                      </p:to>
                                    </p:set>
                                    <p:animEffect transition="in" filter="wipe(down)">
                                      <p:cBhvr>
                                        <p:cTn id="70" dur="580">
                                          <p:stCondLst>
                                            <p:cond delay="0"/>
                                          </p:stCondLst>
                                        </p:cTn>
                                        <p:tgtEl>
                                          <p:spTgt spid="6">
                                            <p:txEl>
                                              <p:pRg st="5" end="5"/>
                                            </p:txEl>
                                          </p:spTgt>
                                        </p:tgtEl>
                                      </p:cBhvr>
                                    </p:animEffect>
                                    <p:anim calcmode="lin" valueType="num">
                                      <p:cBhvr>
                                        <p:cTn id="71"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6" dur="26">
                                          <p:stCondLst>
                                            <p:cond delay="650"/>
                                          </p:stCondLst>
                                        </p:cTn>
                                        <p:tgtEl>
                                          <p:spTgt spid="6">
                                            <p:txEl>
                                              <p:pRg st="5" end="5"/>
                                            </p:txEl>
                                          </p:spTgt>
                                        </p:tgtEl>
                                      </p:cBhvr>
                                      <p:to x="100000" y="60000"/>
                                    </p:animScale>
                                    <p:animScale>
                                      <p:cBhvr>
                                        <p:cTn id="77" dur="166" decel="50000">
                                          <p:stCondLst>
                                            <p:cond delay="676"/>
                                          </p:stCondLst>
                                        </p:cTn>
                                        <p:tgtEl>
                                          <p:spTgt spid="6">
                                            <p:txEl>
                                              <p:pRg st="5" end="5"/>
                                            </p:txEl>
                                          </p:spTgt>
                                        </p:tgtEl>
                                      </p:cBhvr>
                                      <p:to x="100000" y="100000"/>
                                    </p:animScale>
                                    <p:animScale>
                                      <p:cBhvr>
                                        <p:cTn id="78" dur="26">
                                          <p:stCondLst>
                                            <p:cond delay="1312"/>
                                          </p:stCondLst>
                                        </p:cTn>
                                        <p:tgtEl>
                                          <p:spTgt spid="6">
                                            <p:txEl>
                                              <p:pRg st="5" end="5"/>
                                            </p:txEl>
                                          </p:spTgt>
                                        </p:tgtEl>
                                      </p:cBhvr>
                                      <p:to x="100000" y="80000"/>
                                    </p:animScale>
                                    <p:animScale>
                                      <p:cBhvr>
                                        <p:cTn id="79" dur="166" decel="50000">
                                          <p:stCondLst>
                                            <p:cond delay="1338"/>
                                          </p:stCondLst>
                                        </p:cTn>
                                        <p:tgtEl>
                                          <p:spTgt spid="6">
                                            <p:txEl>
                                              <p:pRg st="5" end="5"/>
                                            </p:txEl>
                                          </p:spTgt>
                                        </p:tgtEl>
                                      </p:cBhvr>
                                      <p:to x="100000" y="100000"/>
                                    </p:animScale>
                                    <p:animScale>
                                      <p:cBhvr>
                                        <p:cTn id="80" dur="26">
                                          <p:stCondLst>
                                            <p:cond delay="1642"/>
                                          </p:stCondLst>
                                        </p:cTn>
                                        <p:tgtEl>
                                          <p:spTgt spid="6">
                                            <p:txEl>
                                              <p:pRg st="5" end="5"/>
                                            </p:txEl>
                                          </p:spTgt>
                                        </p:tgtEl>
                                      </p:cBhvr>
                                      <p:to x="100000" y="90000"/>
                                    </p:animScale>
                                    <p:animScale>
                                      <p:cBhvr>
                                        <p:cTn id="81" dur="166" decel="50000">
                                          <p:stCondLst>
                                            <p:cond delay="1668"/>
                                          </p:stCondLst>
                                        </p:cTn>
                                        <p:tgtEl>
                                          <p:spTgt spid="6">
                                            <p:txEl>
                                              <p:pRg st="5" end="5"/>
                                            </p:txEl>
                                          </p:spTgt>
                                        </p:tgtEl>
                                      </p:cBhvr>
                                      <p:to x="100000" y="100000"/>
                                    </p:animScale>
                                    <p:animScale>
                                      <p:cBhvr>
                                        <p:cTn id="82" dur="26">
                                          <p:stCondLst>
                                            <p:cond delay="1808"/>
                                          </p:stCondLst>
                                        </p:cTn>
                                        <p:tgtEl>
                                          <p:spTgt spid="6">
                                            <p:txEl>
                                              <p:pRg st="5" end="5"/>
                                            </p:txEl>
                                          </p:spTgt>
                                        </p:tgtEl>
                                      </p:cBhvr>
                                      <p:to x="100000" y="95000"/>
                                    </p:animScale>
                                    <p:animScale>
                                      <p:cBhvr>
                                        <p:cTn id="83" dur="166" decel="50000">
                                          <p:stCondLst>
                                            <p:cond delay="1834"/>
                                          </p:stCondLst>
                                        </p:cTn>
                                        <p:tgtEl>
                                          <p:spTgt spid="6">
                                            <p:txEl>
                                              <p:pRg st="5" end="5"/>
                                            </p:txEl>
                                          </p:spTgt>
                                        </p:tgtEl>
                                      </p:cBhvr>
                                      <p:to x="100000" y="100000"/>
                                    </p:animScale>
                                  </p:childTnLst>
                                </p:cTn>
                              </p:par>
                              <p:par>
                                <p:cTn id="84" presetID="26" presetClass="entr" presetSubtype="0" fill="hold" nodeType="withEffect">
                                  <p:stCondLst>
                                    <p:cond delay="0"/>
                                  </p:stCondLst>
                                  <p:childTnLst>
                                    <p:set>
                                      <p:cBhvr>
                                        <p:cTn id="85" dur="1" fill="hold">
                                          <p:stCondLst>
                                            <p:cond delay="0"/>
                                          </p:stCondLst>
                                        </p:cTn>
                                        <p:tgtEl>
                                          <p:spTgt spid="6">
                                            <p:txEl>
                                              <p:pRg st="6" end="6"/>
                                            </p:txEl>
                                          </p:spTgt>
                                        </p:tgtEl>
                                        <p:attrNameLst>
                                          <p:attrName>style.visibility</p:attrName>
                                        </p:attrNameLst>
                                      </p:cBhvr>
                                      <p:to>
                                        <p:strVal val="visible"/>
                                      </p:to>
                                    </p:set>
                                    <p:animEffect transition="in" filter="wipe(down)">
                                      <p:cBhvr>
                                        <p:cTn id="86" dur="580">
                                          <p:stCondLst>
                                            <p:cond delay="0"/>
                                          </p:stCondLst>
                                        </p:cTn>
                                        <p:tgtEl>
                                          <p:spTgt spid="6">
                                            <p:txEl>
                                              <p:pRg st="6" end="6"/>
                                            </p:txEl>
                                          </p:spTgt>
                                        </p:tgtEl>
                                      </p:cBhvr>
                                    </p:animEffect>
                                    <p:anim calcmode="lin" valueType="num">
                                      <p:cBhvr>
                                        <p:cTn id="87" dur="1822" tmFilter="0,0; 0.14,0.36; 0.43,0.73; 0.71,0.91; 1.0,1.0">
                                          <p:stCondLst>
                                            <p:cond delay="0"/>
                                          </p:stCondLst>
                                        </p:cTn>
                                        <p:tgtEl>
                                          <p:spTgt spid="6">
                                            <p:txEl>
                                              <p:pRg st="6" end="6"/>
                                            </p:txEl>
                                          </p:spTgt>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6">
                                            <p:txEl>
                                              <p:pRg st="6" end="6"/>
                                            </p:txEl>
                                          </p:spTgt>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6">
                                            <p:txEl>
                                              <p:pRg st="6" end="6"/>
                                            </p:txEl>
                                          </p:spTgt>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6">
                                            <p:txEl>
                                              <p:pRg st="6" end="6"/>
                                            </p:txEl>
                                          </p:spTgt>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6">
                                            <p:txEl>
                                              <p:pRg st="6" end="6"/>
                                            </p:txEl>
                                          </p:spTgt>
                                        </p:tgtEl>
                                        <p:attrNameLst>
                                          <p:attrName>ppt_y</p:attrName>
                                        </p:attrNameLst>
                                      </p:cBhvr>
                                      <p:tavLst>
                                        <p:tav tm="0" fmla="#ppt_y-sin(pi*$)/81">
                                          <p:val>
                                            <p:fltVal val="0"/>
                                          </p:val>
                                        </p:tav>
                                        <p:tav tm="100000">
                                          <p:val>
                                            <p:fltVal val="1"/>
                                          </p:val>
                                        </p:tav>
                                      </p:tavLst>
                                    </p:anim>
                                    <p:animScale>
                                      <p:cBhvr>
                                        <p:cTn id="92" dur="26">
                                          <p:stCondLst>
                                            <p:cond delay="650"/>
                                          </p:stCondLst>
                                        </p:cTn>
                                        <p:tgtEl>
                                          <p:spTgt spid="6">
                                            <p:txEl>
                                              <p:pRg st="6" end="6"/>
                                            </p:txEl>
                                          </p:spTgt>
                                        </p:tgtEl>
                                      </p:cBhvr>
                                      <p:to x="100000" y="60000"/>
                                    </p:animScale>
                                    <p:animScale>
                                      <p:cBhvr>
                                        <p:cTn id="93" dur="166" decel="50000">
                                          <p:stCondLst>
                                            <p:cond delay="676"/>
                                          </p:stCondLst>
                                        </p:cTn>
                                        <p:tgtEl>
                                          <p:spTgt spid="6">
                                            <p:txEl>
                                              <p:pRg st="6" end="6"/>
                                            </p:txEl>
                                          </p:spTgt>
                                        </p:tgtEl>
                                      </p:cBhvr>
                                      <p:to x="100000" y="100000"/>
                                    </p:animScale>
                                    <p:animScale>
                                      <p:cBhvr>
                                        <p:cTn id="94" dur="26">
                                          <p:stCondLst>
                                            <p:cond delay="1312"/>
                                          </p:stCondLst>
                                        </p:cTn>
                                        <p:tgtEl>
                                          <p:spTgt spid="6">
                                            <p:txEl>
                                              <p:pRg st="6" end="6"/>
                                            </p:txEl>
                                          </p:spTgt>
                                        </p:tgtEl>
                                      </p:cBhvr>
                                      <p:to x="100000" y="80000"/>
                                    </p:animScale>
                                    <p:animScale>
                                      <p:cBhvr>
                                        <p:cTn id="95" dur="166" decel="50000">
                                          <p:stCondLst>
                                            <p:cond delay="1338"/>
                                          </p:stCondLst>
                                        </p:cTn>
                                        <p:tgtEl>
                                          <p:spTgt spid="6">
                                            <p:txEl>
                                              <p:pRg st="6" end="6"/>
                                            </p:txEl>
                                          </p:spTgt>
                                        </p:tgtEl>
                                      </p:cBhvr>
                                      <p:to x="100000" y="100000"/>
                                    </p:animScale>
                                    <p:animScale>
                                      <p:cBhvr>
                                        <p:cTn id="96" dur="26">
                                          <p:stCondLst>
                                            <p:cond delay="1642"/>
                                          </p:stCondLst>
                                        </p:cTn>
                                        <p:tgtEl>
                                          <p:spTgt spid="6">
                                            <p:txEl>
                                              <p:pRg st="6" end="6"/>
                                            </p:txEl>
                                          </p:spTgt>
                                        </p:tgtEl>
                                      </p:cBhvr>
                                      <p:to x="100000" y="90000"/>
                                    </p:animScale>
                                    <p:animScale>
                                      <p:cBhvr>
                                        <p:cTn id="97" dur="166" decel="50000">
                                          <p:stCondLst>
                                            <p:cond delay="1668"/>
                                          </p:stCondLst>
                                        </p:cTn>
                                        <p:tgtEl>
                                          <p:spTgt spid="6">
                                            <p:txEl>
                                              <p:pRg st="6" end="6"/>
                                            </p:txEl>
                                          </p:spTgt>
                                        </p:tgtEl>
                                      </p:cBhvr>
                                      <p:to x="100000" y="100000"/>
                                    </p:animScale>
                                    <p:animScale>
                                      <p:cBhvr>
                                        <p:cTn id="98" dur="26">
                                          <p:stCondLst>
                                            <p:cond delay="1808"/>
                                          </p:stCondLst>
                                        </p:cTn>
                                        <p:tgtEl>
                                          <p:spTgt spid="6">
                                            <p:txEl>
                                              <p:pRg st="6" end="6"/>
                                            </p:txEl>
                                          </p:spTgt>
                                        </p:tgtEl>
                                      </p:cBhvr>
                                      <p:to x="100000" y="95000"/>
                                    </p:animScale>
                                    <p:animScale>
                                      <p:cBhvr>
                                        <p:cTn id="99" dur="166" decel="50000">
                                          <p:stCondLst>
                                            <p:cond delay="1834"/>
                                          </p:stCondLst>
                                        </p:cTn>
                                        <p:tgtEl>
                                          <p:spTgt spid="6">
                                            <p:txEl>
                                              <p:pRg st="6" end="6"/>
                                            </p:txEl>
                                          </p:spTgt>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nodeType="clickEffect">
                                  <p:stCondLst>
                                    <p:cond delay="0"/>
                                  </p:stCondLst>
                                  <p:childTnLst>
                                    <p:set>
                                      <p:cBhvr>
                                        <p:cTn id="103" dur="1" fill="hold">
                                          <p:stCondLst>
                                            <p:cond delay="0"/>
                                          </p:stCondLst>
                                        </p:cTn>
                                        <p:tgtEl>
                                          <p:spTgt spid="6">
                                            <p:txEl>
                                              <p:pRg st="7" end="7"/>
                                            </p:txEl>
                                          </p:spTgt>
                                        </p:tgtEl>
                                        <p:attrNameLst>
                                          <p:attrName>style.visibility</p:attrName>
                                        </p:attrNameLst>
                                      </p:cBhvr>
                                      <p:to>
                                        <p:strVal val="visible"/>
                                      </p:to>
                                    </p:set>
                                    <p:animEffect transition="in" filter="fade">
                                      <p:cBhvr>
                                        <p:cTn id="104" dur="1000"/>
                                        <p:tgtEl>
                                          <p:spTgt spid="6">
                                            <p:txEl>
                                              <p:pRg st="7" end="7"/>
                                            </p:txEl>
                                          </p:spTgt>
                                        </p:tgtEl>
                                      </p:cBhvr>
                                    </p:animEffect>
                                    <p:anim calcmode="lin" valueType="num">
                                      <p:cBhvr>
                                        <p:cTn id="105"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106"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515155" y="1236372"/>
            <a:ext cx="8705338" cy="5355312"/>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a:t>
            </a:r>
            <a:r>
              <a:rPr lang="fa-IR" sz="2000" dirty="0">
                <a:solidFill>
                  <a:srgbClr val="C00000"/>
                </a:solidFill>
                <a:cs typeface="B Titr" panose="00000700000000000000" pitchFamily="2" charset="-78"/>
              </a:rPr>
              <a:t>راهبردی نقش </a:t>
            </a:r>
            <a:r>
              <a:rPr lang="fa-IR" sz="2000" dirty="0">
                <a:solidFill>
                  <a:srgbClr val="C00000"/>
                </a:solidFill>
                <a:cs typeface="B Titr" panose="00000700000000000000" pitchFamily="2" charset="-78"/>
              </a:rPr>
              <a:t>پاسداران انقلاب اسلامی</a:t>
            </a:r>
          </a:p>
          <a:p>
            <a:pPr algn="justLow" rtl="1">
              <a:lnSpc>
                <a:spcPct val="150000"/>
              </a:lnSpc>
            </a:pPr>
            <a:r>
              <a:rPr lang="fa-IR" b="1" dirty="0" smtClean="0">
                <a:solidFill>
                  <a:prstClr val="black"/>
                </a:solidFill>
                <a:cs typeface="B Nazanin" panose="00000400000000000000" pitchFamily="2" charset="-78"/>
              </a:rPr>
              <a:t>پاسداران</a:t>
            </a:r>
            <a:r>
              <a:rPr lang="fa-IR" b="1" dirty="0">
                <a:solidFill>
                  <a:prstClr val="black"/>
                </a:solidFill>
                <a:cs typeface="B Nazanin" panose="00000400000000000000" pitchFamily="2" charset="-78"/>
              </a:rPr>
              <a:t>، ستاد عملیات و پشتیبان فنی ایمنی‌سازی شناختی هستند. آنها با ترکیب توان اطلاعاتی، فناورانه و میدانی خود، زیرساخت‌های دفاع و پاسخ سریع را فراهم می‌کنند</a:t>
            </a:r>
            <a:r>
              <a:rPr lang="fa-IR"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راهبردی </a:t>
            </a:r>
            <a:r>
              <a:rPr lang="fa-IR" sz="2000" dirty="0">
                <a:solidFill>
                  <a:srgbClr val="C00000"/>
                </a:solidFill>
                <a:cs typeface="B Titr" panose="00000700000000000000" pitchFamily="2" charset="-78"/>
              </a:rPr>
              <a:t>بسیجیان</a:t>
            </a:r>
          </a:p>
          <a:p>
            <a:pPr algn="justLow" rtl="1">
              <a:lnSpc>
                <a:spcPct val="150000"/>
              </a:lnSpc>
            </a:pPr>
            <a:r>
              <a:rPr lang="fa-IR" b="1" dirty="0" smtClean="0">
                <a:solidFill>
                  <a:prstClr val="black"/>
                </a:solidFill>
                <a:cs typeface="B Nazanin" panose="00000400000000000000" pitchFamily="2" charset="-78"/>
              </a:rPr>
              <a:t>بسیج</a:t>
            </a:r>
            <a:r>
              <a:rPr lang="fa-IR" b="1" dirty="0">
                <a:solidFill>
                  <a:prstClr val="black"/>
                </a:solidFill>
                <a:cs typeface="B Nazanin" panose="00000400000000000000" pitchFamily="2" charset="-78"/>
              </a:rPr>
              <a:t>، شبکه توزیع و نفوذ بصیرت در عمق جامعه است. بسیجی، چشم، گوش و زبان آگاه محله در تشخیص و مقابله با نفوذ است</a:t>
            </a:r>
            <a:r>
              <a:rPr lang="fa-IR"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راهبردی فرماندهان </a:t>
            </a:r>
            <a:r>
              <a:rPr lang="fa-IR" sz="2000" dirty="0">
                <a:solidFill>
                  <a:srgbClr val="C00000"/>
                </a:solidFill>
                <a:cs typeface="B Titr" panose="00000700000000000000" pitchFamily="2" charset="-78"/>
              </a:rPr>
              <a:t>و مدیران</a:t>
            </a:r>
          </a:p>
          <a:p>
            <a:pPr algn="justLow" rtl="1">
              <a:lnSpc>
                <a:spcPct val="150000"/>
              </a:lnSpc>
            </a:pPr>
            <a:r>
              <a:rPr lang="fa-IR" b="1" dirty="0" smtClean="0">
                <a:solidFill>
                  <a:prstClr val="black"/>
                </a:solidFill>
                <a:cs typeface="B Nazanin" panose="00000400000000000000" pitchFamily="2" charset="-78"/>
              </a:rPr>
              <a:t>فرماندهان</a:t>
            </a:r>
            <a:r>
              <a:rPr lang="fa-IR" b="1" dirty="0">
                <a:solidFill>
                  <a:prstClr val="black"/>
                </a:solidFill>
                <a:cs typeface="B Nazanin" panose="00000400000000000000" pitchFamily="2" charset="-78"/>
              </a:rPr>
              <a:t>، مهندسان هماهنگی و تنظیم‌گران اولویت‌های نبرد شناختی هستند. آنها مسئولند تا بین اقدامات پراکنده، وحدت رویه و جهت استراتژیک ایجاد کنند</a:t>
            </a:r>
            <a:r>
              <a:rPr lang="fa-IR"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q"/>
            </a:pPr>
            <a:r>
              <a:rPr lang="fa-IR" sz="2000" dirty="0">
                <a:solidFill>
                  <a:srgbClr val="C00000"/>
                </a:solidFill>
                <a:cs typeface="B Titr" panose="00000700000000000000" pitchFamily="2" charset="-78"/>
              </a:rPr>
              <a:t>نقش </a:t>
            </a:r>
            <a:r>
              <a:rPr lang="fa-IR" sz="2000" dirty="0">
                <a:solidFill>
                  <a:srgbClr val="C00000"/>
                </a:solidFill>
                <a:cs typeface="B Titr" panose="00000700000000000000" pitchFamily="2" charset="-78"/>
              </a:rPr>
              <a:t>راهبردی روحانیون </a:t>
            </a:r>
            <a:r>
              <a:rPr lang="fa-IR" sz="2000" dirty="0">
                <a:solidFill>
                  <a:srgbClr val="C00000"/>
                </a:solidFill>
                <a:cs typeface="B Titr" panose="00000700000000000000" pitchFamily="2" charset="-78"/>
              </a:rPr>
              <a:t>و مربیان</a:t>
            </a:r>
          </a:p>
          <a:p>
            <a:pPr algn="justLow" rtl="1">
              <a:lnSpc>
                <a:spcPct val="150000"/>
              </a:lnSpc>
            </a:pPr>
            <a:r>
              <a:rPr lang="fa-IR" sz="2000" b="1" dirty="0">
                <a:solidFill>
                  <a:prstClr val="black"/>
                </a:solidFill>
                <a:cs typeface="B Nazanin" panose="00000400000000000000" pitchFamily="2" charset="-78"/>
              </a:rPr>
              <a:t>الف. </a:t>
            </a:r>
            <a:r>
              <a:rPr lang="fa-IR" sz="2000" b="1" dirty="0" smtClean="0">
                <a:solidFill>
                  <a:prstClr val="black"/>
                </a:solidFill>
                <a:cs typeface="B Nazanin" panose="00000400000000000000" pitchFamily="2" charset="-78"/>
              </a:rPr>
              <a:t>این </a:t>
            </a:r>
            <a:r>
              <a:rPr lang="fa-IR" sz="2000" b="1" dirty="0">
                <a:solidFill>
                  <a:prstClr val="black"/>
                </a:solidFill>
                <a:cs typeface="B Nazanin" panose="00000400000000000000" pitchFamily="2" charset="-78"/>
              </a:rPr>
              <a:t>قشر، منبع اصیل تولید بینش و پالایشگاه فکری جامعه هستند. آنها مسئول تغذیه ذهن جامعه با معارف ناب و پاسخ به چالش‌های پیچیده عقیدتی‌اند</a:t>
            </a:r>
            <a:r>
              <a:rPr lang="fa-IR" sz="2000" b="1" dirty="0" smtClean="0">
                <a:solidFill>
                  <a:prstClr val="black"/>
                </a:solidFill>
                <a:cs typeface="B Nazanin" panose="00000400000000000000" pitchFamily="2" charset="-78"/>
              </a:rPr>
              <a:t>.</a:t>
            </a:r>
            <a:endParaRPr lang="fa-IR" sz="20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30733"/>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4284835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p:cTn id="23"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6">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p:cTn id="31"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6">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 calcmode="lin" valueType="num">
                                      <p:cBhvr>
                                        <p:cTn id="39"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6">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6">
                                            <p:txEl>
                                              <p:pRg st="5" end="5"/>
                                            </p:txEl>
                                          </p:spTgt>
                                        </p:tgtEl>
                                        <p:attrNameLst>
                                          <p:attrName>style.visibility</p:attrName>
                                        </p:attrNameLst>
                                      </p:cBhvr>
                                      <p:to>
                                        <p:strVal val="visible"/>
                                      </p:to>
                                    </p:set>
                                    <p:anim calcmode="lin" valueType="num">
                                      <p:cBhvr>
                                        <p:cTn id="47"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6">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6">
                                            <p:txEl>
                                              <p:pRg st="6" end="6"/>
                                            </p:txEl>
                                          </p:spTgt>
                                        </p:tgtEl>
                                        <p:attrNameLst>
                                          <p:attrName>style.visibility</p:attrName>
                                        </p:attrNameLst>
                                      </p:cBhvr>
                                      <p:to>
                                        <p:strVal val="visible"/>
                                      </p:to>
                                    </p:set>
                                    <p:anim calcmode="lin" valueType="num">
                                      <p:cBhvr>
                                        <p:cTn id="55"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56"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57"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58" dur="1000"/>
                                        <p:tgtEl>
                                          <p:spTgt spid="6">
                                            <p:txEl>
                                              <p:pRg st="6" end="6"/>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6">
                                            <p:txEl>
                                              <p:pRg st="7" end="7"/>
                                            </p:txEl>
                                          </p:spTgt>
                                        </p:tgtEl>
                                        <p:attrNameLst>
                                          <p:attrName>style.visibility</p:attrName>
                                        </p:attrNameLst>
                                      </p:cBhvr>
                                      <p:to>
                                        <p:strVal val="visible"/>
                                      </p:to>
                                    </p:set>
                                    <p:anim calcmode="lin" valueType="num">
                                      <p:cBhvr>
                                        <p:cTn id="63" dur="1000" fill="hold"/>
                                        <p:tgtEl>
                                          <p:spTgt spid="6">
                                            <p:txEl>
                                              <p:pRg st="7" end="7"/>
                                            </p:txEl>
                                          </p:spTgt>
                                        </p:tgtEl>
                                        <p:attrNameLst>
                                          <p:attrName>ppt_w</p:attrName>
                                        </p:attrNameLst>
                                      </p:cBhvr>
                                      <p:tavLst>
                                        <p:tav tm="0">
                                          <p:val>
                                            <p:fltVal val="0"/>
                                          </p:val>
                                        </p:tav>
                                        <p:tav tm="100000">
                                          <p:val>
                                            <p:strVal val="#ppt_w"/>
                                          </p:val>
                                        </p:tav>
                                      </p:tavLst>
                                    </p:anim>
                                    <p:anim calcmode="lin" valueType="num">
                                      <p:cBhvr>
                                        <p:cTn id="64" dur="1000" fill="hold"/>
                                        <p:tgtEl>
                                          <p:spTgt spid="6">
                                            <p:txEl>
                                              <p:pRg st="7" end="7"/>
                                            </p:txEl>
                                          </p:spTgt>
                                        </p:tgtEl>
                                        <p:attrNameLst>
                                          <p:attrName>ppt_h</p:attrName>
                                        </p:attrNameLst>
                                      </p:cBhvr>
                                      <p:tavLst>
                                        <p:tav tm="0">
                                          <p:val>
                                            <p:fltVal val="0"/>
                                          </p:val>
                                        </p:tav>
                                        <p:tav tm="100000">
                                          <p:val>
                                            <p:strVal val="#ppt_h"/>
                                          </p:val>
                                        </p:tav>
                                      </p:tavLst>
                                    </p:anim>
                                    <p:anim calcmode="lin" valueType="num">
                                      <p:cBhvr>
                                        <p:cTn id="65" dur="1000" fill="hold"/>
                                        <p:tgtEl>
                                          <p:spTgt spid="6">
                                            <p:txEl>
                                              <p:pRg st="7" end="7"/>
                                            </p:txEl>
                                          </p:spTgt>
                                        </p:tgtEl>
                                        <p:attrNameLst>
                                          <p:attrName>style.rotation</p:attrName>
                                        </p:attrNameLst>
                                      </p:cBhvr>
                                      <p:tavLst>
                                        <p:tav tm="0">
                                          <p:val>
                                            <p:fltVal val="90"/>
                                          </p:val>
                                        </p:tav>
                                        <p:tav tm="100000">
                                          <p:val>
                                            <p:fltVal val="0"/>
                                          </p:val>
                                        </p:tav>
                                      </p:tavLst>
                                    </p:anim>
                                    <p:animEffect transition="in" filter="fade">
                                      <p:cBhvr>
                                        <p:cTn id="66" dur="10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55748" y="726781"/>
            <a:ext cx="9232594" cy="589199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شبهات </a:t>
            </a:r>
            <a:r>
              <a:rPr lang="fa-IR" sz="2200" dirty="0" smtClean="0">
                <a:solidFill>
                  <a:srgbClr val="C00000"/>
                </a:solidFill>
                <a:cs typeface="B Titr" panose="00000700000000000000" pitchFamily="2" charset="-78"/>
              </a:rPr>
              <a:t>مطرح</a:t>
            </a:r>
            <a:endParaRPr lang="fa-IR" sz="2200" dirty="0">
              <a:solidFill>
                <a:srgbClr val="C00000"/>
              </a:solidFill>
              <a:cs typeface="B Titr" panose="00000700000000000000" pitchFamily="2" charset="-78"/>
            </a:endParaRPr>
          </a:p>
          <a:p>
            <a:pPr marL="342900" indent="-342900" algn="just" rtl="1">
              <a:lnSpc>
                <a:spcPct val="150000"/>
              </a:lnSpc>
              <a:buFont typeface="Wingdings" panose="05000000000000000000" pitchFamily="2" charset="2"/>
              <a:buChar char="§"/>
            </a:pPr>
            <a:r>
              <a:rPr lang="fa-IR" sz="2100" b="1" dirty="0">
                <a:solidFill>
                  <a:prstClr val="black"/>
                </a:solidFill>
                <a:cs typeface="B Nazanin" panose="00000400000000000000" pitchFamily="2" charset="-78"/>
              </a:rPr>
              <a:t>منطق برخورداری از بصیرت به صورت مستمر و فراگیر از منظر قرآن چگونه است (با مستندات تاریخی</a:t>
            </a:r>
            <a:r>
              <a:rPr lang="fa-IR" sz="21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
            </a:pPr>
            <a:r>
              <a:rPr lang="fa-IR" sz="2100" b="1" dirty="0">
                <a:solidFill>
                  <a:prstClr val="black"/>
                </a:solidFill>
                <a:cs typeface="B Nazanin" panose="00000400000000000000" pitchFamily="2" charset="-78"/>
              </a:rPr>
              <a:t>دشمنان از طریق تحریف، شایعه پراکنی و شبهه افکنی چگونه ایمان و امید را از بین می‌برد؟ راه‌کارهای مقابله با آن چیست؟</a:t>
            </a:r>
            <a:endParaRPr lang="fa-IR" sz="2100" b="1" dirty="0" smtClean="0">
              <a:solidFill>
                <a:prstClr val="black"/>
              </a:solidFill>
              <a:cs typeface="B Nazanin" panose="00000400000000000000" pitchFamily="2" charset="-78"/>
            </a:endParaRPr>
          </a:p>
          <a:p>
            <a:pPr marL="342900" indent="-342900" algn="just" rtl="1">
              <a:lnSpc>
                <a:spcPct val="150000"/>
              </a:lnSpc>
              <a:buFont typeface="Wingdings" panose="05000000000000000000" pitchFamily="2" charset="2"/>
              <a:buChar char="§"/>
            </a:pPr>
            <a:r>
              <a:rPr lang="fa-IR" sz="2100" b="1" dirty="0" smtClean="0">
                <a:solidFill>
                  <a:prstClr val="black"/>
                </a:solidFill>
                <a:cs typeface="B Nazanin" panose="00000400000000000000" pitchFamily="2" charset="-78"/>
              </a:rPr>
              <a:t>وقتی </a:t>
            </a:r>
            <a:r>
              <a:rPr lang="fa-IR" sz="2100" b="1" dirty="0">
                <a:solidFill>
                  <a:prstClr val="black"/>
                </a:solidFill>
                <a:cs typeface="B Nazanin" panose="00000400000000000000" pitchFamily="2" charset="-78"/>
              </a:rPr>
              <a:t>ما نیرو، سلاح و امکانات کافی داریم، دیگر نیازی به تحلیل و بصیرت نیست؛ در میدان عمل همه چیز مشخص </a:t>
            </a:r>
            <a:r>
              <a:rPr lang="fa-IR" sz="2100" b="1" dirty="0" smtClean="0">
                <a:solidFill>
                  <a:prstClr val="black"/>
                </a:solidFill>
                <a:cs typeface="B Nazanin" panose="00000400000000000000" pitchFamily="2" charset="-78"/>
              </a:rPr>
              <a:t>می‌شود.</a:t>
            </a:r>
          </a:p>
          <a:p>
            <a:pPr marL="342900" indent="-342900" algn="just" rtl="1">
              <a:lnSpc>
                <a:spcPct val="150000"/>
              </a:lnSpc>
              <a:buFont typeface="Wingdings" panose="05000000000000000000" pitchFamily="2" charset="2"/>
              <a:buChar char="§"/>
            </a:pPr>
            <a:r>
              <a:rPr lang="fa-IR" sz="2100" b="1" dirty="0">
                <a:solidFill>
                  <a:prstClr val="black"/>
                </a:solidFill>
                <a:cs typeface="B Nazanin" panose="00000400000000000000" pitchFamily="2" charset="-78"/>
              </a:rPr>
              <a:t>بصیرت فقط دانستن است، نیاز به آموزش و نیروی ویژه </a:t>
            </a:r>
            <a:r>
              <a:rPr lang="fa-IR" sz="2100" b="1" dirty="0" smtClean="0">
                <a:solidFill>
                  <a:prstClr val="black"/>
                </a:solidFill>
                <a:cs typeface="B Nazanin" panose="00000400000000000000" pitchFamily="2" charset="-78"/>
              </a:rPr>
              <a:t>ندارد.</a:t>
            </a:r>
          </a:p>
          <a:p>
            <a:pPr marL="342900" indent="-342900" algn="just" rtl="1">
              <a:lnSpc>
                <a:spcPct val="150000"/>
              </a:lnSpc>
              <a:buFont typeface="Wingdings" panose="05000000000000000000" pitchFamily="2" charset="2"/>
              <a:buChar char="§"/>
            </a:pPr>
            <a:r>
              <a:rPr lang="fa-IR" sz="2100" b="1" dirty="0">
                <a:solidFill>
                  <a:prstClr val="black"/>
                </a:solidFill>
                <a:cs typeface="B Nazanin" panose="00000400000000000000" pitchFamily="2" charset="-78"/>
              </a:rPr>
              <a:t>شایعه و تحریف، همیشه وجود داشته و خواهد داشت؛ پس تلاش برای مقابله با آنها بی‌اثر و نوعی مبارزه با باد </a:t>
            </a:r>
            <a:r>
              <a:rPr lang="fa-IR" sz="2100" b="1" dirty="0" smtClean="0">
                <a:solidFill>
                  <a:prstClr val="black"/>
                </a:solidFill>
                <a:cs typeface="B Nazanin" panose="00000400000000000000" pitchFamily="2" charset="-78"/>
              </a:rPr>
              <a:t>است.</a:t>
            </a:r>
          </a:p>
          <a:p>
            <a:pPr marL="342900" indent="-342900" algn="just" rtl="1">
              <a:lnSpc>
                <a:spcPct val="150000"/>
              </a:lnSpc>
              <a:buFont typeface="Wingdings" panose="05000000000000000000" pitchFamily="2" charset="2"/>
              <a:buChar char="§"/>
            </a:pPr>
            <a:r>
              <a:rPr lang="fa-IR" sz="2100" b="1" dirty="0">
                <a:solidFill>
                  <a:prstClr val="black"/>
                </a:solidFill>
                <a:cs typeface="B Nazanin" panose="00000400000000000000" pitchFamily="2" charset="-78"/>
              </a:rPr>
              <a:t>بصیرت فردی کافی است؛ نیازی به سازمان و نیروهای خاص </a:t>
            </a:r>
            <a:r>
              <a:rPr lang="fa-IR" sz="2100" b="1" dirty="0" smtClean="0">
                <a:solidFill>
                  <a:prstClr val="black"/>
                </a:solidFill>
                <a:cs typeface="B Nazanin" panose="00000400000000000000" pitchFamily="2" charset="-78"/>
              </a:rPr>
              <a:t>نیست.</a:t>
            </a:r>
          </a:p>
          <a:p>
            <a:pPr marL="342900" indent="-342900" algn="just" rtl="1">
              <a:lnSpc>
                <a:spcPct val="150000"/>
              </a:lnSpc>
              <a:buFont typeface="Wingdings" panose="05000000000000000000" pitchFamily="2" charset="2"/>
              <a:buChar char="§"/>
            </a:pPr>
            <a:r>
              <a:rPr lang="fa-IR" sz="2100" b="1" dirty="0" smtClean="0">
                <a:solidFill>
                  <a:prstClr val="black"/>
                </a:solidFill>
                <a:cs typeface="B Nazanin" panose="00000400000000000000" pitchFamily="2" charset="-78"/>
              </a:rPr>
              <a:t>ما </a:t>
            </a:r>
            <a:r>
              <a:rPr lang="fa-IR" sz="2100" b="1" dirty="0">
                <a:solidFill>
                  <a:prstClr val="black"/>
                </a:solidFill>
                <a:cs typeface="B Nazanin" panose="00000400000000000000" pitchFamily="2" charset="-78"/>
              </a:rPr>
              <a:t>دشمن را می‌شناسیم، پس نیازی به بصیرت و تحلیل دائمی نیست</a:t>
            </a:r>
            <a:r>
              <a:rPr lang="fa-IR" sz="2100" b="1" dirty="0" smtClean="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23435899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46484" y="755000"/>
            <a:ext cx="9232594" cy="6151684"/>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dirty="0" smtClean="0">
                <a:solidFill>
                  <a:srgbClr val="C00000"/>
                </a:solidFill>
                <a:cs typeface="B Titr" panose="00000700000000000000" pitchFamily="2" charset="-78"/>
              </a:rPr>
              <a:t>نتیجه </a:t>
            </a:r>
            <a:r>
              <a:rPr lang="fa-IR" sz="2200" dirty="0" smtClean="0">
                <a:solidFill>
                  <a:srgbClr val="C00000"/>
                </a:solidFill>
                <a:cs typeface="B Titr" panose="00000700000000000000" pitchFamily="2" charset="-78"/>
              </a:rPr>
              <a:t>نهایی محور</a:t>
            </a:r>
          </a:p>
          <a:p>
            <a:pPr algn="justLow" rtl="1">
              <a:lnSpc>
                <a:spcPct val="150000"/>
              </a:lnSpc>
            </a:pPr>
            <a:r>
              <a:rPr lang="fa-IR" sz="1850" b="1" dirty="0">
                <a:solidFill>
                  <a:prstClr val="black"/>
                </a:solidFill>
                <a:cs typeface="B Nazanin" panose="00000400000000000000" pitchFamily="2" charset="-78"/>
              </a:rPr>
              <a:t>بصیرت و ایمنی‌سازی شناختی، سد دفاعی نفوذناپذیر در برابر جنگ روانی و سلاح بازدارنده در نبرد تمدنی است و مستقیماً با تهدیدات زیر مرتبط و پاسخگوی آنهاست:</a:t>
            </a:r>
          </a:p>
          <a:p>
            <a:pPr algn="justLow" rtl="1">
              <a:lnSpc>
                <a:spcPct val="150000"/>
              </a:lnSpc>
            </a:pPr>
            <a:r>
              <a:rPr lang="fa-IR" sz="1850" b="1" dirty="0">
                <a:solidFill>
                  <a:prstClr val="black"/>
                </a:solidFill>
                <a:cs typeface="B Nazanin" panose="00000400000000000000" pitchFamily="2" charset="-78"/>
              </a:rPr>
              <a:t>•	جنگ روانی و بمباران تبلیغاتی</a:t>
            </a:r>
          </a:p>
          <a:p>
            <a:pPr algn="justLow" rtl="1">
              <a:lnSpc>
                <a:spcPct val="150000"/>
              </a:lnSpc>
            </a:pPr>
            <a:r>
              <a:rPr lang="fa-IR" sz="1850" b="1" dirty="0">
                <a:solidFill>
                  <a:prstClr val="black"/>
                </a:solidFill>
                <a:cs typeface="B Nazanin" panose="00000400000000000000" pitchFamily="2" charset="-78"/>
              </a:rPr>
              <a:t>•	شبهه‌سازی و القای تردید هدفمند</a:t>
            </a:r>
          </a:p>
          <a:p>
            <a:pPr algn="justLow" rtl="1">
              <a:lnSpc>
                <a:spcPct val="150000"/>
              </a:lnSpc>
            </a:pPr>
            <a:r>
              <a:rPr lang="fa-IR" sz="1850" b="1" dirty="0">
                <a:solidFill>
                  <a:prstClr val="black"/>
                </a:solidFill>
                <a:cs typeface="B Nazanin" panose="00000400000000000000" pitchFamily="2" charset="-78"/>
              </a:rPr>
              <a:t>•	شایعه‌پراکنی و اختلاف‌افکنی</a:t>
            </a:r>
          </a:p>
          <a:p>
            <a:pPr algn="justLow" rtl="1">
              <a:lnSpc>
                <a:spcPct val="150000"/>
              </a:lnSpc>
            </a:pPr>
            <a:r>
              <a:rPr lang="fa-IR" sz="1850" b="1" dirty="0">
                <a:solidFill>
                  <a:prstClr val="black"/>
                </a:solidFill>
                <a:cs typeface="B Nazanin" panose="00000400000000000000" pitchFamily="2" charset="-78"/>
              </a:rPr>
              <a:t>•	مهندسی ادراک و تحریف واقعیت‌ها</a:t>
            </a:r>
          </a:p>
          <a:p>
            <a:pPr algn="justLow" rtl="1">
              <a:lnSpc>
                <a:spcPct val="150000"/>
              </a:lnSpc>
            </a:pPr>
            <a:r>
              <a:rPr lang="fa-IR" sz="1850" b="1" dirty="0">
                <a:solidFill>
                  <a:prstClr val="black"/>
                </a:solidFill>
                <a:cs typeface="B Nazanin" panose="00000400000000000000" pitchFamily="2" charset="-78"/>
              </a:rPr>
              <a:t>•	نفوذ فرهنگی و تهاجم ارزشی</a:t>
            </a:r>
          </a:p>
          <a:p>
            <a:pPr algn="justLow" rtl="1">
              <a:lnSpc>
                <a:spcPct val="150000"/>
              </a:lnSpc>
            </a:pPr>
            <a:r>
              <a:rPr lang="fa-IR" sz="1850" b="1" dirty="0">
                <a:solidFill>
                  <a:prstClr val="black"/>
                </a:solidFill>
                <a:cs typeface="B Nazanin" panose="00000400000000000000" pitchFamily="2" charset="-78"/>
              </a:rPr>
              <a:t>•	استحاله فکری نخبگان و جوانان</a:t>
            </a:r>
          </a:p>
          <a:p>
            <a:pPr algn="justLow" rtl="1">
              <a:lnSpc>
                <a:spcPct val="150000"/>
              </a:lnSpc>
            </a:pPr>
            <a:r>
              <a:rPr lang="fa-IR" sz="1850" b="1" dirty="0">
                <a:solidFill>
                  <a:prstClr val="black"/>
                </a:solidFill>
                <a:cs typeface="B Nazanin" panose="00000400000000000000" pitchFamily="2" charset="-78"/>
              </a:rPr>
              <a:t>این محور تضمین می‌کند که سرمایه فکری و اراده جمعی جامعه، نه تنها در برابر این حملات منفعلانه مقاومت کند، بلکه با بینش فعال، تشخیص به‌هنگام و پاسخ هوشمند، ابتکار عمل را در میدان نبرد روایت‌ها به دست گرفته، هزینه هرگونه تهاجم شناختی را برای دشمن به حداکثر برساند و او را در رسیدن به اهداف خود ناکام بگذارد. جامعه‌ای که به این مرحله از ایمنی شناختی دست یابد، قادر خواهد بود حقیقت را در اوج تلاطم اطلاعاتی تشخیص دهد، وحدت خود را در طوفان‌های فتنه حفظ نماید، و سرنوشت خویش را بر اساس اراده آگاهانه و نه القائات دشمن رقم بزند.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10391389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par>
                                <p:cTn id="52" presetID="26" presetClass="entr" presetSubtype="0" fill="hold" nodeType="with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wipe(down)">
                                      <p:cBhvr>
                                        <p:cTn id="54" dur="580">
                                          <p:stCondLst>
                                            <p:cond delay="0"/>
                                          </p:stCondLst>
                                        </p:cTn>
                                        <p:tgtEl>
                                          <p:spTgt spid="6">
                                            <p:txEl>
                                              <p:pRg st="4" end="4"/>
                                            </p:txEl>
                                          </p:spTgt>
                                        </p:tgtEl>
                                      </p:cBhvr>
                                    </p:animEffect>
                                    <p:anim calcmode="lin" valueType="num">
                                      <p:cBhvr>
                                        <p:cTn id="55"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60" dur="26">
                                          <p:stCondLst>
                                            <p:cond delay="650"/>
                                          </p:stCondLst>
                                        </p:cTn>
                                        <p:tgtEl>
                                          <p:spTgt spid="6">
                                            <p:txEl>
                                              <p:pRg st="4" end="4"/>
                                            </p:txEl>
                                          </p:spTgt>
                                        </p:tgtEl>
                                      </p:cBhvr>
                                      <p:to x="100000" y="60000"/>
                                    </p:animScale>
                                    <p:animScale>
                                      <p:cBhvr>
                                        <p:cTn id="61" dur="166" decel="50000">
                                          <p:stCondLst>
                                            <p:cond delay="676"/>
                                          </p:stCondLst>
                                        </p:cTn>
                                        <p:tgtEl>
                                          <p:spTgt spid="6">
                                            <p:txEl>
                                              <p:pRg st="4" end="4"/>
                                            </p:txEl>
                                          </p:spTgt>
                                        </p:tgtEl>
                                      </p:cBhvr>
                                      <p:to x="100000" y="100000"/>
                                    </p:animScale>
                                    <p:animScale>
                                      <p:cBhvr>
                                        <p:cTn id="62" dur="26">
                                          <p:stCondLst>
                                            <p:cond delay="1312"/>
                                          </p:stCondLst>
                                        </p:cTn>
                                        <p:tgtEl>
                                          <p:spTgt spid="6">
                                            <p:txEl>
                                              <p:pRg st="4" end="4"/>
                                            </p:txEl>
                                          </p:spTgt>
                                        </p:tgtEl>
                                      </p:cBhvr>
                                      <p:to x="100000" y="80000"/>
                                    </p:animScale>
                                    <p:animScale>
                                      <p:cBhvr>
                                        <p:cTn id="63" dur="166" decel="50000">
                                          <p:stCondLst>
                                            <p:cond delay="1338"/>
                                          </p:stCondLst>
                                        </p:cTn>
                                        <p:tgtEl>
                                          <p:spTgt spid="6">
                                            <p:txEl>
                                              <p:pRg st="4" end="4"/>
                                            </p:txEl>
                                          </p:spTgt>
                                        </p:tgtEl>
                                      </p:cBhvr>
                                      <p:to x="100000" y="100000"/>
                                    </p:animScale>
                                    <p:animScale>
                                      <p:cBhvr>
                                        <p:cTn id="64" dur="26">
                                          <p:stCondLst>
                                            <p:cond delay="1642"/>
                                          </p:stCondLst>
                                        </p:cTn>
                                        <p:tgtEl>
                                          <p:spTgt spid="6">
                                            <p:txEl>
                                              <p:pRg st="4" end="4"/>
                                            </p:txEl>
                                          </p:spTgt>
                                        </p:tgtEl>
                                      </p:cBhvr>
                                      <p:to x="100000" y="90000"/>
                                    </p:animScale>
                                    <p:animScale>
                                      <p:cBhvr>
                                        <p:cTn id="65" dur="166" decel="50000">
                                          <p:stCondLst>
                                            <p:cond delay="1668"/>
                                          </p:stCondLst>
                                        </p:cTn>
                                        <p:tgtEl>
                                          <p:spTgt spid="6">
                                            <p:txEl>
                                              <p:pRg st="4" end="4"/>
                                            </p:txEl>
                                          </p:spTgt>
                                        </p:tgtEl>
                                      </p:cBhvr>
                                      <p:to x="100000" y="100000"/>
                                    </p:animScale>
                                    <p:animScale>
                                      <p:cBhvr>
                                        <p:cTn id="66" dur="26">
                                          <p:stCondLst>
                                            <p:cond delay="1808"/>
                                          </p:stCondLst>
                                        </p:cTn>
                                        <p:tgtEl>
                                          <p:spTgt spid="6">
                                            <p:txEl>
                                              <p:pRg st="4" end="4"/>
                                            </p:txEl>
                                          </p:spTgt>
                                        </p:tgtEl>
                                      </p:cBhvr>
                                      <p:to x="100000" y="95000"/>
                                    </p:animScale>
                                    <p:animScale>
                                      <p:cBhvr>
                                        <p:cTn id="67" dur="166" decel="50000">
                                          <p:stCondLst>
                                            <p:cond delay="1834"/>
                                          </p:stCondLst>
                                        </p:cTn>
                                        <p:tgtEl>
                                          <p:spTgt spid="6">
                                            <p:txEl>
                                              <p:pRg st="4" end="4"/>
                                            </p:txEl>
                                          </p:spTgt>
                                        </p:tgtEl>
                                      </p:cBhvr>
                                      <p:to x="100000" y="100000"/>
                                    </p:animScale>
                                  </p:childTnLst>
                                </p:cTn>
                              </p:par>
                              <p:par>
                                <p:cTn id="68" presetID="26" presetClass="entr" presetSubtype="0" fill="hold" nodeType="withEffect">
                                  <p:stCondLst>
                                    <p:cond delay="0"/>
                                  </p:stCondLst>
                                  <p:childTnLst>
                                    <p:set>
                                      <p:cBhvr>
                                        <p:cTn id="69" dur="1" fill="hold">
                                          <p:stCondLst>
                                            <p:cond delay="0"/>
                                          </p:stCondLst>
                                        </p:cTn>
                                        <p:tgtEl>
                                          <p:spTgt spid="6">
                                            <p:txEl>
                                              <p:pRg st="5" end="5"/>
                                            </p:txEl>
                                          </p:spTgt>
                                        </p:tgtEl>
                                        <p:attrNameLst>
                                          <p:attrName>style.visibility</p:attrName>
                                        </p:attrNameLst>
                                      </p:cBhvr>
                                      <p:to>
                                        <p:strVal val="visible"/>
                                      </p:to>
                                    </p:set>
                                    <p:animEffect transition="in" filter="wipe(down)">
                                      <p:cBhvr>
                                        <p:cTn id="70" dur="580">
                                          <p:stCondLst>
                                            <p:cond delay="0"/>
                                          </p:stCondLst>
                                        </p:cTn>
                                        <p:tgtEl>
                                          <p:spTgt spid="6">
                                            <p:txEl>
                                              <p:pRg st="5" end="5"/>
                                            </p:txEl>
                                          </p:spTgt>
                                        </p:tgtEl>
                                      </p:cBhvr>
                                    </p:animEffect>
                                    <p:anim calcmode="lin" valueType="num">
                                      <p:cBhvr>
                                        <p:cTn id="71"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6" dur="26">
                                          <p:stCondLst>
                                            <p:cond delay="650"/>
                                          </p:stCondLst>
                                        </p:cTn>
                                        <p:tgtEl>
                                          <p:spTgt spid="6">
                                            <p:txEl>
                                              <p:pRg st="5" end="5"/>
                                            </p:txEl>
                                          </p:spTgt>
                                        </p:tgtEl>
                                      </p:cBhvr>
                                      <p:to x="100000" y="60000"/>
                                    </p:animScale>
                                    <p:animScale>
                                      <p:cBhvr>
                                        <p:cTn id="77" dur="166" decel="50000">
                                          <p:stCondLst>
                                            <p:cond delay="676"/>
                                          </p:stCondLst>
                                        </p:cTn>
                                        <p:tgtEl>
                                          <p:spTgt spid="6">
                                            <p:txEl>
                                              <p:pRg st="5" end="5"/>
                                            </p:txEl>
                                          </p:spTgt>
                                        </p:tgtEl>
                                      </p:cBhvr>
                                      <p:to x="100000" y="100000"/>
                                    </p:animScale>
                                    <p:animScale>
                                      <p:cBhvr>
                                        <p:cTn id="78" dur="26">
                                          <p:stCondLst>
                                            <p:cond delay="1312"/>
                                          </p:stCondLst>
                                        </p:cTn>
                                        <p:tgtEl>
                                          <p:spTgt spid="6">
                                            <p:txEl>
                                              <p:pRg st="5" end="5"/>
                                            </p:txEl>
                                          </p:spTgt>
                                        </p:tgtEl>
                                      </p:cBhvr>
                                      <p:to x="100000" y="80000"/>
                                    </p:animScale>
                                    <p:animScale>
                                      <p:cBhvr>
                                        <p:cTn id="79" dur="166" decel="50000">
                                          <p:stCondLst>
                                            <p:cond delay="1338"/>
                                          </p:stCondLst>
                                        </p:cTn>
                                        <p:tgtEl>
                                          <p:spTgt spid="6">
                                            <p:txEl>
                                              <p:pRg st="5" end="5"/>
                                            </p:txEl>
                                          </p:spTgt>
                                        </p:tgtEl>
                                      </p:cBhvr>
                                      <p:to x="100000" y="100000"/>
                                    </p:animScale>
                                    <p:animScale>
                                      <p:cBhvr>
                                        <p:cTn id="80" dur="26">
                                          <p:stCondLst>
                                            <p:cond delay="1642"/>
                                          </p:stCondLst>
                                        </p:cTn>
                                        <p:tgtEl>
                                          <p:spTgt spid="6">
                                            <p:txEl>
                                              <p:pRg st="5" end="5"/>
                                            </p:txEl>
                                          </p:spTgt>
                                        </p:tgtEl>
                                      </p:cBhvr>
                                      <p:to x="100000" y="90000"/>
                                    </p:animScale>
                                    <p:animScale>
                                      <p:cBhvr>
                                        <p:cTn id="81" dur="166" decel="50000">
                                          <p:stCondLst>
                                            <p:cond delay="1668"/>
                                          </p:stCondLst>
                                        </p:cTn>
                                        <p:tgtEl>
                                          <p:spTgt spid="6">
                                            <p:txEl>
                                              <p:pRg st="5" end="5"/>
                                            </p:txEl>
                                          </p:spTgt>
                                        </p:tgtEl>
                                      </p:cBhvr>
                                      <p:to x="100000" y="100000"/>
                                    </p:animScale>
                                    <p:animScale>
                                      <p:cBhvr>
                                        <p:cTn id="82" dur="26">
                                          <p:stCondLst>
                                            <p:cond delay="1808"/>
                                          </p:stCondLst>
                                        </p:cTn>
                                        <p:tgtEl>
                                          <p:spTgt spid="6">
                                            <p:txEl>
                                              <p:pRg st="5" end="5"/>
                                            </p:txEl>
                                          </p:spTgt>
                                        </p:tgtEl>
                                      </p:cBhvr>
                                      <p:to x="100000" y="95000"/>
                                    </p:animScale>
                                    <p:animScale>
                                      <p:cBhvr>
                                        <p:cTn id="83" dur="166" decel="50000">
                                          <p:stCondLst>
                                            <p:cond delay="1834"/>
                                          </p:stCondLst>
                                        </p:cTn>
                                        <p:tgtEl>
                                          <p:spTgt spid="6">
                                            <p:txEl>
                                              <p:pRg st="5" end="5"/>
                                            </p:txEl>
                                          </p:spTgt>
                                        </p:tgtEl>
                                      </p:cBhvr>
                                      <p:to x="100000" y="100000"/>
                                    </p:animScale>
                                  </p:childTnLst>
                                </p:cTn>
                              </p:par>
                              <p:par>
                                <p:cTn id="84" presetID="26" presetClass="entr" presetSubtype="0" fill="hold" nodeType="withEffect">
                                  <p:stCondLst>
                                    <p:cond delay="0"/>
                                  </p:stCondLst>
                                  <p:childTnLst>
                                    <p:set>
                                      <p:cBhvr>
                                        <p:cTn id="85" dur="1" fill="hold">
                                          <p:stCondLst>
                                            <p:cond delay="0"/>
                                          </p:stCondLst>
                                        </p:cTn>
                                        <p:tgtEl>
                                          <p:spTgt spid="6">
                                            <p:txEl>
                                              <p:pRg st="6" end="6"/>
                                            </p:txEl>
                                          </p:spTgt>
                                        </p:tgtEl>
                                        <p:attrNameLst>
                                          <p:attrName>style.visibility</p:attrName>
                                        </p:attrNameLst>
                                      </p:cBhvr>
                                      <p:to>
                                        <p:strVal val="visible"/>
                                      </p:to>
                                    </p:set>
                                    <p:animEffect transition="in" filter="wipe(down)">
                                      <p:cBhvr>
                                        <p:cTn id="86" dur="580">
                                          <p:stCondLst>
                                            <p:cond delay="0"/>
                                          </p:stCondLst>
                                        </p:cTn>
                                        <p:tgtEl>
                                          <p:spTgt spid="6">
                                            <p:txEl>
                                              <p:pRg st="6" end="6"/>
                                            </p:txEl>
                                          </p:spTgt>
                                        </p:tgtEl>
                                      </p:cBhvr>
                                    </p:animEffect>
                                    <p:anim calcmode="lin" valueType="num">
                                      <p:cBhvr>
                                        <p:cTn id="87" dur="1822" tmFilter="0,0; 0.14,0.36; 0.43,0.73; 0.71,0.91; 1.0,1.0">
                                          <p:stCondLst>
                                            <p:cond delay="0"/>
                                          </p:stCondLst>
                                        </p:cTn>
                                        <p:tgtEl>
                                          <p:spTgt spid="6">
                                            <p:txEl>
                                              <p:pRg st="6" end="6"/>
                                            </p:txEl>
                                          </p:spTgt>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6">
                                            <p:txEl>
                                              <p:pRg st="6" end="6"/>
                                            </p:txEl>
                                          </p:spTgt>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6">
                                            <p:txEl>
                                              <p:pRg st="6" end="6"/>
                                            </p:txEl>
                                          </p:spTgt>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6">
                                            <p:txEl>
                                              <p:pRg st="6" end="6"/>
                                            </p:txEl>
                                          </p:spTgt>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6">
                                            <p:txEl>
                                              <p:pRg st="6" end="6"/>
                                            </p:txEl>
                                          </p:spTgt>
                                        </p:tgtEl>
                                        <p:attrNameLst>
                                          <p:attrName>ppt_y</p:attrName>
                                        </p:attrNameLst>
                                      </p:cBhvr>
                                      <p:tavLst>
                                        <p:tav tm="0" fmla="#ppt_y-sin(pi*$)/81">
                                          <p:val>
                                            <p:fltVal val="0"/>
                                          </p:val>
                                        </p:tav>
                                        <p:tav tm="100000">
                                          <p:val>
                                            <p:fltVal val="1"/>
                                          </p:val>
                                        </p:tav>
                                      </p:tavLst>
                                    </p:anim>
                                    <p:animScale>
                                      <p:cBhvr>
                                        <p:cTn id="92" dur="26">
                                          <p:stCondLst>
                                            <p:cond delay="650"/>
                                          </p:stCondLst>
                                        </p:cTn>
                                        <p:tgtEl>
                                          <p:spTgt spid="6">
                                            <p:txEl>
                                              <p:pRg st="6" end="6"/>
                                            </p:txEl>
                                          </p:spTgt>
                                        </p:tgtEl>
                                      </p:cBhvr>
                                      <p:to x="100000" y="60000"/>
                                    </p:animScale>
                                    <p:animScale>
                                      <p:cBhvr>
                                        <p:cTn id="93" dur="166" decel="50000">
                                          <p:stCondLst>
                                            <p:cond delay="676"/>
                                          </p:stCondLst>
                                        </p:cTn>
                                        <p:tgtEl>
                                          <p:spTgt spid="6">
                                            <p:txEl>
                                              <p:pRg st="6" end="6"/>
                                            </p:txEl>
                                          </p:spTgt>
                                        </p:tgtEl>
                                      </p:cBhvr>
                                      <p:to x="100000" y="100000"/>
                                    </p:animScale>
                                    <p:animScale>
                                      <p:cBhvr>
                                        <p:cTn id="94" dur="26">
                                          <p:stCondLst>
                                            <p:cond delay="1312"/>
                                          </p:stCondLst>
                                        </p:cTn>
                                        <p:tgtEl>
                                          <p:spTgt spid="6">
                                            <p:txEl>
                                              <p:pRg st="6" end="6"/>
                                            </p:txEl>
                                          </p:spTgt>
                                        </p:tgtEl>
                                      </p:cBhvr>
                                      <p:to x="100000" y="80000"/>
                                    </p:animScale>
                                    <p:animScale>
                                      <p:cBhvr>
                                        <p:cTn id="95" dur="166" decel="50000">
                                          <p:stCondLst>
                                            <p:cond delay="1338"/>
                                          </p:stCondLst>
                                        </p:cTn>
                                        <p:tgtEl>
                                          <p:spTgt spid="6">
                                            <p:txEl>
                                              <p:pRg st="6" end="6"/>
                                            </p:txEl>
                                          </p:spTgt>
                                        </p:tgtEl>
                                      </p:cBhvr>
                                      <p:to x="100000" y="100000"/>
                                    </p:animScale>
                                    <p:animScale>
                                      <p:cBhvr>
                                        <p:cTn id="96" dur="26">
                                          <p:stCondLst>
                                            <p:cond delay="1642"/>
                                          </p:stCondLst>
                                        </p:cTn>
                                        <p:tgtEl>
                                          <p:spTgt spid="6">
                                            <p:txEl>
                                              <p:pRg st="6" end="6"/>
                                            </p:txEl>
                                          </p:spTgt>
                                        </p:tgtEl>
                                      </p:cBhvr>
                                      <p:to x="100000" y="90000"/>
                                    </p:animScale>
                                    <p:animScale>
                                      <p:cBhvr>
                                        <p:cTn id="97" dur="166" decel="50000">
                                          <p:stCondLst>
                                            <p:cond delay="1668"/>
                                          </p:stCondLst>
                                        </p:cTn>
                                        <p:tgtEl>
                                          <p:spTgt spid="6">
                                            <p:txEl>
                                              <p:pRg st="6" end="6"/>
                                            </p:txEl>
                                          </p:spTgt>
                                        </p:tgtEl>
                                      </p:cBhvr>
                                      <p:to x="100000" y="100000"/>
                                    </p:animScale>
                                    <p:animScale>
                                      <p:cBhvr>
                                        <p:cTn id="98" dur="26">
                                          <p:stCondLst>
                                            <p:cond delay="1808"/>
                                          </p:stCondLst>
                                        </p:cTn>
                                        <p:tgtEl>
                                          <p:spTgt spid="6">
                                            <p:txEl>
                                              <p:pRg st="6" end="6"/>
                                            </p:txEl>
                                          </p:spTgt>
                                        </p:tgtEl>
                                      </p:cBhvr>
                                      <p:to x="100000" y="95000"/>
                                    </p:animScale>
                                    <p:animScale>
                                      <p:cBhvr>
                                        <p:cTn id="99" dur="166" decel="50000">
                                          <p:stCondLst>
                                            <p:cond delay="1834"/>
                                          </p:stCondLst>
                                        </p:cTn>
                                        <p:tgtEl>
                                          <p:spTgt spid="6">
                                            <p:txEl>
                                              <p:pRg st="6" end="6"/>
                                            </p:txEl>
                                          </p:spTgt>
                                        </p:tgtEl>
                                      </p:cBhvr>
                                      <p:to x="100000" y="100000"/>
                                    </p:animScale>
                                  </p:childTnLst>
                                </p:cTn>
                              </p:par>
                              <p:par>
                                <p:cTn id="100" presetID="26" presetClass="entr" presetSubtype="0" fill="hold" nodeType="withEffect">
                                  <p:stCondLst>
                                    <p:cond delay="0"/>
                                  </p:stCondLst>
                                  <p:childTnLst>
                                    <p:set>
                                      <p:cBhvr>
                                        <p:cTn id="101" dur="1" fill="hold">
                                          <p:stCondLst>
                                            <p:cond delay="0"/>
                                          </p:stCondLst>
                                        </p:cTn>
                                        <p:tgtEl>
                                          <p:spTgt spid="6">
                                            <p:txEl>
                                              <p:pRg st="7" end="7"/>
                                            </p:txEl>
                                          </p:spTgt>
                                        </p:tgtEl>
                                        <p:attrNameLst>
                                          <p:attrName>style.visibility</p:attrName>
                                        </p:attrNameLst>
                                      </p:cBhvr>
                                      <p:to>
                                        <p:strVal val="visible"/>
                                      </p:to>
                                    </p:set>
                                    <p:animEffect transition="in" filter="wipe(down)">
                                      <p:cBhvr>
                                        <p:cTn id="102" dur="580">
                                          <p:stCondLst>
                                            <p:cond delay="0"/>
                                          </p:stCondLst>
                                        </p:cTn>
                                        <p:tgtEl>
                                          <p:spTgt spid="6">
                                            <p:txEl>
                                              <p:pRg st="7" end="7"/>
                                            </p:txEl>
                                          </p:spTgt>
                                        </p:tgtEl>
                                      </p:cBhvr>
                                    </p:animEffect>
                                    <p:anim calcmode="lin" valueType="num">
                                      <p:cBhvr>
                                        <p:cTn id="103" dur="1822" tmFilter="0,0; 0.14,0.36; 0.43,0.73; 0.71,0.91; 1.0,1.0">
                                          <p:stCondLst>
                                            <p:cond delay="0"/>
                                          </p:stCondLst>
                                        </p:cTn>
                                        <p:tgtEl>
                                          <p:spTgt spid="6">
                                            <p:txEl>
                                              <p:pRg st="7" end="7"/>
                                            </p:txEl>
                                          </p:spTgt>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6">
                                            <p:txEl>
                                              <p:pRg st="7" end="7"/>
                                            </p:txEl>
                                          </p:spTgt>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6">
                                            <p:txEl>
                                              <p:pRg st="7" end="7"/>
                                            </p:txEl>
                                          </p:spTgt>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6">
                                            <p:txEl>
                                              <p:pRg st="7" end="7"/>
                                            </p:txEl>
                                          </p:spTgt>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6">
                                            <p:txEl>
                                              <p:pRg st="7" end="7"/>
                                            </p:txEl>
                                          </p:spTgt>
                                        </p:tgtEl>
                                        <p:attrNameLst>
                                          <p:attrName>ppt_y</p:attrName>
                                        </p:attrNameLst>
                                      </p:cBhvr>
                                      <p:tavLst>
                                        <p:tav tm="0" fmla="#ppt_y-sin(pi*$)/81">
                                          <p:val>
                                            <p:fltVal val="0"/>
                                          </p:val>
                                        </p:tav>
                                        <p:tav tm="100000">
                                          <p:val>
                                            <p:fltVal val="1"/>
                                          </p:val>
                                        </p:tav>
                                      </p:tavLst>
                                    </p:anim>
                                    <p:animScale>
                                      <p:cBhvr>
                                        <p:cTn id="108" dur="26">
                                          <p:stCondLst>
                                            <p:cond delay="650"/>
                                          </p:stCondLst>
                                        </p:cTn>
                                        <p:tgtEl>
                                          <p:spTgt spid="6">
                                            <p:txEl>
                                              <p:pRg st="7" end="7"/>
                                            </p:txEl>
                                          </p:spTgt>
                                        </p:tgtEl>
                                      </p:cBhvr>
                                      <p:to x="100000" y="60000"/>
                                    </p:animScale>
                                    <p:animScale>
                                      <p:cBhvr>
                                        <p:cTn id="109" dur="166" decel="50000">
                                          <p:stCondLst>
                                            <p:cond delay="676"/>
                                          </p:stCondLst>
                                        </p:cTn>
                                        <p:tgtEl>
                                          <p:spTgt spid="6">
                                            <p:txEl>
                                              <p:pRg st="7" end="7"/>
                                            </p:txEl>
                                          </p:spTgt>
                                        </p:tgtEl>
                                      </p:cBhvr>
                                      <p:to x="100000" y="100000"/>
                                    </p:animScale>
                                    <p:animScale>
                                      <p:cBhvr>
                                        <p:cTn id="110" dur="26">
                                          <p:stCondLst>
                                            <p:cond delay="1312"/>
                                          </p:stCondLst>
                                        </p:cTn>
                                        <p:tgtEl>
                                          <p:spTgt spid="6">
                                            <p:txEl>
                                              <p:pRg st="7" end="7"/>
                                            </p:txEl>
                                          </p:spTgt>
                                        </p:tgtEl>
                                      </p:cBhvr>
                                      <p:to x="100000" y="80000"/>
                                    </p:animScale>
                                    <p:animScale>
                                      <p:cBhvr>
                                        <p:cTn id="111" dur="166" decel="50000">
                                          <p:stCondLst>
                                            <p:cond delay="1338"/>
                                          </p:stCondLst>
                                        </p:cTn>
                                        <p:tgtEl>
                                          <p:spTgt spid="6">
                                            <p:txEl>
                                              <p:pRg st="7" end="7"/>
                                            </p:txEl>
                                          </p:spTgt>
                                        </p:tgtEl>
                                      </p:cBhvr>
                                      <p:to x="100000" y="100000"/>
                                    </p:animScale>
                                    <p:animScale>
                                      <p:cBhvr>
                                        <p:cTn id="112" dur="26">
                                          <p:stCondLst>
                                            <p:cond delay="1642"/>
                                          </p:stCondLst>
                                        </p:cTn>
                                        <p:tgtEl>
                                          <p:spTgt spid="6">
                                            <p:txEl>
                                              <p:pRg st="7" end="7"/>
                                            </p:txEl>
                                          </p:spTgt>
                                        </p:tgtEl>
                                      </p:cBhvr>
                                      <p:to x="100000" y="90000"/>
                                    </p:animScale>
                                    <p:animScale>
                                      <p:cBhvr>
                                        <p:cTn id="113" dur="166" decel="50000">
                                          <p:stCondLst>
                                            <p:cond delay="1668"/>
                                          </p:stCondLst>
                                        </p:cTn>
                                        <p:tgtEl>
                                          <p:spTgt spid="6">
                                            <p:txEl>
                                              <p:pRg st="7" end="7"/>
                                            </p:txEl>
                                          </p:spTgt>
                                        </p:tgtEl>
                                      </p:cBhvr>
                                      <p:to x="100000" y="100000"/>
                                    </p:animScale>
                                    <p:animScale>
                                      <p:cBhvr>
                                        <p:cTn id="114" dur="26">
                                          <p:stCondLst>
                                            <p:cond delay="1808"/>
                                          </p:stCondLst>
                                        </p:cTn>
                                        <p:tgtEl>
                                          <p:spTgt spid="6">
                                            <p:txEl>
                                              <p:pRg st="7" end="7"/>
                                            </p:txEl>
                                          </p:spTgt>
                                        </p:tgtEl>
                                      </p:cBhvr>
                                      <p:to x="100000" y="95000"/>
                                    </p:animScale>
                                    <p:animScale>
                                      <p:cBhvr>
                                        <p:cTn id="115" dur="166" decel="50000">
                                          <p:stCondLst>
                                            <p:cond delay="1834"/>
                                          </p:stCondLst>
                                        </p:cTn>
                                        <p:tgtEl>
                                          <p:spTgt spid="6">
                                            <p:txEl>
                                              <p:pRg st="7" end="7"/>
                                            </p:txEl>
                                          </p:spTgt>
                                        </p:tgtEl>
                                      </p:cBhvr>
                                      <p:to x="100000" y="100000"/>
                                    </p:animScale>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nodeType="clickEffect">
                                  <p:stCondLst>
                                    <p:cond delay="0"/>
                                  </p:stCondLst>
                                  <p:childTnLst>
                                    <p:set>
                                      <p:cBhvr>
                                        <p:cTn id="119" dur="1" fill="hold">
                                          <p:stCondLst>
                                            <p:cond delay="0"/>
                                          </p:stCondLst>
                                        </p:cTn>
                                        <p:tgtEl>
                                          <p:spTgt spid="6">
                                            <p:txEl>
                                              <p:pRg st="8" end="8"/>
                                            </p:txEl>
                                          </p:spTgt>
                                        </p:tgtEl>
                                        <p:attrNameLst>
                                          <p:attrName>style.visibility</p:attrName>
                                        </p:attrNameLst>
                                      </p:cBhvr>
                                      <p:to>
                                        <p:strVal val="visible"/>
                                      </p:to>
                                    </p:set>
                                    <p:animEffect transition="in" filter="fade">
                                      <p:cBhvr>
                                        <p:cTn id="120" dur="1000"/>
                                        <p:tgtEl>
                                          <p:spTgt spid="6">
                                            <p:txEl>
                                              <p:pRg st="8" end="8"/>
                                            </p:txEl>
                                          </p:spTgt>
                                        </p:tgtEl>
                                      </p:cBhvr>
                                    </p:animEffect>
                                    <p:anim calcmode="lin" valueType="num">
                                      <p:cBhvr>
                                        <p:cTn id="121"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122"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0"/>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2028137" y="1598354"/>
            <a:ext cx="8097645" cy="1692771"/>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محور ششم:</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4000" b="1" dirty="0">
                <a:solidFill>
                  <a:prstClr val="white"/>
                </a:solidFill>
                <a:latin typeface="IRBadr" panose="02000506000000020002" pitchFamily="2" charset="-78"/>
                <a:ea typeface="Lotus" panose="00000400000000000000" pitchFamily="2" charset="-78"/>
                <a:cs typeface="B Titr" panose="00000700000000000000" pitchFamily="2" charset="-78"/>
              </a:rPr>
              <a:t>انسجام اجتماعی و مقابله با </a:t>
            </a:r>
            <a:r>
              <a:rPr lang="fa-IR" sz="4000" b="1" dirty="0" smtClean="0">
                <a:solidFill>
                  <a:prstClr val="white"/>
                </a:solidFill>
                <a:latin typeface="IRBadr" panose="02000506000000020002" pitchFamily="2" charset="-78"/>
                <a:ea typeface="Lotus" panose="00000400000000000000" pitchFamily="2" charset="-78"/>
                <a:cs typeface="B Titr" panose="00000700000000000000" pitchFamily="2" charset="-78"/>
              </a:rPr>
              <a:t>آشوب</a:t>
            </a:r>
            <a:endParaRPr lang="fa-IR" sz="36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291169" y="616500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98</a:t>
            </a:r>
            <a:endParaRPr lang="fa-IR" dirty="0">
              <a:solidFill>
                <a:prstClr val="black"/>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752600" y="3975109"/>
            <a:ext cx="8373182" cy="846386"/>
          </a:xfrm>
          <a:prstGeom prst="rect">
            <a:avLst/>
          </a:prstGeom>
          <a:noFill/>
        </p:spPr>
        <p:txBody>
          <a:bodyPr wrap="square" rtlCol="1">
            <a:spAutoFit/>
          </a:bodyPr>
          <a:lstStyle/>
          <a:p>
            <a:pPr algn="ctr" rtl="1">
              <a:lnSpc>
                <a:spcPct val="200000"/>
              </a:lnSpc>
            </a:pPr>
            <a:r>
              <a:rPr lang="fa-IR" sz="2800" b="1" dirty="0">
                <a:solidFill>
                  <a:srgbClr val="FFC000">
                    <a:lumMod val="60000"/>
                    <a:lumOff val="40000"/>
                  </a:srgbClr>
                </a:solidFill>
                <a:cs typeface="B Nazanin" panose="00000400000000000000" pitchFamily="2" charset="-78"/>
              </a:rPr>
              <a:t>وَاعْتَصِمُوا بِحَبْلِ اللَّهِ جَمِيعًا وَلَا تَفَرَّقُوا (آل‌عمران: ۱۰۳).</a:t>
            </a:r>
            <a:endParaRPr lang="fa-IR" sz="2800" b="1" dirty="0" smtClean="0">
              <a:solidFill>
                <a:srgbClr val="FFC000">
                  <a:lumMod val="60000"/>
                  <a:lumOff val="40000"/>
                </a:srgbClr>
              </a:solidFill>
              <a:cs typeface="B Nazanin" panose="00000400000000000000" pitchFamily="2" charset="-78"/>
            </a:endParaRPr>
          </a:p>
        </p:txBody>
      </p:sp>
    </p:spTree>
    <p:extLst>
      <p:ext uri="{BB962C8B-B14F-4D97-AF65-F5344CB8AC3E}">
        <p14:creationId xmlns:p14="http://schemas.microsoft.com/office/powerpoint/2010/main" val="84877179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250" fill="hold"/>
                                        <p:tgtEl>
                                          <p:spTgt spid="6"/>
                                        </p:tgtEl>
                                        <p:attrNameLst>
                                          <p:attrName>ppt_w</p:attrName>
                                        </p:attrNameLst>
                                      </p:cBhvr>
                                      <p:tavLst>
                                        <p:tav tm="0">
                                          <p:val>
                                            <p:fltVal val="0"/>
                                          </p:val>
                                        </p:tav>
                                        <p:tav tm="100000">
                                          <p:val>
                                            <p:strVal val="#ppt_w"/>
                                          </p:val>
                                        </p:tav>
                                      </p:tavLst>
                                    </p:anim>
                                    <p:anim calcmode="lin" valueType="num">
                                      <p:cBhvr>
                                        <p:cTn id="8" dur="1250" fill="hold"/>
                                        <p:tgtEl>
                                          <p:spTgt spid="6"/>
                                        </p:tgtEl>
                                        <p:attrNameLst>
                                          <p:attrName>ppt_h</p:attrName>
                                        </p:attrNameLst>
                                      </p:cBhvr>
                                      <p:tavLst>
                                        <p:tav tm="0">
                                          <p:val>
                                            <p:fltVal val="0"/>
                                          </p:val>
                                        </p:tav>
                                        <p:tav tm="100000">
                                          <p:val>
                                            <p:strVal val="#ppt_h"/>
                                          </p:val>
                                        </p:tav>
                                      </p:tavLst>
                                    </p:anim>
                                    <p:anim calcmode="lin" valueType="num">
                                      <p:cBhvr>
                                        <p:cTn id="9" dur="1250" fill="hold"/>
                                        <p:tgtEl>
                                          <p:spTgt spid="6"/>
                                        </p:tgtEl>
                                        <p:attrNameLst>
                                          <p:attrName>style.rotation</p:attrName>
                                        </p:attrNameLst>
                                      </p:cBhvr>
                                      <p:tavLst>
                                        <p:tav tm="0">
                                          <p:val>
                                            <p:fltVal val="90"/>
                                          </p:val>
                                        </p:tav>
                                        <p:tav tm="100000">
                                          <p:val>
                                            <p:fltVal val="0"/>
                                          </p:val>
                                        </p:tav>
                                      </p:tavLst>
                                    </p:anim>
                                    <p:animEffect transition="in" filter="fade">
                                      <p:cBhvr>
                                        <p:cTn id="10" dur="125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style.rotation</p:attrName>
                                        </p:attrNameLst>
                                      </p:cBhvr>
                                      <p:tavLst>
                                        <p:tav tm="0">
                                          <p:val>
                                            <p:fltVal val="90"/>
                                          </p:val>
                                        </p:tav>
                                        <p:tav tm="100000">
                                          <p:val>
                                            <p:fltVal val="0"/>
                                          </p:val>
                                        </p:tav>
                                      </p:tavLst>
                                    </p:anim>
                                    <p:animEffect transition="in" filter="fade">
                                      <p:cBhvr>
                                        <p:cTn id="16" dur="125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style.rotation</p:attrName>
                                        </p:attrNameLst>
                                      </p:cBhvr>
                                      <p:tavLst>
                                        <p:tav tm="0">
                                          <p:val>
                                            <p:fltVal val="90"/>
                                          </p:val>
                                        </p:tav>
                                        <p:tav tm="100000">
                                          <p:val>
                                            <p:fltVal val="0"/>
                                          </p:val>
                                        </p:tav>
                                      </p:tavLst>
                                    </p:anim>
                                    <p:animEffect transition="in" filter="fade">
                                      <p:cBhvr>
                                        <p:cTn id="24" dur="1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1000" fill="hold"/>
                                        <p:tgtEl>
                                          <p:spTgt spid="17"/>
                                        </p:tgtEl>
                                        <p:attrNameLst>
                                          <p:attrName>ppt_w</p:attrName>
                                        </p:attrNameLst>
                                      </p:cBhvr>
                                      <p:tavLst>
                                        <p:tav tm="0">
                                          <p:val>
                                            <p:fltVal val="0"/>
                                          </p:val>
                                        </p:tav>
                                        <p:tav tm="100000">
                                          <p:val>
                                            <p:strVal val="#ppt_w"/>
                                          </p:val>
                                        </p:tav>
                                      </p:tavLst>
                                    </p:anim>
                                    <p:anim calcmode="lin" valueType="num">
                                      <p:cBhvr>
                                        <p:cTn id="30" dur="1000" fill="hold"/>
                                        <p:tgtEl>
                                          <p:spTgt spid="17"/>
                                        </p:tgtEl>
                                        <p:attrNameLst>
                                          <p:attrName>ppt_h</p:attrName>
                                        </p:attrNameLst>
                                      </p:cBhvr>
                                      <p:tavLst>
                                        <p:tav tm="0">
                                          <p:val>
                                            <p:fltVal val="0"/>
                                          </p:val>
                                        </p:tav>
                                        <p:tav tm="100000">
                                          <p:val>
                                            <p:strVal val="#ppt_h"/>
                                          </p:val>
                                        </p:tav>
                                      </p:tavLst>
                                    </p:anim>
                                    <p:anim calcmode="lin" valueType="num">
                                      <p:cBhvr>
                                        <p:cTn id="31" dur="1000" fill="hold"/>
                                        <p:tgtEl>
                                          <p:spTgt spid="17"/>
                                        </p:tgtEl>
                                        <p:attrNameLst>
                                          <p:attrName>style.rotation</p:attrName>
                                        </p:attrNameLst>
                                      </p:cBhvr>
                                      <p:tavLst>
                                        <p:tav tm="0">
                                          <p:val>
                                            <p:fltVal val="90"/>
                                          </p:val>
                                        </p:tav>
                                        <p:tav tm="100000">
                                          <p:val>
                                            <p:fltVal val="0"/>
                                          </p:val>
                                        </p:tav>
                                      </p:tavLst>
                                    </p:anim>
                                    <p:animEffect transition="in" filter="fade">
                                      <p:cBhvr>
                                        <p:cTn id="3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8928" y="-6394"/>
            <a:ext cx="6870948" cy="86558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74762" y="1415012"/>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pic>
        <p:nvPicPr>
          <p:cNvPr id="18" name="Picture 17">
            <a:extLst>
              <a:ext uri="{FF2B5EF4-FFF2-40B4-BE49-F238E27FC236}">
                <a16:creationId xmlns:a16="http://schemas.microsoft.com/office/drawing/2014/main" xmlns="" id="{0FE4655C-EDE1-7DC0-CF01-E3E7CB3B1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8927" y="5830901"/>
            <a:ext cx="6887263" cy="882933"/>
          </a:xfrm>
          <a:prstGeom prst="rect">
            <a:avLst/>
          </a:prstGeom>
        </p:spPr>
      </p:pic>
      <p:pic>
        <p:nvPicPr>
          <p:cNvPr id="19" name="Picture 18">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33" y="5395015"/>
            <a:ext cx="1331294" cy="1379017"/>
          </a:xfrm>
          <a:prstGeom prst="rect">
            <a:avLst/>
          </a:prstGeom>
        </p:spPr>
      </p:pic>
      <p:pic>
        <p:nvPicPr>
          <p:cNvPr id="20" name="Picture 19">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29875" y="5522210"/>
            <a:ext cx="1331294" cy="1379017"/>
          </a:xfrm>
          <a:prstGeom prst="rect">
            <a:avLst/>
          </a:prstGeom>
        </p:spPr>
      </p:pic>
      <p:pic>
        <p:nvPicPr>
          <p:cNvPr id="21" name="Picture 20">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651" y="-6394"/>
            <a:ext cx="1331294" cy="1379017"/>
          </a:xfrm>
          <a:prstGeom prst="rect">
            <a:avLst/>
          </a:prstGeom>
        </p:spPr>
      </p:pic>
      <p:pic>
        <p:nvPicPr>
          <p:cNvPr id="22" name="Picture 2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7722" y="-165342"/>
            <a:ext cx="1331294" cy="1379017"/>
          </a:xfrm>
          <a:prstGeom prst="rect">
            <a:avLst/>
          </a:prstGeom>
        </p:spPr>
      </p:pic>
      <p:sp>
        <p:nvSpPr>
          <p:cNvPr id="24" name="TextBox 23">
            <a:extLst>
              <a:ext uri="{FF2B5EF4-FFF2-40B4-BE49-F238E27FC236}">
                <a16:creationId xmlns:a16="http://schemas.microsoft.com/office/drawing/2014/main" xmlns="" id="{9F6F0F3F-0E25-84C7-8212-BE0B2481A4DD}"/>
              </a:ext>
            </a:extLst>
          </p:cNvPr>
          <p:cNvSpPr txBox="1"/>
          <p:nvPr/>
        </p:nvSpPr>
        <p:spPr>
          <a:xfrm rot="16200000">
            <a:off x="-1480268" y="3009883"/>
            <a:ext cx="3938749" cy="400110"/>
          </a:xfrm>
          <a:prstGeom prst="rect">
            <a:avLst/>
          </a:prstGeom>
          <a:noFill/>
        </p:spPr>
        <p:txBody>
          <a:bodyPr wrap="square" rtlCol="1">
            <a:spAutoFit/>
          </a:bodyPr>
          <a:lstStyle/>
          <a:p>
            <a:pPr algn="ctr" rtl="1"/>
            <a:r>
              <a:rPr lang="fa-IR" sz="2000" dirty="0" smtClean="0">
                <a:solidFill>
                  <a:srgbClr val="C00000"/>
                </a:solidFill>
                <a:cs typeface="B Titr" panose="00000700000000000000" pitchFamily="2" charset="-78"/>
              </a:rPr>
              <a:t>انسجام اجتماعی و مقابله با آشوب</a:t>
            </a:r>
          </a:p>
        </p:txBody>
      </p:sp>
      <p:pic>
        <p:nvPicPr>
          <p:cNvPr id="3" name="Picture 2"/>
          <p:cNvPicPr>
            <a:picLocks noChangeAspect="1"/>
          </p:cNvPicPr>
          <p:nvPr/>
        </p:nvPicPr>
        <p:blipFill>
          <a:blip r:embed="rId6"/>
          <a:stretch>
            <a:fillRect/>
          </a:stretch>
        </p:blipFill>
        <p:spPr>
          <a:xfrm>
            <a:off x="1186736" y="1033766"/>
            <a:ext cx="7576457" cy="4592358"/>
          </a:xfrm>
          <a:prstGeom prst="rect">
            <a:avLst/>
          </a:prstGeom>
        </p:spPr>
      </p:pic>
      <p:sp>
        <p:nvSpPr>
          <p:cNvPr id="15" name="TextBox 14">
            <a:extLst>
              <a:ext uri="{FF2B5EF4-FFF2-40B4-BE49-F238E27FC236}">
                <a16:creationId xmlns:a16="http://schemas.microsoft.com/office/drawing/2014/main" xmlns="" id="{9F6F0F3F-0E25-84C7-8212-BE0B2481A4DD}"/>
              </a:ext>
            </a:extLst>
          </p:cNvPr>
          <p:cNvSpPr txBox="1"/>
          <p:nvPr/>
        </p:nvSpPr>
        <p:spPr>
          <a:xfrm>
            <a:off x="1037288" y="241734"/>
            <a:ext cx="7395276" cy="369332"/>
          </a:xfrm>
          <a:prstGeom prst="rect">
            <a:avLst/>
          </a:prstGeom>
          <a:noFill/>
        </p:spPr>
        <p:txBody>
          <a:bodyPr wrap="square" rtlCol="1">
            <a:spAutoFit/>
          </a:bodyPr>
          <a:lstStyle/>
          <a:p>
            <a:pPr algn="ctr" rtl="1"/>
            <a:r>
              <a:rPr lang="fa-IR" dirty="0" smtClean="0">
                <a:solidFill>
                  <a:prstClr val="white">
                    <a:lumMod val="95000"/>
                  </a:prstClr>
                </a:solidFill>
                <a:cs typeface="B Titr" panose="00000700000000000000" pitchFamily="2" charset="-78"/>
              </a:rPr>
              <a:t>نقشه راه </a:t>
            </a:r>
            <a:r>
              <a:rPr lang="fa-IR" dirty="0">
                <a:solidFill>
                  <a:prstClr val="white">
                    <a:lumMod val="95000"/>
                  </a:prstClr>
                </a:solidFill>
                <a:cs typeface="B Titr" panose="00000700000000000000" pitchFamily="2" charset="-78"/>
              </a:rPr>
              <a:t>قرآنی  برای  مدیریت شرایط </a:t>
            </a:r>
            <a:r>
              <a:rPr lang="fa-IR" dirty="0" smtClean="0">
                <a:solidFill>
                  <a:prstClr val="white">
                    <a:lumMod val="95000"/>
                  </a:prstClr>
                </a:solidFill>
                <a:cs typeface="B Titr" panose="00000700000000000000" pitchFamily="2" charset="-78"/>
              </a:rPr>
              <a:t>جنگ، تهدید</a:t>
            </a:r>
            <a:r>
              <a:rPr lang="fa-IR" dirty="0">
                <a:solidFill>
                  <a:prstClr val="white">
                    <a:lumMod val="95000"/>
                  </a:prstClr>
                </a:solidFill>
                <a:cs typeface="B Titr" panose="00000700000000000000" pitchFamily="2" charset="-78"/>
              </a:rPr>
              <a:t>، بحران و </a:t>
            </a:r>
            <a:r>
              <a:rPr lang="fa-IR" dirty="0" smtClean="0">
                <a:solidFill>
                  <a:prstClr val="white">
                    <a:lumMod val="95000"/>
                  </a:prstClr>
                </a:solidFill>
                <a:cs typeface="B Titr" panose="00000700000000000000" pitchFamily="2" charset="-78"/>
              </a:rPr>
              <a:t>فتنه</a:t>
            </a:r>
            <a:endParaRPr lang="fa-IR" sz="4000" dirty="0">
              <a:solidFill>
                <a:prstClr val="white">
                  <a:lumMod val="95000"/>
                </a:prstClr>
              </a:solidFill>
              <a:cs typeface="B Titr" panose="00000700000000000000" pitchFamily="2" charset="-78"/>
            </a:endParaRPr>
          </a:p>
        </p:txBody>
      </p:sp>
      <p:sp>
        <p:nvSpPr>
          <p:cNvPr id="14"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73891" y="6406422"/>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99</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6880469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250" fill="hold"/>
                                        <p:tgtEl>
                                          <p:spTgt spid="20"/>
                                        </p:tgtEl>
                                        <p:attrNameLst>
                                          <p:attrName>ppt_w</p:attrName>
                                        </p:attrNameLst>
                                      </p:cBhvr>
                                      <p:tavLst>
                                        <p:tav tm="0">
                                          <p:val>
                                            <p:fltVal val="0"/>
                                          </p:val>
                                        </p:tav>
                                        <p:tav tm="100000">
                                          <p:val>
                                            <p:strVal val="#ppt_w"/>
                                          </p:val>
                                        </p:tav>
                                      </p:tavLst>
                                    </p:anim>
                                    <p:anim calcmode="lin" valueType="num">
                                      <p:cBhvr>
                                        <p:cTn id="8" dur="1250" fill="hold"/>
                                        <p:tgtEl>
                                          <p:spTgt spid="20"/>
                                        </p:tgtEl>
                                        <p:attrNameLst>
                                          <p:attrName>ppt_h</p:attrName>
                                        </p:attrNameLst>
                                      </p:cBhvr>
                                      <p:tavLst>
                                        <p:tav tm="0">
                                          <p:val>
                                            <p:fltVal val="0"/>
                                          </p:val>
                                        </p:tav>
                                        <p:tav tm="100000">
                                          <p:val>
                                            <p:strVal val="#ppt_h"/>
                                          </p:val>
                                        </p:tav>
                                      </p:tavLst>
                                    </p:anim>
                                    <p:anim calcmode="lin" valueType="num">
                                      <p:cBhvr>
                                        <p:cTn id="9" dur="1250" fill="hold"/>
                                        <p:tgtEl>
                                          <p:spTgt spid="20"/>
                                        </p:tgtEl>
                                        <p:attrNameLst>
                                          <p:attrName>style.rotation</p:attrName>
                                        </p:attrNameLst>
                                      </p:cBhvr>
                                      <p:tavLst>
                                        <p:tav tm="0">
                                          <p:val>
                                            <p:fltVal val="90"/>
                                          </p:val>
                                        </p:tav>
                                        <p:tav tm="100000">
                                          <p:val>
                                            <p:fltVal val="0"/>
                                          </p:val>
                                        </p:tav>
                                      </p:tavLst>
                                    </p:anim>
                                    <p:animEffect transition="in" filter="fade">
                                      <p:cBhvr>
                                        <p:cTn id="10" dur="125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250" fill="hold"/>
                                        <p:tgtEl>
                                          <p:spTgt spid="21"/>
                                        </p:tgtEl>
                                        <p:attrNameLst>
                                          <p:attrName>ppt_w</p:attrName>
                                        </p:attrNameLst>
                                      </p:cBhvr>
                                      <p:tavLst>
                                        <p:tav tm="0">
                                          <p:val>
                                            <p:fltVal val="0"/>
                                          </p:val>
                                        </p:tav>
                                        <p:tav tm="100000">
                                          <p:val>
                                            <p:strVal val="#ppt_w"/>
                                          </p:val>
                                        </p:tav>
                                      </p:tavLst>
                                    </p:anim>
                                    <p:anim calcmode="lin" valueType="num">
                                      <p:cBhvr>
                                        <p:cTn id="14" dur="1250" fill="hold"/>
                                        <p:tgtEl>
                                          <p:spTgt spid="21"/>
                                        </p:tgtEl>
                                        <p:attrNameLst>
                                          <p:attrName>ppt_h</p:attrName>
                                        </p:attrNameLst>
                                      </p:cBhvr>
                                      <p:tavLst>
                                        <p:tav tm="0">
                                          <p:val>
                                            <p:fltVal val="0"/>
                                          </p:val>
                                        </p:tav>
                                        <p:tav tm="100000">
                                          <p:val>
                                            <p:strVal val="#ppt_h"/>
                                          </p:val>
                                        </p:tav>
                                      </p:tavLst>
                                    </p:anim>
                                    <p:anim calcmode="lin" valueType="num">
                                      <p:cBhvr>
                                        <p:cTn id="15" dur="1250" fill="hold"/>
                                        <p:tgtEl>
                                          <p:spTgt spid="21"/>
                                        </p:tgtEl>
                                        <p:attrNameLst>
                                          <p:attrName>style.rotation</p:attrName>
                                        </p:attrNameLst>
                                      </p:cBhvr>
                                      <p:tavLst>
                                        <p:tav tm="0">
                                          <p:val>
                                            <p:fltVal val="90"/>
                                          </p:val>
                                        </p:tav>
                                        <p:tav tm="100000">
                                          <p:val>
                                            <p:fltVal val="0"/>
                                          </p:val>
                                        </p:tav>
                                      </p:tavLst>
                                    </p:anim>
                                    <p:animEffect transition="in" filter="fade">
                                      <p:cBhvr>
                                        <p:cTn id="16" dur="1250"/>
                                        <p:tgtEl>
                                          <p:spTgt spid="21"/>
                                        </p:tgtEl>
                                      </p:cBhvr>
                                    </p:animEffect>
                                  </p:childTnLst>
                                </p:cTn>
                              </p:par>
                              <p:par>
                                <p:cTn id="17" presetID="3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250" fill="hold"/>
                                        <p:tgtEl>
                                          <p:spTgt spid="22"/>
                                        </p:tgtEl>
                                        <p:attrNameLst>
                                          <p:attrName>ppt_w</p:attrName>
                                        </p:attrNameLst>
                                      </p:cBhvr>
                                      <p:tavLst>
                                        <p:tav tm="0">
                                          <p:val>
                                            <p:fltVal val="0"/>
                                          </p:val>
                                        </p:tav>
                                        <p:tav tm="100000">
                                          <p:val>
                                            <p:strVal val="#ppt_w"/>
                                          </p:val>
                                        </p:tav>
                                      </p:tavLst>
                                    </p:anim>
                                    <p:anim calcmode="lin" valueType="num">
                                      <p:cBhvr>
                                        <p:cTn id="20" dur="1250" fill="hold"/>
                                        <p:tgtEl>
                                          <p:spTgt spid="22"/>
                                        </p:tgtEl>
                                        <p:attrNameLst>
                                          <p:attrName>ppt_h</p:attrName>
                                        </p:attrNameLst>
                                      </p:cBhvr>
                                      <p:tavLst>
                                        <p:tav tm="0">
                                          <p:val>
                                            <p:fltVal val="0"/>
                                          </p:val>
                                        </p:tav>
                                        <p:tav tm="100000">
                                          <p:val>
                                            <p:strVal val="#ppt_h"/>
                                          </p:val>
                                        </p:tav>
                                      </p:tavLst>
                                    </p:anim>
                                    <p:anim calcmode="lin" valueType="num">
                                      <p:cBhvr>
                                        <p:cTn id="21" dur="1250" fill="hold"/>
                                        <p:tgtEl>
                                          <p:spTgt spid="22"/>
                                        </p:tgtEl>
                                        <p:attrNameLst>
                                          <p:attrName>style.rotation</p:attrName>
                                        </p:attrNameLst>
                                      </p:cBhvr>
                                      <p:tavLst>
                                        <p:tav tm="0">
                                          <p:val>
                                            <p:fltVal val="90"/>
                                          </p:val>
                                        </p:tav>
                                        <p:tav tm="100000">
                                          <p:val>
                                            <p:fltVal val="0"/>
                                          </p:val>
                                        </p:tav>
                                      </p:tavLst>
                                    </p:anim>
                                    <p:animEffect transition="in" filter="fade">
                                      <p:cBhvr>
                                        <p:cTn id="22" dur="125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ppt_w</p:attrName>
                                        </p:attrNameLst>
                                      </p:cBhvr>
                                      <p:tavLst>
                                        <p:tav tm="0">
                                          <p:val>
                                            <p:fltVal val="0"/>
                                          </p:val>
                                        </p:tav>
                                        <p:tav tm="100000">
                                          <p:val>
                                            <p:strVal val="#ppt_w"/>
                                          </p:val>
                                        </p:tav>
                                      </p:tavLst>
                                    </p:anim>
                                    <p:anim calcmode="lin" valueType="num">
                                      <p:cBhvr>
                                        <p:cTn id="28" dur="1000" fill="hold"/>
                                        <p:tgtEl>
                                          <p:spTgt spid="3"/>
                                        </p:tgtEl>
                                        <p:attrNameLst>
                                          <p:attrName>ppt_h</p:attrName>
                                        </p:attrNameLst>
                                      </p:cBhvr>
                                      <p:tavLst>
                                        <p:tav tm="0">
                                          <p:val>
                                            <p:fltVal val="0"/>
                                          </p:val>
                                        </p:tav>
                                        <p:tav tm="100000">
                                          <p:val>
                                            <p:strVal val="#ppt_h"/>
                                          </p:val>
                                        </p:tav>
                                      </p:tavLst>
                                    </p:anim>
                                    <p:anim calcmode="lin" valueType="num">
                                      <p:cBhvr>
                                        <p:cTn id="29" dur="1000" fill="hold"/>
                                        <p:tgtEl>
                                          <p:spTgt spid="3"/>
                                        </p:tgtEl>
                                        <p:attrNameLst>
                                          <p:attrName>style.rotation</p:attrName>
                                        </p:attrNameLst>
                                      </p:cBhvr>
                                      <p:tavLst>
                                        <p:tav tm="0">
                                          <p:val>
                                            <p:fltVal val="90"/>
                                          </p:val>
                                        </p:tav>
                                        <p:tav tm="100000">
                                          <p:val>
                                            <p:fltVal val="0"/>
                                          </p:val>
                                        </p:tav>
                                      </p:tavLst>
                                    </p:anim>
                                    <p:animEffect transition="in" filter="fade">
                                      <p:cBhvr>
                                        <p:cTn id="3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5.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6101</TotalTime>
  <Words>17448</Words>
  <Application>Microsoft Office PowerPoint</Application>
  <PresentationFormat>Widescreen</PresentationFormat>
  <Paragraphs>1430</Paragraphs>
  <Slides>150</Slides>
  <Notes>0</Notes>
  <HiddenSlides>0</HiddenSlides>
  <MMClips>1</MMClips>
  <ScaleCrop>false</ScaleCrop>
  <HeadingPairs>
    <vt:vector size="6" baseType="variant">
      <vt:variant>
        <vt:lpstr>Fonts Used</vt:lpstr>
      </vt:variant>
      <vt:variant>
        <vt:i4>13</vt:i4>
      </vt:variant>
      <vt:variant>
        <vt:lpstr>Theme</vt:lpstr>
      </vt:variant>
      <vt:variant>
        <vt:i4>5</vt:i4>
      </vt:variant>
      <vt:variant>
        <vt:lpstr>Slide Titles</vt:lpstr>
      </vt:variant>
      <vt:variant>
        <vt:i4>150</vt:i4>
      </vt:variant>
    </vt:vector>
  </HeadingPairs>
  <TitlesOfParts>
    <vt:vector size="168" baseType="lpstr">
      <vt:lpstr>Arial</vt:lpstr>
      <vt:lpstr>B Nazanin</vt:lpstr>
      <vt:lpstr>B Titr</vt:lpstr>
      <vt:lpstr>B Zar</vt:lpstr>
      <vt:lpstr>Calibri</vt:lpstr>
      <vt:lpstr>Calibri Light</vt:lpstr>
      <vt:lpstr>IranNastaliq</vt:lpstr>
      <vt:lpstr>IRBadr</vt:lpstr>
      <vt:lpstr>Lotus</vt:lpstr>
      <vt:lpstr>Tahoma</vt:lpstr>
      <vt:lpstr>Trebuchet MS</vt:lpstr>
      <vt:lpstr>Wingdings</vt:lpstr>
      <vt:lpstr>Wingdings 3</vt:lpstr>
      <vt:lpstr>2_Office Theme</vt:lpstr>
      <vt:lpstr>1_Office Theme</vt:lpstr>
      <vt:lpstr>Office Theme</vt:lpstr>
      <vt:lpstr>3_Office Theme</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PC188</dc:creator>
  <cp:lastModifiedBy>r-seyednejad</cp:lastModifiedBy>
  <cp:revision>505</cp:revision>
  <dcterms:created xsi:type="dcterms:W3CDTF">2023-02-15T10:26:07Z</dcterms:created>
  <dcterms:modified xsi:type="dcterms:W3CDTF">2026-02-08T05:48:48Z</dcterms:modified>
</cp:coreProperties>
</file>